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5" r:id="rId1"/>
  </p:sldMasterIdLst>
  <p:sldIdLst>
    <p:sldId id="256" r:id="rId2"/>
    <p:sldId id="257" r:id="rId3"/>
    <p:sldId id="282" r:id="rId4"/>
    <p:sldId id="259" r:id="rId5"/>
    <p:sldId id="258" r:id="rId6"/>
    <p:sldId id="279" r:id="rId7"/>
    <p:sldId id="281" r:id="rId8"/>
    <p:sldId id="267"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95356" autoAdjust="0"/>
  </p:normalViewPr>
  <p:slideViewPr>
    <p:cSldViewPr snapToGrid="0">
      <p:cViewPr varScale="1">
        <p:scale>
          <a:sx n="87" d="100"/>
          <a:sy n="87" d="100"/>
        </p:scale>
        <p:origin x="-246" y="-8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211185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933042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77683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4117001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8013465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42472925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4237209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95682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8781184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371550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934983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E8FD1256-EBB3-49A3-A10A-8590DE81FE94}" type="datetimeFigureOut">
              <a:rPr lang="en-IN" smtClean="0"/>
              <a:pPr/>
              <a:t>11-03-2024</a:t>
            </a:fld>
            <a:endParaRPr lang="en-IN"/>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IN"/>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141D4E9F-2ED0-46C7-94B3-CBFE309A1AEA}" type="slidenum">
              <a:rPr lang="en-IN" smtClean="0"/>
              <a:pPr/>
              <a:t>‹#›</a:t>
            </a:fld>
            <a:endParaRPr lang="en-IN"/>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999463733"/>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744700-3FD0-0497-C97E-BBBAC4312FAE}"/>
              </a:ext>
            </a:extLst>
          </p:cNvPr>
          <p:cNvSpPr>
            <a:spLocks noGrp="1"/>
          </p:cNvSpPr>
          <p:nvPr>
            <p:ph type="ctrTitle"/>
          </p:nvPr>
        </p:nvSpPr>
        <p:spPr>
          <a:xfrm>
            <a:off x="1376313" y="4903894"/>
            <a:ext cx="7154945" cy="1607766"/>
          </a:xfrm>
        </p:spPr>
        <p:txBody>
          <a:bodyPr>
            <a:noAutofit/>
          </a:bodyPr>
          <a:lstStyle/>
          <a:p>
            <a:pPr marL="0" marR="0" algn="ctr">
              <a:lnSpc>
                <a:spcPct val="115000"/>
              </a:lnSpc>
              <a:spcBef>
                <a:spcPts val="0"/>
              </a:spcBef>
              <a:spcAft>
                <a:spcPts val="1000"/>
              </a:spcAft>
            </a:pPr>
            <a:r>
              <a:rPr lang="en-US" sz="2400" b="1" dirty="0" smtClean="0">
                <a:effectLst/>
                <a:latin typeface="Times New Roman" panose="02020603050405020304" pitchFamily="18" charset="0"/>
                <a:ea typeface="Calibri" panose="020F0502020204030204" pitchFamily="34" charset="0"/>
                <a:cs typeface="Times New Roman" panose="02020603050405020304" pitchFamily="18" charset="0"/>
              </a:rPr>
              <a:t>MATHEMATICALTHEORUM </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UTILITY IN DEEP LEARNING PROCESS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10014857" y="5431971"/>
            <a:ext cx="1741715" cy="380218"/>
          </a:xfrm>
          <a:prstGeom prst="rect">
            <a:avLst/>
          </a:prstGeom>
        </p:spPr>
        <p:txBody>
          <a:bodyPr wrap="square">
            <a:spAutoFit/>
          </a:bodyPr>
          <a:lstStyle/>
          <a:p>
            <a:r>
              <a:rPr lang="en-US" dirty="0" smtClean="0">
                <a:latin typeface="Times New Roman" pitchFamily="18" charset="0"/>
                <a:cs typeface="Times New Roman" pitchFamily="18" charset="0"/>
              </a:rPr>
              <a:t>Mangal </a:t>
            </a:r>
            <a:r>
              <a:rPr lang="en-US" dirty="0" smtClean="0">
                <a:latin typeface="Times New Roman" pitchFamily="18" charset="0"/>
                <a:cs typeface="Times New Roman" pitchFamily="18" charset="0"/>
              </a:rPr>
              <a:t>Pati</a:t>
            </a:r>
            <a:endParaRPr lang="en-US" dirty="0">
              <a:latin typeface="Times New Roman" pitchFamily="18" charset="0"/>
              <a:cs typeface="Times New Roman" pitchFamily="18" charset="0"/>
            </a:endParaRPr>
          </a:p>
        </p:txBody>
      </p:sp>
      <p:sp>
        <p:nvSpPr>
          <p:cNvPr id="4" name="Rectangle 3"/>
          <p:cNvSpPr/>
          <p:nvPr/>
        </p:nvSpPr>
        <p:spPr>
          <a:xfrm>
            <a:off x="9998922" y="5748048"/>
            <a:ext cx="2191626" cy="369332"/>
          </a:xfrm>
          <a:prstGeom prst="rect">
            <a:avLst/>
          </a:prstGeom>
        </p:spPr>
        <p:txBody>
          <a:bodyPr wrap="none">
            <a:spAutoFit/>
          </a:bodyPr>
          <a:lstStyle/>
          <a:p>
            <a:r>
              <a:rPr lang="en-US" dirty="0" smtClean="0">
                <a:latin typeface="Times New Roman" pitchFamily="18" charset="0"/>
                <a:cs typeface="Times New Roman" pitchFamily="18" charset="0"/>
              </a:rPr>
              <a:t>Subject: Mathemetics</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xmlns="" val="25105751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5E126444-9480-8E2E-1FD3-9EE9745F7B3B}"/>
              </a:ext>
            </a:extLst>
          </p:cNvPr>
          <p:cNvSpPr txBox="1"/>
          <p:nvPr/>
        </p:nvSpPr>
        <p:spPr>
          <a:xfrm>
            <a:off x="826416" y="710752"/>
            <a:ext cx="10539167"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INTRODUCTION</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45C7B2F0-3952-3ADA-A396-D95DC8474C93}"/>
              </a:ext>
            </a:extLst>
          </p:cNvPr>
          <p:cNvSpPr txBox="1"/>
          <p:nvPr/>
        </p:nvSpPr>
        <p:spPr>
          <a:xfrm>
            <a:off x="826416" y="1459060"/>
            <a:ext cx="10539167" cy="4715843"/>
          </a:xfrm>
          <a:prstGeom prst="rect">
            <a:avLst/>
          </a:prstGeom>
          <a:noFill/>
        </p:spPr>
        <p:txBody>
          <a:bodyPr wrap="square">
            <a:spAutoFit/>
          </a:bodyPr>
          <a:lstStyle/>
          <a:p>
            <a:pPr marL="285750" marR="0" indent="-285750" algn="just">
              <a:lnSpc>
                <a:spcPct val="150000"/>
              </a:lnSpc>
              <a:spcBef>
                <a:spcPts val="0"/>
              </a:spcBef>
              <a:spcAft>
                <a:spcPts val="1000"/>
              </a:spcAft>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The regular objective of AI research was to demonstrate mathematical theorems. </a:t>
            </a:r>
          </a:p>
          <a:p>
            <a:pPr marL="285750" marR="0" indent="-285750" algn="just">
              <a:lnSpc>
                <a:spcPct val="150000"/>
              </a:lnSpc>
              <a:spcBef>
                <a:spcPts val="0"/>
              </a:spcBef>
              <a:spcAft>
                <a:spcPts val="1000"/>
              </a:spcAft>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This doesn't reduce the worth of PC aided confirmations of theorems and other PC based mathematical applications. In applied science, PCs are fundamental.</a:t>
            </a:r>
          </a:p>
          <a:p>
            <a:pPr marL="285750" marR="0" indent="-285750" algn="just">
              <a:lnSpc>
                <a:spcPct val="150000"/>
              </a:lnSpc>
              <a:spcBef>
                <a:spcPts val="0"/>
              </a:spcBef>
              <a:spcAft>
                <a:spcPts val="1000"/>
              </a:spcAft>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However mathematical theorem confirmation will be the main accentuation of this review, this is a significant point. </a:t>
            </a:r>
            <a:endParaRPr lang="en-IN" dirty="0">
              <a:latin typeface="Times New Roman" panose="02020603050405020304" pitchFamily="18" charset="0"/>
              <a:ea typeface="Calibri" panose="020F0502020204030204" pitchFamily="34" charset="0"/>
            </a:endParaRPr>
          </a:p>
          <a:p>
            <a:pPr marL="285750" marR="0" indent="-285750" algn="just">
              <a:lnSpc>
                <a:spcPct val="150000"/>
              </a:lnSpc>
              <a:spcBef>
                <a:spcPts val="0"/>
              </a:spcBef>
              <a:spcAft>
                <a:spcPts val="1000"/>
              </a:spcAft>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Through the headway of PC helped theorem proving in late many years, PCs an affect science. Various theorems, for example, the Kepler guess and the four-variety theorem, have been exhibited by PCs. </a:t>
            </a:r>
          </a:p>
          <a:p>
            <a:pPr marL="285750" marR="0" indent="-285750" algn="just">
              <a:lnSpc>
                <a:spcPct val="150000"/>
              </a:lnSpc>
              <a:spcBef>
                <a:spcPts val="0"/>
              </a:spcBef>
              <a:spcAft>
                <a:spcPts val="1000"/>
              </a:spcAft>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Programming aids in the confirmation of theorems and sensible thinking. In automated theorem proving (ATP), confirmation right hand programming can be utilized to audit existing evidences and produce new verifications and theorems. </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973901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B2EC067-4B95-2B56-D919-E4045FB4964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5342957E-F9AD-43EC-F6DD-E5719A89CD0A}"/>
              </a:ext>
            </a:extLst>
          </p:cNvPr>
          <p:cNvSpPr txBox="1"/>
          <p:nvPr/>
        </p:nvSpPr>
        <p:spPr>
          <a:xfrm>
            <a:off x="826416" y="710752"/>
            <a:ext cx="10539167"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MACHINE LEARNING APPROACHES</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EAFEA0F8-7992-8249-3040-2630F449578C}"/>
              </a:ext>
            </a:extLst>
          </p:cNvPr>
          <p:cNvSpPr txBox="1"/>
          <p:nvPr/>
        </p:nvSpPr>
        <p:spPr>
          <a:xfrm>
            <a:off x="826416" y="1459060"/>
            <a:ext cx="10539167" cy="3501600"/>
          </a:xfrm>
          <a:prstGeom prst="rect">
            <a:avLst/>
          </a:prstGeom>
          <a:noFill/>
        </p:spPr>
        <p:txBody>
          <a:bodyPr wrap="square">
            <a:spAutoFit/>
          </a:bodyPr>
          <a:lstStyle/>
          <a:p>
            <a:pPr algn="just">
              <a:lnSpc>
                <a:spcPct val="150000"/>
              </a:lnSpc>
              <a:spcAft>
                <a:spcPts val="1000"/>
              </a:spcAft>
              <a:buClr>
                <a:schemeClr val="accent1"/>
              </a:buClr>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Complex patterns in a dataset can be consequently recognized for surmising or expectation in new datasets through machine learning. Uniform info gatherings can be recognized utilizing machine learning (solo learning). At the point when each occurrence has a gathering or classification mark, machine learning procedures can fabricate a classifier or relapse capability to foresee the enrolment of approaching cases in a given class (directed learning). To improve machine learning execution in a dataset, all expected wellsprings of predisposition ought to be recognized, eliminated, or diminished to a base. Representativeness thusly needs to precede machine learning.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50000"/>
              </a:lnSpc>
              <a:spcBef>
                <a:spcPts val="0"/>
              </a:spcBef>
              <a:spcAft>
                <a:spcPts val="1000"/>
              </a:spcAft>
              <a:buClr>
                <a:schemeClr val="accent1"/>
              </a:buClr>
              <a:buFont typeface="Wingdings" panose="05000000000000000000" pitchFamily="2" charset="2"/>
              <a:buChar char="Ø"/>
            </a:pP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773468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2953F3A-FF67-01A1-0EA6-7EFC336E091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xmlns="" id="{CF1EE7C3-E973-E886-C0DE-C79AD4514161}"/>
              </a:ext>
            </a:extLst>
          </p:cNvPr>
          <p:cNvSpPr txBox="1"/>
          <p:nvPr/>
        </p:nvSpPr>
        <p:spPr>
          <a:xfrm>
            <a:off x="840556" y="1467082"/>
            <a:ext cx="10510887" cy="4613058"/>
          </a:xfrm>
          <a:prstGeom prst="rect">
            <a:avLst/>
          </a:prstGeom>
          <a:noFill/>
        </p:spPr>
        <p:txBody>
          <a:bodyPr wrap="square">
            <a:spAutoFit/>
          </a:bodyPr>
          <a:lstStyle/>
          <a:p>
            <a:pPr marL="342900" lvl="0" indent="-342900" algn="just">
              <a:lnSpc>
                <a:spcPct val="150000"/>
              </a:lnSpc>
              <a:buClr>
                <a:schemeClr val="accent1"/>
              </a:buClr>
              <a:buFont typeface="Wingdings" panose="05000000000000000000" pitchFamily="2" charset="2"/>
              <a:buChar char="Ø"/>
            </a:pPr>
            <a:r>
              <a:rPr lang="en-IN" sz="1800" b="1" dirty="0">
                <a:effectLst/>
                <a:latin typeface="Times New Roman" panose="02020603050405020304" pitchFamily="18" charset="0"/>
                <a:ea typeface="Calibri" panose="020F0502020204030204" pitchFamily="34" charset="0"/>
              </a:rPr>
              <a:t>Churkin et al. (2022),</a:t>
            </a:r>
            <a:r>
              <a:rPr lang="en-IN" sz="1800" dirty="0">
                <a:effectLst/>
                <a:latin typeface="Times New Roman" panose="02020603050405020304" pitchFamily="18" charset="0"/>
                <a:ea typeface="Calibri" panose="020F0502020204030204" pitchFamily="34" charset="0"/>
              </a:rPr>
              <a:t> Hepatitis C infection (HCV) elements mathematical models have given a method for surveying antiviral medication viability and anticipate treatment results, for example, time to fix. The main evidence of-idea clinical preliminary assessing the viability of reaction directed therapy with direct-acting antivirals (DAAs) progressively for patients with constant HCV contamination as of late utilized a mathematical demonstrating approach. </a:t>
            </a:r>
          </a:p>
          <a:p>
            <a:pPr marL="342900" lvl="0" indent="-342900" algn="just">
              <a:lnSpc>
                <a:spcPct val="150000"/>
              </a:lnSpc>
              <a:buClr>
                <a:schemeClr val="accent1"/>
              </a:buClr>
              <a:buFont typeface="Wingdings" panose="05000000000000000000" pitchFamily="2" charset="2"/>
              <a:buChar char="Ø"/>
            </a:pPr>
            <a:r>
              <a:rPr lang="en-IN" sz="1800" b="1" dirty="0">
                <a:effectLst/>
                <a:latin typeface="Times New Roman" panose="02020603050405020304" pitchFamily="18" charset="0"/>
                <a:ea typeface="Calibri" panose="020F0502020204030204" pitchFamily="34" charset="0"/>
              </a:rPr>
              <a:t>Wilmott (2022),</a:t>
            </a:r>
            <a:r>
              <a:rPr lang="en-IN" sz="1800" dirty="0">
                <a:effectLst/>
                <a:latin typeface="Times New Roman" panose="02020603050405020304" pitchFamily="18" charset="0"/>
                <a:ea typeface="Calibri" panose="020F0502020204030204" pitchFamily="34" charset="0"/>
              </a:rPr>
              <a:t> Each innovative discipline, including machine learning (ML), has its own dialect. Finding normal movements in information can be achieved using head parts examination. </a:t>
            </a:r>
            <a:endParaRPr lang="en-IN" dirty="0">
              <a:latin typeface="Times New Roman" panose="02020603050405020304" pitchFamily="18" charset="0"/>
              <a:ea typeface="Calibri" panose="020F0502020204030204" pitchFamily="34" charset="0"/>
            </a:endParaRPr>
          </a:p>
          <a:p>
            <a:pPr marL="342900" lvl="0" indent="-342900" algn="just">
              <a:lnSpc>
                <a:spcPct val="150000"/>
              </a:lnSpc>
              <a:buClr>
                <a:schemeClr val="accent1"/>
              </a:buClr>
              <a:buFont typeface="Wingdings" panose="05000000000000000000" pitchFamily="2" charset="2"/>
              <a:buChar char="Ø"/>
            </a:pPr>
            <a:r>
              <a:rPr lang="en-IN" sz="1800" b="1" dirty="0">
                <a:effectLst/>
                <a:latin typeface="Times New Roman" panose="02020603050405020304" pitchFamily="18" charset="0"/>
                <a:ea typeface="Calibri" panose="020F0502020204030204" pitchFamily="34" charset="0"/>
              </a:rPr>
              <a:t>Masum et al. (2022),</a:t>
            </a:r>
            <a:r>
              <a:rPr lang="en-IN" sz="1800" dirty="0">
                <a:effectLst/>
                <a:latin typeface="Times New Roman" panose="02020603050405020304" pitchFamily="18" charset="0"/>
                <a:ea typeface="Calibri" panose="020F0502020204030204" pitchFamily="34" charset="0"/>
              </a:rPr>
              <a:t> 1,209,505 Coronavirus passings and 47,209,305 cases had been enrolled around the world as of November 2, 2020. Understanding the elements of the infection and extending the quantity of affirmed cases are essential for measuring the spread of a flare-up and creating approaches for the utilization of clinical assets and viral control. </a:t>
            </a:r>
            <a:endParaRPr lang="en-US" sz="1800" dirty="0">
              <a:effectLst/>
              <a:latin typeface="Times New Roman" panose="02020603050405020304" pitchFamily="18" charset="0"/>
              <a:ea typeface="Calibri" panose="020F0502020204030204" pitchFamily="34" charset="0"/>
            </a:endParaRPr>
          </a:p>
        </p:txBody>
      </p:sp>
      <p:sp>
        <p:nvSpPr>
          <p:cNvPr id="2" name="TextBox 1">
            <a:extLst>
              <a:ext uri="{FF2B5EF4-FFF2-40B4-BE49-F238E27FC236}">
                <a16:creationId xmlns:a16="http://schemas.microsoft.com/office/drawing/2014/main" xmlns="" id="{E1F6D1C8-C2AF-EB0F-E945-AACD096870CD}"/>
              </a:ext>
            </a:extLst>
          </p:cNvPr>
          <p:cNvSpPr txBox="1"/>
          <p:nvPr/>
        </p:nvSpPr>
        <p:spPr>
          <a:xfrm>
            <a:off x="840556" y="678730"/>
            <a:ext cx="10510887"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LITERATURE REVIEW</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2429186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33A40EE-0757-CE94-79AC-A8C087A5284A}"/>
              </a:ext>
            </a:extLst>
          </p:cNvPr>
          <p:cNvSpPr txBox="1"/>
          <p:nvPr/>
        </p:nvSpPr>
        <p:spPr>
          <a:xfrm>
            <a:off x="849983" y="648713"/>
            <a:ext cx="10492034"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DEEP LEARNING MODELS</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86CF57C8-F5ED-8544-3519-FA8F5C5D0671}"/>
              </a:ext>
            </a:extLst>
          </p:cNvPr>
          <p:cNvSpPr txBox="1"/>
          <p:nvPr/>
        </p:nvSpPr>
        <p:spPr>
          <a:xfrm>
            <a:off x="849983" y="1537969"/>
            <a:ext cx="10492033" cy="3910301"/>
          </a:xfrm>
          <a:prstGeom prst="rect">
            <a:avLst/>
          </a:prstGeom>
          <a:noFill/>
        </p:spPr>
        <p:txBody>
          <a:bodyPr wrap="square">
            <a:spAutoFit/>
          </a:bodyPr>
          <a:lstStyle/>
          <a:p>
            <a:pPr marL="285750" indent="-285750" algn="just">
              <a:lnSpc>
                <a:spcPct val="150000"/>
              </a:lnSpc>
              <a:buClr>
                <a:schemeClr val="accent1"/>
              </a:buClr>
              <a:buFont typeface="Wingdings" panose="05000000000000000000" pitchFamily="2" charset="2"/>
              <a:buChar char="Ø"/>
            </a:pPr>
            <a:r>
              <a:rPr lang="en-IN" sz="1800" dirty="0">
                <a:solidFill>
                  <a:srgbClr val="000000"/>
                </a:solidFill>
                <a:effectLst/>
                <a:latin typeface="Times New Roman" panose="02020603050405020304" pitchFamily="18" charset="0"/>
                <a:ea typeface="Calibri" panose="020F0502020204030204" pitchFamily="34" charset="0"/>
              </a:rPr>
              <a:t>To improve the brain organization, a misfortune capability that assesses the disparity among expected and genuine result is required. The occupation decides the misfortune capability to utilize.</a:t>
            </a:r>
          </a:p>
          <a:p>
            <a:pPr marL="285750" indent="-285750" algn="just">
              <a:lnSpc>
                <a:spcPct val="150000"/>
              </a:lnSpc>
              <a:buClr>
                <a:schemeClr val="accent1"/>
              </a:buClr>
              <a:buFont typeface="Wingdings" panose="05000000000000000000" pitchFamily="2" charset="2"/>
              <a:buChar char="Ø"/>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Complex pattern learning is made conceivable by enactment capabilities, which give the organization nonlinearities. GELU, </a:t>
            </a:r>
            <a:r>
              <a:rPr lang="en-IN"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ReLU</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and exaggerated digression (tanh) actuation capabilities are every now and again utilized. Remember that the GELU capability displayed beneath is just a guess, given by the situation:</a:t>
            </a:r>
            <a:endParaRPr lang="en-US" dirty="0">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Clr>
                <a:schemeClr val="accent1"/>
              </a:buClr>
              <a:buFont typeface="Wingdings" panose="05000000000000000000" pitchFamily="2" charset="2"/>
              <a:buChar char="Ø"/>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 improve the brain organization, a misfortune capability that assesses the disparity among expected and genuine result is required. The occupation decides the misfortune capability to utilize. The normal relapse misfortune capabilities incorporate MSE, MAE, and Huber misfortune.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Clr>
                <a:schemeClr val="accent1"/>
              </a:buClr>
              <a:buFont typeface="Wingdings" panose="05000000000000000000" pitchFamily="2" charset="2"/>
              <a:buChar char="Ø"/>
            </a:pP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xmlns="" val="167587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28F0233-FFF6-2EE2-A640-8471CC0A7F4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B7B93EE1-FDDC-6966-FA06-DE8970D803F8}"/>
              </a:ext>
            </a:extLst>
          </p:cNvPr>
          <p:cNvSpPr txBox="1"/>
          <p:nvPr/>
        </p:nvSpPr>
        <p:spPr>
          <a:xfrm>
            <a:off x="232228" y="1239401"/>
            <a:ext cx="1133446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CONCLUSION</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45C2897F-A570-6C8A-C098-3134780BAAE0}"/>
              </a:ext>
            </a:extLst>
          </p:cNvPr>
          <p:cNvSpPr txBox="1"/>
          <p:nvPr/>
        </p:nvSpPr>
        <p:spPr>
          <a:xfrm>
            <a:off x="887390" y="1908943"/>
            <a:ext cx="10024135" cy="3788858"/>
          </a:xfrm>
          <a:prstGeom prst="rect">
            <a:avLst/>
          </a:prstGeom>
          <a:noFill/>
        </p:spPr>
        <p:txBody>
          <a:bodyPr wrap="square">
            <a:spAutoFit/>
          </a:bodyPr>
          <a:lstStyle/>
          <a:p>
            <a:pPr marL="285750" indent="-285750" algn="just">
              <a:lnSpc>
                <a:spcPct val="150000"/>
              </a:lnSpc>
              <a:buClr>
                <a:schemeClr val="accent1"/>
              </a:buClr>
              <a:buFont typeface="Wingdings" panose="05000000000000000000" pitchFamily="2" charset="2"/>
              <a:buChar char="Ø"/>
            </a:pPr>
            <a:r>
              <a:rPr lang="en-US" sz="1800" dirty="0">
                <a:solidFill>
                  <a:srgbClr val="000000"/>
                </a:solidFill>
                <a:effectLst/>
                <a:latin typeface="Times New Roman" panose="02020603050405020304" pitchFamily="18" charset="0"/>
                <a:ea typeface="Calibri" panose="020F0502020204030204" pitchFamily="34" charset="0"/>
              </a:rPr>
              <a:t>This work has highlighted the role that mathematical theorems play in improving the deep learning process. </a:t>
            </a:r>
          </a:p>
          <a:p>
            <a:pPr marL="285750" indent="-285750" algn="just">
              <a:lnSpc>
                <a:spcPct val="150000"/>
              </a:lnSpc>
              <a:buClr>
                <a:schemeClr val="accent1"/>
              </a:buClr>
              <a:buFont typeface="Wingdings" panose="05000000000000000000" pitchFamily="2" charset="2"/>
              <a:buChar char="Ø"/>
            </a:pPr>
            <a:r>
              <a:rPr lang="en-US" sz="1800" dirty="0">
                <a:solidFill>
                  <a:srgbClr val="000000"/>
                </a:solidFill>
                <a:effectLst/>
                <a:latin typeface="Times New Roman" panose="02020603050405020304" pitchFamily="18" charset="0"/>
                <a:ea typeface="Calibri" panose="020F0502020204030204" pitchFamily="34" charset="0"/>
              </a:rPr>
              <a:t>This is particularly valid when considering logical deductions and automated theorem proving (ATP). </a:t>
            </a:r>
            <a:endParaRPr lang="en-US" dirty="0">
              <a:solidFill>
                <a:srgbClr val="000000"/>
              </a:solidFill>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technique of proving theorems in applied mathematics has been revolutionized by computers, yet modern ATP systems still fall short of the level of nuanced reasoning possessed by human mathematicians. </a:t>
            </a:r>
          </a:p>
          <a:p>
            <a:pPr marL="285750" indent="-285750" algn="just">
              <a:lnSpc>
                <a:spcPct val="150000"/>
              </a:lnSpc>
              <a:buClr>
                <a:schemeClr val="accent1"/>
              </a:buClr>
              <a:buFont typeface="Wingdings" panose="05000000000000000000" pitchFamily="2" charset="2"/>
              <a:buChar char="Ø"/>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However, by fusing mathematical ideas with machine learning applications, such pattern recognition and inference, we can raise the effectiveness and efficiency of ATP systems.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Clr>
                <a:schemeClr val="accent1"/>
              </a:buClr>
              <a:buFont typeface="Wingdings" panose="05000000000000000000" pitchFamily="2" charset="2"/>
              <a:buChar char="Ø"/>
            </a:pP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454907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9796BB2-6F1E-6241-FD0F-814DA3FC239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1C7475F8-FEA4-0FE1-2669-CC88DD716B10}"/>
              </a:ext>
            </a:extLst>
          </p:cNvPr>
          <p:cNvSpPr txBox="1"/>
          <p:nvPr/>
        </p:nvSpPr>
        <p:spPr>
          <a:xfrm>
            <a:off x="232228" y="174172"/>
            <a:ext cx="1133446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REFERENCES</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88ABCFB6-54F2-1718-FCAB-DECF41AEC8C9}"/>
              </a:ext>
            </a:extLst>
          </p:cNvPr>
          <p:cNvSpPr txBox="1"/>
          <p:nvPr/>
        </p:nvSpPr>
        <p:spPr>
          <a:xfrm>
            <a:off x="232228" y="843714"/>
            <a:ext cx="11334461" cy="4202882"/>
          </a:xfrm>
          <a:prstGeom prst="rect">
            <a:avLst/>
          </a:prstGeom>
          <a:noFill/>
        </p:spPr>
        <p:txBody>
          <a:bodyPr wrap="square">
            <a:spAutoFit/>
          </a:bodyPr>
          <a:lstStyle/>
          <a:p>
            <a:pPr marL="342900" marR="0" lvl="0" indent="-342900" algn="just">
              <a:lnSpc>
                <a:spcPct val="150000"/>
              </a:lnSpc>
              <a:spcBef>
                <a:spcPts val="0"/>
              </a:spcBef>
              <a:spcAft>
                <a:spcPts val="0"/>
              </a:spcAft>
              <a:buFont typeface="+mj-lt"/>
              <a:buAutoNum type="arabicPeriod"/>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Liu, B., Ding, M., </a:t>
            </a:r>
            <a:r>
              <a:rPr lang="en-IN"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Shaham</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 </a:t>
            </a:r>
            <a:r>
              <a:rPr lang="en-IN"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Rahayu</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W., Farokhi, F., &amp; Lin, Z. (2021). When machine learning meets privacy: A survey and outlook. ACM Computing Surveys, 54(2), 1–36.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Lee, M. (2023). A mathematical investigation of hallucination and creativity in GPT models. Mathematics, 11(10), 2320.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Carleo</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G., </a:t>
            </a:r>
            <a:r>
              <a:rPr lang="en-IN"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Cirac</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 Cranmer, K., et al. (2019). Machine learning and the physical sciences. Reviews of Modern Physics, 91(4), Article ID 045002.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Lee, M. (2023). The geometry of feature space in deep learning models: A holistic perspective and comprehensive review. Mathematics, 11(10), 2375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1000"/>
              </a:spcAft>
              <a:buFont typeface="+mj-lt"/>
              <a:buAutoNum type="arabicPeriod"/>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Dubey, S. R., Singh, S. K., &amp; Chaudhuri, B. B. (2022). Activation functions in deep learning: A comprehensive survey and benchmark. Neurocomputing, 503.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635116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97B3AA-BDE3-E675-E4C6-61FE2B5F6942}"/>
              </a:ext>
            </a:extLst>
          </p:cNvPr>
          <p:cNvSpPr>
            <a:spLocks noGrp="1"/>
          </p:cNvSpPr>
          <p:nvPr>
            <p:ph type="title"/>
          </p:nvPr>
        </p:nvSpPr>
        <p:spPr>
          <a:xfrm>
            <a:off x="724617" y="669004"/>
            <a:ext cx="8596668" cy="1320800"/>
          </a:xfrm>
        </p:spPr>
        <p:txBody>
          <a:bodyPr>
            <a:normAutofit/>
          </a:bodyPr>
          <a:lstStyle/>
          <a:p>
            <a:r>
              <a:rPr lang="en-US" sz="4800" b="1" dirty="0">
                <a:latin typeface="Times New Roman" panose="02020603050405020304" pitchFamily="18" charset="0"/>
                <a:cs typeface="Times New Roman" panose="02020603050405020304" pitchFamily="18" charset="0"/>
              </a:rPr>
              <a:t>Thank you </a:t>
            </a:r>
            <a:endParaRPr lang="en-IN"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88875344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xmlns=""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Integral</Template>
  <TotalTime>237</TotalTime>
  <Words>818</Words>
  <Application>Microsoft Office PowerPoint</Application>
  <PresentationFormat>Custom</PresentationFormat>
  <Paragraphs>31</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Integral</vt:lpstr>
      <vt:lpstr>MATHEMATICALTHEORUM UTILITY IN DEEP LEARNING PROCESS</vt:lpstr>
      <vt:lpstr>Slide 2</vt:lpstr>
      <vt:lpstr>Slide 3</vt:lpstr>
      <vt:lpstr>Slide 4</vt:lpstr>
      <vt:lpstr>Slide 5</vt:lpstr>
      <vt:lpstr>Slide 6</vt:lpstr>
      <vt:lpstr>Slide 7</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STUDY OF TOOLS &amp; TECHNIQUES TOWARDS IMBIBING CONTEMPORARY ENGLISH LITERATURE LEARNING AMONG THE STUDENTS</dc:title>
  <dc:creator>intel</dc:creator>
  <cp:lastModifiedBy>pc</cp:lastModifiedBy>
  <cp:revision>29</cp:revision>
  <dcterms:created xsi:type="dcterms:W3CDTF">2024-02-02T07:18:53Z</dcterms:created>
  <dcterms:modified xsi:type="dcterms:W3CDTF">2024-03-11T11:18:55Z</dcterms:modified>
</cp:coreProperties>
</file>