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notesMasterIdLst>
    <p:notesMasterId r:id="rId12"/>
  </p:notesMaster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gamma.app" TargetMode="External"/><Relationship Id="rId1" Type="http://schemas.openxmlformats.org/officeDocument/2006/relationships/image" Target="../media/image-1-1.png"/><Relationship Id="rId2" Type="http://schemas.openxmlformats.org/officeDocument/2006/relationships/image" Target="../media/image-1-2.png"/><Relationship Id="rId4" Type="http://schemas.openxmlformats.org/officeDocument/2006/relationships/slideLayout" Target="../slideLayouts/slideLayout1.xml"/><Relationship Id="rId5"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hyperlink" Target="https://gamma.app" TargetMode="External"/><Relationship Id="rId1" Type="http://schemas.openxmlformats.org/officeDocument/2006/relationships/image" Target="../media/image-2-1.png"/><Relationship Id="rId3" Type="http://schemas.openxmlformats.org/officeDocument/2006/relationships/slideLayout" Target="../slideLayouts/slideLayout1.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hyperlink" Target="https://gamma.app" TargetMode="External"/><Relationship Id="rId1" Type="http://schemas.openxmlformats.org/officeDocument/2006/relationships/image" Target="../media/image-3-1.png"/><Relationship Id="rId2" Type="http://schemas.openxmlformats.org/officeDocument/2006/relationships/image" Target="../media/image-3-2.png"/><Relationship Id="rId4" Type="http://schemas.openxmlformats.org/officeDocument/2006/relationships/slideLayout" Target="../slideLayouts/slideLayout1.xml"/><Relationship Id="rId5"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hyperlink" Target="https://gamma.app" TargetMode="External"/><Relationship Id="rId1" Type="http://schemas.openxmlformats.org/officeDocument/2006/relationships/image" Target="../media/image-4-1.png"/><Relationship Id="rId2" Type="http://schemas.openxmlformats.org/officeDocument/2006/relationships/image" Target="../media/image-4-2.png"/><Relationship Id="rId4" Type="http://schemas.openxmlformats.org/officeDocument/2006/relationships/slideLayout" Target="../slideLayouts/slideLayout1.xml"/><Relationship Id="rId5"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2" Type="http://schemas.openxmlformats.org/officeDocument/2006/relationships/hyperlink" Target="https://gamma.app" TargetMode="External"/><Relationship Id="rId1" Type="http://schemas.openxmlformats.org/officeDocument/2006/relationships/image" Target="../media/image-5-1.png"/><Relationship Id="rId3" Type="http://schemas.openxmlformats.org/officeDocument/2006/relationships/slideLayout" Target="../slideLayouts/slideLayout1.xml"/><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2" Type="http://schemas.openxmlformats.org/officeDocument/2006/relationships/hyperlink" Target="https://gamma.app" TargetMode="External"/><Relationship Id="rId1" Type="http://schemas.openxmlformats.org/officeDocument/2006/relationships/image" Target="../media/image-6-1.png"/><Relationship Id="rId3" Type="http://schemas.openxmlformats.org/officeDocument/2006/relationships/slideLayout" Target="../slideLayouts/slideLayout1.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2" Type="http://schemas.openxmlformats.org/officeDocument/2006/relationships/hyperlink" Target="https://gamma.app" TargetMode="External"/><Relationship Id="rId1" Type="http://schemas.openxmlformats.org/officeDocument/2006/relationships/image" Target="../media/image-7-1.png"/><Relationship Id="rId3" Type="http://schemas.openxmlformats.org/officeDocument/2006/relationships/slideLayout" Target="../slideLayouts/slideLayout1.xm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hyperlink" Target="https://gamma.app" TargetMode="External"/><Relationship Id="rId1" Type="http://schemas.openxmlformats.org/officeDocument/2006/relationships/image" Target="../media/image-8-1.png"/><Relationship Id="rId2" Type="http://schemas.openxmlformats.org/officeDocument/2006/relationships/image" Target="../media/image-8-2.png"/><Relationship Id="rId4" Type="http://schemas.openxmlformats.org/officeDocument/2006/relationships/slideLayout" Target="../slideLayouts/slideLayout1.xml"/><Relationship Id="rId5"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6" Type="http://schemas.openxmlformats.org/officeDocument/2006/relationships/hyperlink" Target="https://gamma.app" TargetMode="External"/><Relationship Id="rId1" Type="http://schemas.openxmlformats.org/officeDocument/2006/relationships/image" Target="../media/image-9-1.png"/><Relationship Id="rId2" Type="http://schemas.openxmlformats.org/officeDocument/2006/relationships/image" Target="../media/image-9-2.png"/><Relationship Id="rId3" Type="http://schemas.openxmlformats.org/officeDocument/2006/relationships/image" Target="../media/image-9-3.png"/><Relationship Id="rId4" Type="http://schemas.openxmlformats.org/officeDocument/2006/relationships/image" Target="../media/image-9-4.png"/><Relationship Id="rId5" Type="http://schemas.openxmlformats.org/officeDocument/2006/relationships/image" Target="../media/image-9-5.png"/><Relationship Id="rId7" Type="http://schemas.openxmlformats.org/officeDocument/2006/relationships/slideLayout" Target="../slideLayouts/slideLayout1.xml"/><Relationship Id="rId8"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hyperlink" Target="https://gamma.app" TargetMode="External"/><Relationship Id="rId1" Type="http://schemas.openxmlformats.org/officeDocument/2006/relationships/image" Target="../media/image-10-1.png"/><Relationship Id="rId3" Type="http://schemas.openxmlformats.org/officeDocument/2006/relationships/slideLayout" Target="../slideLayouts/slideLayout1.xml"/><Relationship Id="rId4"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pic>
        <p:nvPicPr>
          <p:cNvPr id="4" name="Image 0" descr="preencoded.png">    </p:cNvPr>
          <p:cNvPicPr>
            <a:picLocks noChangeAspect="1"/>
          </p:cNvPicPr>
          <p:nvPr/>
        </p:nvPicPr>
        <p:blipFill>
          <a:blip r:embed="rId1"/>
          <a:stretch>
            <a:fillRect/>
          </a:stretch>
        </p:blipFill>
        <p:spPr>
          <a:xfrm>
            <a:off x="9144000" y="0"/>
            <a:ext cx="5486400" cy="8229600"/>
          </a:xfrm>
          <a:prstGeom prst="rect">
            <a:avLst/>
          </a:prstGeom>
        </p:spPr>
      </p:pic>
      <p:sp>
        <p:nvSpPr>
          <p:cNvPr id="5" name="Text 2"/>
          <p:cNvSpPr/>
          <p:nvPr/>
        </p:nvSpPr>
        <p:spPr>
          <a:xfrm>
            <a:off x="833199" y="1196102"/>
            <a:ext cx="7477601" cy="3332798"/>
          </a:xfrm>
          <a:prstGeom prst="rect">
            <a:avLst/>
          </a:prstGeom>
          <a:noFill/>
          <a:ln/>
        </p:spPr>
        <p:txBody>
          <a:bodyPr wrap="square" rtlCol="0" anchor="t"/>
          <a:lstStyle/>
          <a:p>
            <a:pPr indent="0" marL="0">
              <a:lnSpc>
                <a:spcPts val="6561"/>
              </a:lnSpc>
              <a:buNone/>
            </a:pPr>
            <a:r>
              <a:rPr lang="en-US" sz="5249" dirty="0">
                <a:solidFill>
                  <a:srgbClr val="EBCCBB"/>
                </a:solidFill>
                <a:latin typeface="Gelasio" pitchFamily="34" charset="0"/>
                <a:ea typeface="Gelasio" pitchFamily="34" charset="-122"/>
                <a:cs typeface="Gelasio" pitchFamily="34" charset="-120"/>
              </a:rPr>
              <a:t>Investigating Professional Education Opportunities for India's Scheduled Tribes</a:t>
            </a:r>
            <a:endParaRPr lang="en-US" sz="5249" dirty="0"/>
          </a:p>
        </p:txBody>
      </p:sp>
      <p:sp>
        <p:nvSpPr>
          <p:cNvPr id="6" name="Text 3"/>
          <p:cNvSpPr/>
          <p:nvPr/>
        </p:nvSpPr>
        <p:spPr>
          <a:xfrm>
            <a:off x="833199" y="4862155"/>
            <a:ext cx="7477601" cy="355402"/>
          </a:xfrm>
          <a:prstGeom prst="rect">
            <a:avLst/>
          </a:prstGeom>
          <a:noFill/>
          <a:ln/>
        </p:spPr>
        <p:txBody>
          <a:bodyPr wrap="none" rtlCol="0" anchor="t"/>
          <a:lstStyle/>
          <a:p>
            <a:pPr indent="0" marL="0">
              <a:lnSpc>
                <a:spcPts val="2799"/>
              </a:lnSpc>
              <a:buNone/>
            </a:pPr>
            <a:endParaRPr lang="en-US" sz="1750" dirty="0"/>
          </a:p>
        </p:txBody>
      </p:sp>
      <p:sp>
        <p:nvSpPr>
          <p:cNvPr id="7" name="Text 4"/>
          <p:cNvSpPr/>
          <p:nvPr/>
        </p:nvSpPr>
        <p:spPr>
          <a:xfrm>
            <a:off x="833199" y="5467469"/>
            <a:ext cx="7477601"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By Sandhya Singh</a:t>
            </a:r>
            <a:endParaRPr lang="en-US" sz="1750" dirty="0"/>
          </a:p>
        </p:txBody>
      </p:sp>
      <p:sp>
        <p:nvSpPr>
          <p:cNvPr id="8" name="Text 5"/>
          <p:cNvSpPr/>
          <p:nvPr/>
        </p:nvSpPr>
        <p:spPr>
          <a:xfrm>
            <a:off x="833199" y="6072783"/>
            <a:ext cx="7477601" cy="355402"/>
          </a:xfrm>
          <a:prstGeom prst="rect">
            <a:avLst/>
          </a:prstGeom>
          <a:noFill/>
          <a:ln/>
        </p:spPr>
        <p:txBody>
          <a:bodyPr wrap="none" rtlCol="0" anchor="t"/>
          <a:lstStyle/>
          <a:p>
            <a:pPr indent="0" marL="0">
              <a:lnSpc>
                <a:spcPts val="2799"/>
              </a:lnSpc>
              <a:buNone/>
            </a:pPr>
            <a:endParaRPr lang="en-US" sz="1750" dirty="0"/>
          </a:p>
        </p:txBody>
      </p:sp>
      <p:sp>
        <p:nvSpPr>
          <p:cNvPr id="9" name="Text 6"/>
          <p:cNvSpPr/>
          <p:nvPr/>
        </p:nvSpPr>
        <p:spPr>
          <a:xfrm>
            <a:off x="833199" y="6678097"/>
            <a:ext cx="7477601" cy="355402"/>
          </a:xfrm>
          <a:prstGeom prst="rect">
            <a:avLst/>
          </a:prstGeom>
          <a:noFill/>
          <a:ln/>
        </p:spPr>
        <p:txBody>
          <a:bodyPr wrap="none" rtlCol="0" anchor="t"/>
          <a:lstStyle/>
          <a:p>
            <a:pPr indent="0" marL="0">
              <a:lnSpc>
                <a:spcPts val="2799"/>
              </a:lnSpc>
              <a:buNone/>
            </a:pPr>
            <a:endParaRPr lang="en-US" sz="1750" dirty="0"/>
          </a:p>
        </p:txBody>
      </p:sp>
      <p:pic>
        <p:nvPicPr>
          <p:cNvPr id="10" name="Image 1" descr="preencoded.png">
            <a:hlinkClick r:id="rId3" tooltip=""/>
          </p:cNvPr>
          <p:cNvPicPr>
            <a:picLocks noChangeAspect="1"/>
          </p:cNvPicPr>
          <p:nvPr/>
        </p:nvPicPr>
        <p:blipFill>
          <a:blip r:embed="rId2"/>
          <a:stretch>
            <a:fillRect/>
          </a:stretch>
        </p:blipFill>
        <p:spPr>
          <a:xfrm>
            <a:off x="12242153" y="7589520"/>
            <a:ext cx="2296807" cy="5486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sp>
        <p:nvSpPr>
          <p:cNvPr id="4" name="Text 2"/>
          <p:cNvSpPr/>
          <p:nvPr/>
        </p:nvSpPr>
        <p:spPr>
          <a:xfrm>
            <a:off x="2037993" y="2301478"/>
            <a:ext cx="5554980" cy="694373"/>
          </a:xfrm>
          <a:prstGeom prst="rect">
            <a:avLst/>
          </a:prstGeom>
          <a:noFill/>
          <a:ln/>
        </p:spPr>
        <p:txBody>
          <a:bodyPr wrap="none" rtlCol="0" anchor="t"/>
          <a:lstStyle/>
          <a:p>
            <a:pPr indent="0" marL="0">
              <a:lnSpc>
                <a:spcPts val="5468"/>
              </a:lnSpc>
              <a:buNone/>
            </a:pPr>
            <a:r>
              <a:rPr lang="en-US" sz="4374" dirty="0">
                <a:solidFill>
                  <a:srgbClr val="EBCCBB"/>
                </a:solidFill>
                <a:latin typeface="Gelasio" pitchFamily="34" charset="0"/>
                <a:ea typeface="Gelasio" pitchFamily="34" charset="-122"/>
                <a:cs typeface="Gelasio" pitchFamily="34" charset="-120"/>
              </a:rPr>
              <a:t>Introduction</a:t>
            </a:r>
            <a:endParaRPr lang="en-US" sz="4374" dirty="0"/>
          </a:p>
        </p:txBody>
      </p:sp>
      <p:sp>
        <p:nvSpPr>
          <p:cNvPr id="5" name="Text 3"/>
          <p:cNvSpPr/>
          <p:nvPr/>
        </p:nvSpPr>
        <p:spPr>
          <a:xfrm>
            <a:off x="2037993" y="3440192"/>
            <a:ext cx="10554414" cy="2487811"/>
          </a:xfrm>
          <a:prstGeom prst="rect">
            <a:avLst/>
          </a:prstGeom>
          <a:noFill/>
          <a:ln/>
        </p:spPr>
        <p:txBody>
          <a:bodyPr wrap="squar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This study delves into the professional education options available to India's Scheduled Tribes (STs) and explores ways to enhance their participation and access to professional education. The Scheduled Tribes have long been one of the most underprivileged and historically marginalized segments of Indian society. Despite numerous programs to support formal education, the literacy rate among the Scheduled Tribes remains low, with the female literacy rate even lower than the national average. It is crucial for children from Scheduled Tribes to receive an education, not only as mandated by the constitution but also as an essential component of their communities' overall development.</a:t>
            </a:r>
            <a:endParaRPr lang="en-US" sz="1750" dirty="0"/>
          </a:p>
        </p:txBody>
      </p:sp>
      <p:pic>
        <p:nvPicPr>
          <p:cNvPr id="6" name="Image 0" descr="preencoded.png">
            <a:hlinkClick r:id="rId2" tooltip=""/>
          </p:cNvPr>
          <p:cNvPicPr>
            <a:picLocks noChangeAspect="1"/>
          </p:cNvPicPr>
          <p:nvPr/>
        </p:nvPicPr>
        <p:blipFill>
          <a:blip r:embed="rId1"/>
          <a:stretch>
            <a:fillRect/>
          </a:stretch>
        </p:blipFill>
        <p:spPr>
          <a:xfrm>
            <a:off x="12242153" y="7589520"/>
            <a:ext cx="2296807" cy="5486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pic>
        <p:nvPicPr>
          <p:cNvPr id="4" name="Image 0" descr="preencoded.png">    </p:cNvPr>
          <p:cNvPicPr>
            <a:picLocks noChangeAspect="1"/>
          </p:cNvPicPr>
          <p:nvPr/>
        </p:nvPicPr>
        <p:blipFill>
          <a:blip r:embed="rId1"/>
          <a:stretch>
            <a:fillRect/>
          </a:stretch>
        </p:blipFill>
        <p:spPr>
          <a:xfrm>
            <a:off x="10972800" y="0"/>
            <a:ext cx="3657600" cy="8229600"/>
          </a:xfrm>
          <a:prstGeom prst="rect">
            <a:avLst/>
          </a:prstGeom>
        </p:spPr>
      </p:pic>
      <p:sp>
        <p:nvSpPr>
          <p:cNvPr id="5" name="Text 2"/>
          <p:cNvSpPr/>
          <p:nvPr/>
        </p:nvSpPr>
        <p:spPr>
          <a:xfrm>
            <a:off x="833199" y="1168479"/>
            <a:ext cx="9306401" cy="1388745"/>
          </a:xfrm>
          <a:prstGeom prst="rect">
            <a:avLst/>
          </a:prstGeom>
          <a:noFill/>
          <a:ln/>
        </p:spPr>
        <p:txBody>
          <a:bodyPr wrap="square" rtlCol="0" anchor="t"/>
          <a:lstStyle/>
          <a:p>
            <a:pPr indent="0" marL="0">
              <a:lnSpc>
                <a:spcPts val="5468"/>
              </a:lnSpc>
              <a:buNone/>
            </a:pPr>
            <a:r>
              <a:rPr lang="en-US" sz="4374" dirty="0">
                <a:solidFill>
                  <a:srgbClr val="EBCCBB"/>
                </a:solidFill>
                <a:latin typeface="Gelasio" pitchFamily="34" charset="0"/>
                <a:ea typeface="Gelasio" pitchFamily="34" charset="-122"/>
                <a:cs typeface="Gelasio" pitchFamily="34" charset="-120"/>
              </a:rPr>
              <a:t>Challenges Faced by Scheduled Tribes in Education</a:t>
            </a:r>
            <a:endParaRPr lang="en-US" sz="4374" dirty="0"/>
          </a:p>
        </p:txBody>
      </p:sp>
      <p:sp>
        <p:nvSpPr>
          <p:cNvPr id="6" name="Shape 3"/>
          <p:cNvSpPr/>
          <p:nvPr/>
        </p:nvSpPr>
        <p:spPr>
          <a:xfrm>
            <a:off x="833199" y="3064073"/>
            <a:ext cx="499943" cy="499943"/>
          </a:xfrm>
          <a:prstGeom prst="roundRect">
            <a:avLst>
              <a:gd name="adj" fmla="val 26667"/>
            </a:avLst>
          </a:prstGeom>
          <a:solidFill>
            <a:srgbClr val="343131"/>
          </a:solidFill>
          <a:ln/>
        </p:spPr>
      </p:sp>
      <p:sp>
        <p:nvSpPr>
          <p:cNvPr id="7" name="Text 4"/>
          <p:cNvSpPr/>
          <p:nvPr/>
        </p:nvSpPr>
        <p:spPr>
          <a:xfrm>
            <a:off x="1011555" y="3105745"/>
            <a:ext cx="143232" cy="416481"/>
          </a:xfrm>
          <a:prstGeom prst="rect">
            <a:avLst/>
          </a:prstGeom>
          <a:noFill/>
          <a:ln/>
        </p:spPr>
        <p:txBody>
          <a:bodyPr wrap="none" rtlCol="0" anchor="t"/>
          <a:lstStyle/>
          <a:p>
            <a:pPr algn="ctr" indent="0" marL="0">
              <a:lnSpc>
                <a:spcPts val="3281"/>
              </a:lnSpc>
              <a:buNone/>
            </a:pPr>
            <a:r>
              <a:rPr lang="en-US" sz="2624" dirty="0">
                <a:solidFill>
                  <a:srgbClr val="EBCCBB"/>
                </a:solidFill>
                <a:latin typeface="Gelasio" pitchFamily="34" charset="0"/>
                <a:ea typeface="Gelasio" pitchFamily="34" charset="-122"/>
                <a:cs typeface="Gelasio" pitchFamily="34" charset="-120"/>
              </a:rPr>
              <a:t>1</a:t>
            </a:r>
            <a:endParaRPr lang="en-US" sz="2624" dirty="0"/>
          </a:p>
        </p:txBody>
      </p:sp>
      <p:sp>
        <p:nvSpPr>
          <p:cNvPr id="8" name="Text 5"/>
          <p:cNvSpPr/>
          <p:nvPr/>
        </p:nvSpPr>
        <p:spPr>
          <a:xfrm>
            <a:off x="1555313" y="3140393"/>
            <a:ext cx="2777490" cy="347186"/>
          </a:xfrm>
          <a:prstGeom prst="rect">
            <a:avLst/>
          </a:prstGeom>
          <a:noFill/>
          <a:ln/>
        </p:spPr>
        <p:txBody>
          <a:bodyPr wrap="none" rtlCol="0" anchor="t"/>
          <a:lstStyle/>
          <a:p>
            <a:pPr indent="0" marL="0">
              <a:lnSpc>
                <a:spcPts val="2734"/>
              </a:lnSpc>
              <a:buNone/>
            </a:pPr>
            <a:r>
              <a:rPr lang="en-US" sz="2187" dirty="0">
                <a:solidFill>
                  <a:srgbClr val="EBCCBB"/>
                </a:solidFill>
                <a:latin typeface="Gelasio" pitchFamily="34" charset="0"/>
                <a:ea typeface="Gelasio" pitchFamily="34" charset="-122"/>
                <a:cs typeface="Gelasio" pitchFamily="34" charset="-120"/>
              </a:rPr>
              <a:t>Low Literacy Rate</a:t>
            </a:r>
            <a:endParaRPr lang="en-US" sz="2187" dirty="0"/>
          </a:p>
        </p:txBody>
      </p:sp>
      <p:sp>
        <p:nvSpPr>
          <p:cNvPr id="9" name="Text 6"/>
          <p:cNvSpPr/>
          <p:nvPr/>
        </p:nvSpPr>
        <p:spPr>
          <a:xfrm>
            <a:off x="1555313" y="3620810"/>
            <a:ext cx="3820001" cy="1777008"/>
          </a:xfrm>
          <a:prstGeom prst="rect">
            <a:avLst/>
          </a:prstGeom>
          <a:noFill/>
          <a:ln/>
        </p:spPr>
        <p:txBody>
          <a:bodyPr wrap="squar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The literacy rate among the Scheduled Tribes remains significantly lower than the national average, posing a major challenge to their educational development.</a:t>
            </a:r>
            <a:endParaRPr lang="en-US" sz="1750" dirty="0"/>
          </a:p>
        </p:txBody>
      </p:sp>
      <p:sp>
        <p:nvSpPr>
          <p:cNvPr id="10" name="Shape 7"/>
          <p:cNvSpPr/>
          <p:nvPr/>
        </p:nvSpPr>
        <p:spPr>
          <a:xfrm>
            <a:off x="5597485" y="3064073"/>
            <a:ext cx="499943" cy="499943"/>
          </a:xfrm>
          <a:prstGeom prst="roundRect">
            <a:avLst>
              <a:gd name="adj" fmla="val 26667"/>
            </a:avLst>
          </a:prstGeom>
          <a:solidFill>
            <a:srgbClr val="343131"/>
          </a:solidFill>
          <a:ln/>
        </p:spPr>
      </p:sp>
      <p:sp>
        <p:nvSpPr>
          <p:cNvPr id="11" name="Text 8"/>
          <p:cNvSpPr/>
          <p:nvPr/>
        </p:nvSpPr>
        <p:spPr>
          <a:xfrm>
            <a:off x="5754291" y="3105745"/>
            <a:ext cx="186214" cy="416481"/>
          </a:xfrm>
          <a:prstGeom prst="rect">
            <a:avLst/>
          </a:prstGeom>
          <a:noFill/>
          <a:ln/>
        </p:spPr>
        <p:txBody>
          <a:bodyPr wrap="none" rtlCol="0" anchor="t"/>
          <a:lstStyle/>
          <a:p>
            <a:pPr algn="ctr" indent="0" marL="0">
              <a:lnSpc>
                <a:spcPts val="3281"/>
              </a:lnSpc>
              <a:buNone/>
            </a:pPr>
            <a:r>
              <a:rPr lang="en-US" sz="2624" dirty="0">
                <a:solidFill>
                  <a:srgbClr val="EBCCBB"/>
                </a:solidFill>
                <a:latin typeface="Gelasio" pitchFamily="34" charset="0"/>
                <a:ea typeface="Gelasio" pitchFamily="34" charset="-122"/>
                <a:cs typeface="Gelasio" pitchFamily="34" charset="-120"/>
              </a:rPr>
              <a:t>2</a:t>
            </a:r>
            <a:endParaRPr lang="en-US" sz="2624" dirty="0"/>
          </a:p>
        </p:txBody>
      </p:sp>
      <p:sp>
        <p:nvSpPr>
          <p:cNvPr id="12" name="Text 9"/>
          <p:cNvSpPr/>
          <p:nvPr/>
        </p:nvSpPr>
        <p:spPr>
          <a:xfrm>
            <a:off x="6319599" y="3140393"/>
            <a:ext cx="2782372" cy="347186"/>
          </a:xfrm>
          <a:prstGeom prst="rect">
            <a:avLst/>
          </a:prstGeom>
          <a:noFill/>
          <a:ln/>
        </p:spPr>
        <p:txBody>
          <a:bodyPr wrap="none" rtlCol="0" anchor="t"/>
          <a:lstStyle/>
          <a:p>
            <a:pPr indent="0" marL="0">
              <a:lnSpc>
                <a:spcPts val="2734"/>
              </a:lnSpc>
              <a:buNone/>
            </a:pPr>
            <a:r>
              <a:rPr lang="en-US" sz="2187" dirty="0">
                <a:solidFill>
                  <a:srgbClr val="EBCCBB"/>
                </a:solidFill>
                <a:latin typeface="Gelasio" pitchFamily="34" charset="0"/>
                <a:ea typeface="Gelasio" pitchFamily="34" charset="-122"/>
                <a:cs typeface="Gelasio" pitchFamily="34" charset="-120"/>
              </a:rPr>
              <a:t>Geographical Isolation</a:t>
            </a:r>
            <a:endParaRPr lang="en-US" sz="2187" dirty="0"/>
          </a:p>
        </p:txBody>
      </p:sp>
      <p:sp>
        <p:nvSpPr>
          <p:cNvPr id="13" name="Text 10"/>
          <p:cNvSpPr/>
          <p:nvPr/>
        </p:nvSpPr>
        <p:spPr>
          <a:xfrm>
            <a:off x="6319599" y="3620810"/>
            <a:ext cx="3820001" cy="1421606"/>
          </a:xfrm>
          <a:prstGeom prst="rect">
            <a:avLst/>
          </a:prstGeom>
          <a:noFill/>
          <a:ln/>
        </p:spPr>
        <p:txBody>
          <a:bodyPr wrap="squar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Geographical isolation has contributed to the backwardness and limited access to educational resources for the Scheduled Tribes.</a:t>
            </a:r>
            <a:endParaRPr lang="en-US" sz="1750" dirty="0"/>
          </a:p>
        </p:txBody>
      </p:sp>
      <p:sp>
        <p:nvSpPr>
          <p:cNvPr id="14" name="Shape 11"/>
          <p:cNvSpPr/>
          <p:nvPr/>
        </p:nvSpPr>
        <p:spPr>
          <a:xfrm>
            <a:off x="833199" y="5793581"/>
            <a:ext cx="499943" cy="499943"/>
          </a:xfrm>
          <a:prstGeom prst="roundRect">
            <a:avLst>
              <a:gd name="adj" fmla="val 26667"/>
            </a:avLst>
          </a:prstGeom>
          <a:solidFill>
            <a:srgbClr val="343131"/>
          </a:solidFill>
          <a:ln/>
        </p:spPr>
      </p:sp>
      <p:sp>
        <p:nvSpPr>
          <p:cNvPr id="15" name="Text 12"/>
          <p:cNvSpPr/>
          <p:nvPr/>
        </p:nvSpPr>
        <p:spPr>
          <a:xfrm>
            <a:off x="991195" y="5835253"/>
            <a:ext cx="183952" cy="416481"/>
          </a:xfrm>
          <a:prstGeom prst="rect">
            <a:avLst/>
          </a:prstGeom>
          <a:noFill/>
          <a:ln/>
        </p:spPr>
        <p:txBody>
          <a:bodyPr wrap="none" rtlCol="0" anchor="t"/>
          <a:lstStyle/>
          <a:p>
            <a:pPr algn="ctr" indent="0" marL="0">
              <a:lnSpc>
                <a:spcPts val="3281"/>
              </a:lnSpc>
              <a:buNone/>
            </a:pPr>
            <a:r>
              <a:rPr lang="en-US" sz="2624" dirty="0">
                <a:solidFill>
                  <a:srgbClr val="EBCCBB"/>
                </a:solidFill>
                <a:latin typeface="Gelasio" pitchFamily="34" charset="0"/>
                <a:ea typeface="Gelasio" pitchFamily="34" charset="-122"/>
                <a:cs typeface="Gelasio" pitchFamily="34" charset="-120"/>
              </a:rPr>
              <a:t>3</a:t>
            </a:r>
            <a:endParaRPr lang="en-US" sz="2624" dirty="0"/>
          </a:p>
        </p:txBody>
      </p:sp>
      <p:sp>
        <p:nvSpPr>
          <p:cNvPr id="16" name="Text 13"/>
          <p:cNvSpPr/>
          <p:nvPr/>
        </p:nvSpPr>
        <p:spPr>
          <a:xfrm>
            <a:off x="1555313" y="5869900"/>
            <a:ext cx="2807256" cy="347186"/>
          </a:xfrm>
          <a:prstGeom prst="rect">
            <a:avLst/>
          </a:prstGeom>
          <a:noFill/>
          <a:ln/>
        </p:spPr>
        <p:txBody>
          <a:bodyPr wrap="none" rtlCol="0" anchor="t"/>
          <a:lstStyle/>
          <a:p>
            <a:pPr indent="0" marL="0">
              <a:lnSpc>
                <a:spcPts val="2734"/>
              </a:lnSpc>
              <a:buNone/>
            </a:pPr>
            <a:r>
              <a:rPr lang="en-US" sz="2187" dirty="0">
                <a:solidFill>
                  <a:srgbClr val="EBCCBB"/>
                </a:solidFill>
                <a:latin typeface="Gelasio" pitchFamily="34" charset="0"/>
                <a:ea typeface="Gelasio" pitchFamily="34" charset="-122"/>
                <a:cs typeface="Gelasio" pitchFamily="34" charset="-120"/>
              </a:rPr>
              <a:t>Economic Exploitation</a:t>
            </a:r>
            <a:endParaRPr lang="en-US" sz="2187" dirty="0"/>
          </a:p>
        </p:txBody>
      </p:sp>
      <p:sp>
        <p:nvSpPr>
          <p:cNvPr id="17" name="Text 14"/>
          <p:cNvSpPr/>
          <p:nvPr/>
        </p:nvSpPr>
        <p:spPr>
          <a:xfrm>
            <a:off x="1555313" y="6350317"/>
            <a:ext cx="8584287" cy="710803"/>
          </a:xfrm>
          <a:prstGeom prst="rect">
            <a:avLst/>
          </a:prstGeom>
          <a:noFill/>
          <a:ln/>
        </p:spPr>
        <p:txBody>
          <a:bodyPr wrap="squar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The Scheduled Tribes face economic exploitation, which further hinders their ability to access quality education.</a:t>
            </a:r>
            <a:endParaRPr lang="en-US" sz="1750" dirty="0"/>
          </a:p>
        </p:txBody>
      </p:sp>
      <p:pic>
        <p:nvPicPr>
          <p:cNvPr id="18" name="Image 1" descr="preencoded.png">
            <a:hlinkClick r:id="rId3" tooltip=""/>
          </p:cNvPr>
          <p:cNvPicPr>
            <a:picLocks noChangeAspect="1"/>
          </p:cNvPicPr>
          <p:nvPr/>
        </p:nvPicPr>
        <p:blipFill>
          <a:blip r:embed="rId2"/>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pic>
        <p:nvPicPr>
          <p:cNvPr id="4" name="Image 0" descr="preencoded.png">    </p:cNvPr>
          <p:cNvPicPr>
            <a:picLocks noChangeAspect="1"/>
          </p:cNvPicPr>
          <p:nvPr/>
        </p:nvPicPr>
        <p:blipFill>
          <a:blip r:embed="rId1"/>
          <a:stretch>
            <a:fillRect/>
          </a:stretch>
        </p:blipFill>
        <p:spPr>
          <a:xfrm>
            <a:off x="0" y="0"/>
            <a:ext cx="3657600" cy="8229600"/>
          </a:xfrm>
          <a:prstGeom prst="rect">
            <a:avLst/>
          </a:prstGeom>
        </p:spPr>
      </p:pic>
      <p:sp>
        <p:nvSpPr>
          <p:cNvPr id="5" name="Text 2"/>
          <p:cNvSpPr/>
          <p:nvPr/>
        </p:nvSpPr>
        <p:spPr>
          <a:xfrm>
            <a:off x="4483894" y="607576"/>
            <a:ext cx="9320213" cy="1377077"/>
          </a:xfrm>
          <a:prstGeom prst="rect">
            <a:avLst/>
          </a:prstGeom>
          <a:noFill/>
          <a:ln/>
        </p:spPr>
        <p:txBody>
          <a:bodyPr wrap="square" rtlCol="0" anchor="t"/>
          <a:lstStyle/>
          <a:p>
            <a:pPr indent="0" marL="0">
              <a:lnSpc>
                <a:spcPts val="5422"/>
              </a:lnSpc>
              <a:buNone/>
            </a:pPr>
            <a:r>
              <a:rPr lang="en-US" sz="4338" dirty="0">
                <a:solidFill>
                  <a:srgbClr val="EBCCBB"/>
                </a:solidFill>
                <a:latin typeface="Gelasio" pitchFamily="34" charset="0"/>
                <a:ea typeface="Gelasio" pitchFamily="34" charset="-122"/>
                <a:cs typeface="Gelasio" pitchFamily="34" charset="-120"/>
              </a:rPr>
              <a:t>Government Initiatives for Scheduled Tribes' Education</a:t>
            </a:r>
            <a:endParaRPr lang="en-US" sz="4338" dirty="0"/>
          </a:p>
        </p:txBody>
      </p:sp>
      <p:sp>
        <p:nvSpPr>
          <p:cNvPr id="6" name="Shape 3"/>
          <p:cNvSpPr/>
          <p:nvPr/>
        </p:nvSpPr>
        <p:spPr>
          <a:xfrm>
            <a:off x="4792385" y="2315170"/>
            <a:ext cx="44053" cy="5306854"/>
          </a:xfrm>
          <a:prstGeom prst="rect">
            <a:avLst/>
          </a:prstGeom>
          <a:solidFill>
            <a:srgbClr val="6D5244"/>
          </a:solidFill>
          <a:ln/>
        </p:spPr>
      </p:sp>
      <p:sp>
        <p:nvSpPr>
          <p:cNvPr id="7" name="Shape 4"/>
          <p:cNvSpPr/>
          <p:nvPr/>
        </p:nvSpPr>
        <p:spPr>
          <a:xfrm>
            <a:off x="5062299" y="2713077"/>
            <a:ext cx="771168" cy="44053"/>
          </a:xfrm>
          <a:prstGeom prst="rect">
            <a:avLst/>
          </a:prstGeom>
          <a:solidFill>
            <a:srgbClr val="6D5244"/>
          </a:solidFill>
          <a:ln/>
        </p:spPr>
      </p:sp>
      <p:sp>
        <p:nvSpPr>
          <p:cNvPr id="8" name="Shape 5"/>
          <p:cNvSpPr/>
          <p:nvPr/>
        </p:nvSpPr>
        <p:spPr>
          <a:xfrm>
            <a:off x="4566523" y="2487335"/>
            <a:ext cx="495776" cy="495776"/>
          </a:xfrm>
          <a:prstGeom prst="roundRect">
            <a:avLst>
              <a:gd name="adj" fmla="val 26669"/>
            </a:avLst>
          </a:prstGeom>
          <a:solidFill>
            <a:srgbClr val="343131"/>
          </a:solidFill>
          <a:ln/>
        </p:spPr>
      </p:sp>
      <p:sp>
        <p:nvSpPr>
          <p:cNvPr id="9" name="Text 6"/>
          <p:cNvSpPr/>
          <p:nvPr/>
        </p:nvSpPr>
        <p:spPr>
          <a:xfrm>
            <a:off x="4743331" y="2528649"/>
            <a:ext cx="142042" cy="413147"/>
          </a:xfrm>
          <a:prstGeom prst="rect">
            <a:avLst/>
          </a:prstGeom>
          <a:noFill/>
          <a:ln/>
        </p:spPr>
        <p:txBody>
          <a:bodyPr wrap="none" rtlCol="0" anchor="t"/>
          <a:lstStyle/>
          <a:p>
            <a:pPr algn="ctr" indent="0" marL="0">
              <a:lnSpc>
                <a:spcPts val="3253"/>
              </a:lnSpc>
              <a:buNone/>
            </a:pPr>
            <a:r>
              <a:rPr lang="en-US" sz="2603" dirty="0">
                <a:solidFill>
                  <a:srgbClr val="EBCCBB"/>
                </a:solidFill>
                <a:latin typeface="Gelasio" pitchFamily="34" charset="0"/>
                <a:ea typeface="Gelasio" pitchFamily="34" charset="-122"/>
                <a:cs typeface="Gelasio" pitchFamily="34" charset="-120"/>
              </a:rPr>
              <a:t>1</a:t>
            </a:r>
            <a:endParaRPr lang="en-US" sz="2603" dirty="0"/>
          </a:p>
        </p:txBody>
      </p:sp>
      <p:sp>
        <p:nvSpPr>
          <p:cNvPr id="10" name="Text 7"/>
          <p:cNvSpPr/>
          <p:nvPr/>
        </p:nvSpPr>
        <p:spPr>
          <a:xfrm>
            <a:off x="6026348" y="2535436"/>
            <a:ext cx="4278511" cy="344329"/>
          </a:xfrm>
          <a:prstGeom prst="rect">
            <a:avLst/>
          </a:prstGeom>
          <a:noFill/>
          <a:ln/>
        </p:spPr>
        <p:txBody>
          <a:bodyPr wrap="none" rtlCol="0" anchor="t"/>
          <a:lstStyle/>
          <a:p>
            <a:pPr algn="l" indent="0" marL="0">
              <a:lnSpc>
                <a:spcPts val="2711"/>
              </a:lnSpc>
              <a:buNone/>
            </a:pPr>
            <a:r>
              <a:rPr lang="en-US" sz="2169" dirty="0">
                <a:solidFill>
                  <a:srgbClr val="EBCCBB"/>
                </a:solidFill>
                <a:latin typeface="Gelasio" pitchFamily="34" charset="0"/>
                <a:ea typeface="Gelasio" pitchFamily="34" charset="-122"/>
                <a:cs typeface="Gelasio" pitchFamily="34" charset="-120"/>
              </a:rPr>
              <a:t>Elementary Schools in Tribal Areas</a:t>
            </a:r>
            <a:endParaRPr lang="en-US" sz="2169" dirty="0"/>
          </a:p>
        </p:txBody>
      </p:sp>
      <p:sp>
        <p:nvSpPr>
          <p:cNvPr id="11" name="Text 8"/>
          <p:cNvSpPr/>
          <p:nvPr/>
        </p:nvSpPr>
        <p:spPr>
          <a:xfrm>
            <a:off x="6026348" y="3011924"/>
            <a:ext cx="7777758" cy="705088"/>
          </a:xfrm>
          <a:prstGeom prst="rect">
            <a:avLst/>
          </a:prstGeom>
          <a:noFill/>
          <a:ln/>
        </p:spPr>
        <p:txBody>
          <a:bodyPr wrap="square" rtlCol="0" anchor="t"/>
          <a:lstStyle/>
          <a:p>
            <a:pPr algn="l" indent="0" marL="0">
              <a:lnSpc>
                <a:spcPts val="2776"/>
              </a:lnSpc>
              <a:buNone/>
            </a:pPr>
            <a:r>
              <a:rPr lang="en-US" sz="1735" dirty="0">
                <a:solidFill>
                  <a:srgbClr val="C9C2C0"/>
                </a:solidFill>
                <a:latin typeface="Gelasio" pitchFamily="34" charset="0"/>
                <a:ea typeface="Gelasio" pitchFamily="34" charset="-122"/>
                <a:cs typeface="Gelasio" pitchFamily="34" charset="-120"/>
              </a:rPr>
              <a:t>The need for opening elementary schools in tribal areas is recognized and efforts are being made to address this requirement.</a:t>
            </a:r>
            <a:endParaRPr lang="en-US" sz="1735" dirty="0"/>
          </a:p>
        </p:txBody>
      </p:sp>
      <p:sp>
        <p:nvSpPr>
          <p:cNvPr id="12" name="Shape 9"/>
          <p:cNvSpPr/>
          <p:nvPr/>
        </p:nvSpPr>
        <p:spPr>
          <a:xfrm>
            <a:off x="5062299" y="4555450"/>
            <a:ext cx="771168" cy="44053"/>
          </a:xfrm>
          <a:prstGeom prst="rect">
            <a:avLst/>
          </a:prstGeom>
          <a:solidFill>
            <a:srgbClr val="6D5244"/>
          </a:solidFill>
          <a:ln/>
        </p:spPr>
      </p:sp>
      <p:sp>
        <p:nvSpPr>
          <p:cNvPr id="13" name="Shape 10"/>
          <p:cNvSpPr/>
          <p:nvPr/>
        </p:nvSpPr>
        <p:spPr>
          <a:xfrm>
            <a:off x="4566523" y="4329708"/>
            <a:ext cx="495776" cy="495776"/>
          </a:xfrm>
          <a:prstGeom prst="roundRect">
            <a:avLst>
              <a:gd name="adj" fmla="val 26669"/>
            </a:avLst>
          </a:prstGeom>
          <a:solidFill>
            <a:srgbClr val="343131"/>
          </a:solidFill>
          <a:ln/>
        </p:spPr>
      </p:sp>
      <p:sp>
        <p:nvSpPr>
          <p:cNvPr id="14" name="Text 11"/>
          <p:cNvSpPr/>
          <p:nvPr/>
        </p:nvSpPr>
        <p:spPr>
          <a:xfrm>
            <a:off x="4722019" y="4371023"/>
            <a:ext cx="184666" cy="413147"/>
          </a:xfrm>
          <a:prstGeom prst="rect">
            <a:avLst/>
          </a:prstGeom>
          <a:noFill/>
          <a:ln/>
        </p:spPr>
        <p:txBody>
          <a:bodyPr wrap="none" rtlCol="0" anchor="t"/>
          <a:lstStyle/>
          <a:p>
            <a:pPr algn="ctr" indent="0" marL="0">
              <a:lnSpc>
                <a:spcPts val="3253"/>
              </a:lnSpc>
              <a:buNone/>
            </a:pPr>
            <a:r>
              <a:rPr lang="en-US" sz="2603" dirty="0">
                <a:solidFill>
                  <a:srgbClr val="EBCCBB"/>
                </a:solidFill>
                <a:latin typeface="Gelasio" pitchFamily="34" charset="0"/>
                <a:ea typeface="Gelasio" pitchFamily="34" charset="-122"/>
                <a:cs typeface="Gelasio" pitchFamily="34" charset="-120"/>
              </a:rPr>
              <a:t>2</a:t>
            </a:r>
            <a:endParaRPr lang="en-US" sz="2603" dirty="0"/>
          </a:p>
        </p:txBody>
      </p:sp>
      <p:sp>
        <p:nvSpPr>
          <p:cNvPr id="15" name="Text 12"/>
          <p:cNvSpPr/>
          <p:nvPr/>
        </p:nvSpPr>
        <p:spPr>
          <a:xfrm>
            <a:off x="6026348" y="4377809"/>
            <a:ext cx="5187553" cy="344329"/>
          </a:xfrm>
          <a:prstGeom prst="rect">
            <a:avLst/>
          </a:prstGeom>
          <a:noFill/>
          <a:ln/>
        </p:spPr>
        <p:txBody>
          <a:bodyPr wrap="none" rtlCol="0" anchor="t"/>
          <a:lstStyle/>
          <a:p>
            <a:pPr algn="l" indent="0" marL="0">
              <a:lnSpc>
                <a:spcPts val="2711"/>
              </a:lnSpc>
              <a:buNone/>
            </a:pPr>
            <a:r>
              <a:rPr lang="en-US" sz="2169" dirty="0">
                <a:solidFill>
                  <a:srgbClr val="EBCCBB"/>
                </a:solidFill>
                <a:latin typeface="Gelasio" pitchFamily="34" charset="0"/>
                <a:ea typeface="Gelasio" pitchFamily="34" charset="-122"/>
                <a:cs typeface="Gelasio" pitchFamily="34" charset="-120"/>
              </a:rPr>
              <a:t>Educational Programs in Tribal Languages</a:t>
            </a:r>
            <a:endParaRPr lang="en-US" sz="2169" dirty="0"/>
          </a:p>
        </p:txBody>
      </p:sp>
      <p:sp>
        <p:nvSpPr>
          <p:cNvPr id="16" name="Text 13"/>
          <p:cNvSpPr/>
          <p:nvPr/>
        </p:nvSpPr>
        <p:spPr>
          <a:xfrm>
            <a:off x="6026348" y="4854297"/>
            <a:ext cx="7777758" cy="705088"/>
          </a:xfrm>
          <a:prstGeom prst="rect">
            <a:avLst/>
          </a:prstGeom>
          <a:noFill/>
          <a:ln/>
        </p:spPr>
        <p:txBody>
          <a:bodyPr wrap="square" rtlCol="0" anchor="t"/>
          <a:lstStyle/>
          <a:p>
            <a:pPr algn="l" indent="0" marL="0">
              <a:lnSpc>
                <a:spcPts val="2776"/>
              </a:lnSpc>
              <a:buNone/>
            </a:pPr>
            <a:r>
              <a:rPr lang="en-US" sz="1735" dirty="0">
                <a:solidFill>
                  <a:srgbClr val="C9C2C0"/>
                </a:solidFill>
                <a:latin typeface="Gelasio" pitchFamily="34" charset="0"/>
                <a:ea typeface="Gelasio" pitchFamily="34" charset="-122"/>
                <a:cs typeface="Gelasio" pitchFamily="34" charset="-120"/>
              </a:rPr>
              <a:t>Efforts are being made to develop educational programs and materials in tribal languages to facilitate learning at the initial stages.</a:t>
            </a:r>
            <a:endParaRPr lang="en-US" sz="1735" dirty="0"/>
          </a:p>
        </p:txBody>
      </p:sp>
      <p:sp>
        <p:nvSpPr>
          <p:cNvPr id="17" name="Shape 14"/>
          <p:cNvSpPr/>
          <p:nvPr/>
        </p:nvSpPr>
        <p:spPr>
          <a:xfrm>
            <a:off x="5062299" y="6397823"/>
            <a:ext cx="771168" cy="44053"/>
          </a:xfrm>
          <a:prstGeom prst="rect">
            <a:avLst/>
          </a:prstGeom>
          <a:solidFill>
            <a:srgbClr val="6D5244"/>
          </a:solidFill>
          <a:ln/>
        </p:spPr>
      </p:sp>
      <p:sp>
        <p:nvSpPr>
          <p:cNvPr id="18" name="Shape 15"/>
          <p:cNvSpPr/>
          <p:nvPr/>
        </p:nvSpPr>
        <p:spPr>
          <a:xfrm>
            <a:off x="4566523" y="6172081"/>
            <a:ext cx="495776" cy="495776"/>
          </a:xfrm>
          <a:prstGeom prst="roundRect">
            <a:avLst>
              <a:gd name="adj" fmla="val 26669"/>
            </a:avLst>
          </a:prstGeom>
          <a:solidFill>
            <a:srgbClr val="343131"/>
          </a:solidFill>
          <a:ln/>
        </p:spPr>
      </p:sp>
      <p:sp>
        <p:nvSpPr>
          <p:cNvPr id="19" name="Text 16"/>
          <p:cNvSpPr/>
          <p:nvPr/>
        </p:nvSpPr>
        <p:spPr>
          <a:xfrm>
            <a:off x="4723209" y="6213396"/>
            <a:ext cx="182404" cy="413147"/>
          </a:xfrm>
          <a:prstGeom prst="rect">
            <a:avLst/>
          </a:prstGeom>
          <a:noFill/>
          <a:ln/>
        </p:spPr>
        <p:txBody>
          <a:bodyPr wrap="none" rtlCol="0" anchor="t"/>
          <a:lstStyle/>
          <a:p>
            <a:pPr algn="ctr" indent="0" marL="0">
              <a:lnSpc>
                <a:spcPts val="3253"/>
              </a:lnSpc>
              <a:buNone/>
            </a:pPr>
            <a:r>
              <a:rPr lang="en-US" sz="2603" dirty="0">
                <a:solidFill>
                  <a:srgbClr val="EBCCBB"/>
                </a:solidFill>
                <a:latin typeface="Gelasio" pitchFamily="34" charset="0"/>
                <a:ea typeface="Gelasio" pitchFamily="34" charset="-122"/>
                <a:cs typeface="Gelasio" pitchFamily="34" charset="-120"/>
              </a:rPr>
              <a:t>3</a:t>
            </a:r>
            <a:endParaRPr lang="en-US" sz="2603" dirty="0"/>
          </a:p>
        </p:txBody>
      </p:sp>
      <p:sp>
        <p:nvSpPr>
          <p:cNvPr id="20" name="Text 17"/>
          <p:cNvSpPr/>
          <p:nvPr/>
        </p:nvSpPr>
        <p:spPr>
          <a:xfrm>
            <a:off x="6026348" y="6220182"/>
            <a:ext cx="4129445" cy="344329"/>
          </a:xfrm>
          <a:prstGeom prst="rect">
            <a:avLst/>
          </a:prstGeom>
          <a:noFill/>
          <a:ln/>
        </p:spPr>
        <p:txBody>
          <a:bodyPr wrap="none" rtlCol="0" anchor="t"/>
          <a:lstStyle/>
          <a:p>
            <a:pPr algn="l" indent="0" marL="0">
              <a:lnSpc>
                <a:spcPts val="2711"/>
              </a:lnSpc>
              <a:buNone/>
            </a:pPr>
            <a:r>
              <a:rPr lang="en-US" sz="2169" dirty="0">
                <a:solidFill>
                  <a:srgbClr val="EBCCBB"/>
                </a:solidFill>
                <a:latin typeface="Gelasio" pitchFamily="34" charset="0"/>
                <a:ea typeface="Gelasio" pitchFamily="34" charset="-122"/>
                <a:cs typeface="Gelasio" pitchFamily="34" charset="-120"/>
              </a:rPr>
              <a:t>Special Scholarships and Training</a:t>
            </a:r>
            <a:endParaRPr lang="en-US" sz="2169" dirty="0"/>
          </a:p>
        </p:txBody>
      </p:sp>
      <p:sp>
        <p:nvSpPr>
          <p:cNvPr id="21" name="Text 18"/>
          <p:cNvSpPr/>
          <p:nvPr/>
        </p:nvSpPr>
        <p:spPr>
          <a:xfrm>
            <a:off x="6026348" y="6696670"/>
            <a:ext cx="7777758" cy="705088"/>
          </a:xfrm>
          <a:prstGeom prst="rect">
            <a:avLst/>
          </a:prstGeom>
          <a:noFill/>
          <a:ln/>
        </p:spPr>
        <p:txBody>
          <a:bodyPr wrap="square" rtlCol="0" anchor="t"/>
          <a:lstStyle/>
          <a:p>
            <a:pPr algn="l" indent="0" marL="0">
              <a:lnSpc>
                <a:spcPts val="2776"/>
              </a:lnSpc>
              <a:buNone/>
            </a:pPr>
            <a:r>
              <a:rPr lang="en-US" sz="1735" dirty="0">
                <a:solidFill>
                  <a:srgbClr val="C9C2C0"/>
                </a:solidFill>
                <a:latin typeface="Gelasio" pitchFamily="34" charset="0"/>
                <a:ea typeface="Gelasio" pitchFamily="34" charset="-122"/>
                <a:cs typeface="Gelasio" pitchFamily="34" charset="-120"/>
              </a:rPr>
              <a:t>Special scholarships and training programs are being designed to encourage and support talented Scheduled Tribe students.</a:t>
            </a:r>
            <a:endParaRPr lang="en-US" sz="1735" dirty="0"/>
          </a:p>
        </p:txBody>
      </p:sp>
      <p:pic>
        <p:nvPicPr>
          <p:cNvPr id="22" name="Image 1" descr="preencoded.png">
            <a:hlinkClick r:id="rId3" tooltip=""/>
          </p:cNvPr>
          <p:cNvPicPr>
            <a:picLocks noChangeAspect="1"/>
          </p:cNvPicPr>
          <p:nvPr/>
        </p:nvPicPr>
        <p:blipFill>
          <a:blip r:embed="rId2"/>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sp>
        <p:nvSpPr>
          <p:cNvPr id="4" name="Text 2"/>
          <p:cNvSpPr/>
          <p:nvPr/>
        </p:nvSpPr>
        <p:spPr>
          <a:xfrm>
            <a:off x="2037993" y="2047280"/>
            <a:ext cx="10554414" cy="1388745"/>
          </a:xfrm>
          <a:prstGeom prst="rect">
            <a:avLst/>
          </a:prstGeom>
          <a:noFill/>
          <a:ln/>
        </p:spPr>
        <p:txBody>
          <a:bodyPr wrap="square" rtlCol="0" anchor="t"/>
          <a:lstStyle/>
          <a:p>
            <a:pPr indent="0" marL="0">
              <a:lnSpc>
                <a:spcPts val="5468"/>
              </a:lnSpc>
              <a:buNone/>
            </a:pPr>
            <a:r>
              <a:rPr lang="en-US" sz="4374" dirty="0">
                <a:solidFill>
                  <a:srgbClr val="EBCCBB"/>
                </a:solidFill>
                <a:latin typeface="Gelasio" pitchFamily="34" charset="0"/>
                <a:ea typeface="Gelasio" pitchFamily="34" charset="-122"/>
                <a:cs typeface="Gelasio" pitchFamily="34" charset="-120"/>
              </a:rPr>
              <a:t>Socioeconomic Impact of Educational Interventions</a:t>
            </a:r>
            <a:endParaRPr lang="en-US" sz="4374" dirty="0"/>
          </a:p>
        </p:txBody>
      </p:sp>
      <p:sp>
        <p:nvSpPr>
          <p:cNvPr id="5" name="Text 3"/>
          <p:cNvSpPr/>
          <p:nvPr/>
        </p:nvSpPr>
        <p:spPr>
          <a:xfrm>
            <a:off x="2037993" y="3991451"/>
            <a:ext cx="3115508" cy="347186"/>
          </a:xfrm>
          <a:prstGeom prst="rect">
            <a:avLst/>
          </a:prstGeom>
          <a:noFill/>
          <a:ln/>
        </p:spPr>
        <p:txBody>
          <a:bodyPr wrap="none" rtlCol="0" anchor="t"/>
          <a:lstStyle/>
          <a:p>
            <a:pPr indent="0" marL="0">
              <a:lnSpc>
                <a:spcPts val="2734"/>
              </a:lnSpc>
              <a:buNone/>
            </a:pPr>
            <a:r>
              <a:rPr lang="en-US" sz="2187" dirty="0">
                <a:solidFill>
                  <a:srgbClr val="EBCCBB"/>
                </a:solidFill>
                <a:latin typeface="Gelasio" pitchFamily="34" charset="0"/>
                <a:ea typeface="Gelasio" pitchFamily="34" charset="-122"/>
                <a:cs typeface="Gelasio" pitchFamily="34" charset="-120"/>
              </a:rPr>
              <a:t>Economic Empowerment</a:t>
            </a:r>
            <a:endParaRPr lang="en-US" sz="2187" dirty="0"/>
          </a:p>
        </p:txBody>
      </p:sp>
      <p:sp>
        <p:nvSpPr>
          <p:cNvPr id="6" name="Text 4"/>
          <p:cNvSpPr/>
          <p:nvPr/>
        </p:nvSpPr>
        <p:spPr>
          <a:xfrm>
            <a:off x="2037993" y="4560808"/>
            <a:ext cx="5006221" cy="1421606"/>
          </a:xfrm>
          <a:prstGeom prst="rect">
            <a:avLst/>
          </a:prstGeom>
          <a:noFill/>
          <a:ln/>
        </p:spPr>
        <p:txBody>
          <a:bodyPr wrap="squar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Education initiatives have the potential to economically empower the Scheduled Tribes, leading to improved livelihoods and financial stability.</a:t>
            </a:r>
            <a:endParaRPr lang="en-US" sz="1750" dirty="0"/>
          </a:p>
        </p:txBody>
      </p:sp>
      <p:sp>
        <p:nvSpPr>
          <p:cNvPr id="7" name="Text 5"/>
          <p:cNvSpPr/>
          <p:nvPr/>
        </p:nvSpPr>
        <p:spPr>
          <a:xfrm>
            <a:off x="7593806" y="3991451"/>
            <a:ext cx="2777490" cy="347186"/>
          </a:xfrm>
          <a:prstGeom prst="rect">
            <a:avLst/>
          </a:prstGeom>
          <a:noFill/>
          <a:ln/>
        </p:spPr>
        <p:txBody>
          <a:bodyPr wrap="none" rtlCol="0" anchor="t"/>
          <a:lstStyle/>
          <a:p>
            <a:pPr indent="0" marL="0">
              <a:lnSpc>
                <a:spcPts val="2734"/>
              </a:lnSpc>
              <a:buNone/>
            </a:pPr>
            <a:r>
              <a:rPr lang="en-US" sz="2187" dirty="0">
                <a:solidFill>
                  <a:srgbClr val="EBCCBB"/>
                </a:solidFill>
                <a:latin typeface="Gelasio" pitchFamily="34" charset="0"/>
                <a:ea typeface="Gelasio" pitchFamily="34" charset="-122"/>
                <a:cs typeface="Gelasio" pitchFamily="34" charset="-120"/>
              </a:rPr>
              <a:t>Social Inclusion</a:t>
            </a:r>
            <a:endParaRPr lang="en-US" sz="2187" dirty="0"/>
          </a:p>
        </p:txBody>
      </p:sp>
      <p:sp>
        <p:nvSpPr>
          <p:cNvPr id="8" name="Text 6"/>
          <p:cNvSpPr/>
          <p:nvPr/>
        </p:nvSpPr>
        <p:spPr>
          <a:xfrm>
            <a:off x="7593806" y="4560808"/>
            <a:ext cx="5006221" cy="1066205"/>
          </a:xfrm>
          <a:prstGeom prst="rect">
            <a:avLst/>
          </a:prstGeom>
          <a:noFill/>
          <a:ln/>
        </p:spPr>
        <p:txBody>
          <a:bodyPr wrap="squar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By enhancing access to education, these interventions contribute to the social inclusion of the Scheduled Tribes within the broader society.</a:t>
            </a:r>
            <a:endParaRPr lang="en-US" sz="1750" dirty="0"/>
          </a:p>
        </p:txBody>
      </p:sp>
      <p:pic>
        <p:nvPicPr>
          <p:cNvPr id="9" name="Image 0" descr="preencoded.png">
            <a:hlinkClick r:id="rId2" tooltip=""/>
          </p:cNvPr>
          <p:cNvPicPr>
            <a:picLocks noChangeAspect="1"/>
          </p:cNvPicPr>
          <p:nvPr/>
        </p:nvPicPr>
        <p:blipFill>
          <a:blip r:embed="rId1"/>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sp>
        <p:nvSpPr>
          <p:cNvPr id="4" name="Text 2"/>
          <p:cNvSpPr/>
          <p:nvPr/>
        </p:nvSpPr>
        <p:spPr>
          <a:xfrm>
            <a:off x="2037993" y="2549962"/>
            <a:ext cx="8325445" cy="694373"/>
          </a:xfrm>
          <a:prstGeom prst="rect">
            <a:avLst/>
          </a:prstGeom>
          <a:noFill/>
          <a:ln/>
        </p:spPr>
        <p:txBody>
          <a:bodyPr wrap="none" rtlCol="0" anchor="t"/>
          <a:lstStyle/>
          <a:p>
            <a:pPr indent="0" marL="0">
              <a:lnSpc>
                <a:spcPts val="5468"/>
              </a:lnSpc>
              <a:buNone/>
            </a:pPr>
            <a:r>
              <a:rPr lang="en-US" sz="4374" dirty="0">
                <a:solidFill>
                  <a:srgbClr val="EBCCBB"/>
                </a:solidFill>
                <a:latin typeface="Gelasio" pitchFamily="34" charset="0"/>
                <a:ea typeface="Gelasio" pitchFamily="34" charset="-122"/>
                <a:cs typeface="Gelasio" pitchFamily="34" charset="-120"/>
              </a:rPr>
              <a:t>Success Stories and Best Practices</a:t>
            </a:r>
            <a:endParaRPr lang="en-US" sz="4374" dirty="0"/>
          </a:p>
        </p:txBody>
      </p:sp>
      <p:sp>
        <p:nvSpPr>
          <p:cNvPr id="5" name="Shape 3"/>
          <p:cNvSpPr/>
          <p:nvPr/>
        </p:nvSpPr>
        <p:spPr>
          <a:xfrm>
            <a:off x="2037993" y="3688675"/>
            <a:ext cx="5166122" cy="1990963"/>
          </a:xfrm>
          <a:prstGeom prst="roundRect">
            <a:avLst>
              <a:gd name="adj" fmla="val 6696"/>
            </a:avLst>
          </a:prstGeom>
          <a:solidFill>
            <a:srgbClr val="343131"/>
          </a:solidFill>
          <a:ln/>
        </p:spPr>
      </p:sp>
      <p:sp>
        <p:nvSpPr>
          <p:cNvPr id="6" name="Text 4"/>
          <p:cNvSpPr/>
          <p:nvPr/>
        </p:nvSpPr>
        <p:spPr>
          <a:xfrm>
            <a:off x="2260163" y="3910846"/>
            <a:ext cx="3694986" cy="347186"/>
          </a:xfrm>
          <a:prstGeom prst="rect">
            <a:avLst/>
          </a:prstGeom>
          <a:noFill/>
          <a:ln/>
        </p:spPr>
        <p:txBody>
          <a:bodyPr wrap="none" rtlCol="0" anchor="t"/>
          <a:lstStyle/>
          <a:p>
            <a:pPr indent="0" marL="0">
              <a:lnSpc>
                <a:spcPts val="2734"/>
              </a:lnSpc>
              <a:buNone/>
            </a:pPr>
            <a:r>
              <a:rPr lang="en-US" sz="2187" dirty="0">
                <a:solidFill>
                  <a:srgbClr val="EBCCBB"/>
                </a:solidFill>
                <a:latin typeface="Gelasio" pitchFamily="34" charset="0"/>
                <a:ea typeface="Gelasio" pitchFamily="34" charset="-122"/>
                <a:cs typeface="Gelasio" pitchFamily="34" charset="-120"/>
              </a:rPr>
              <a:t>Vocational Training Programs</a:t>
            </a:r>
            <a:endParaRPr lang="en-US" sz="2187" dirty="0"/>
          </a:p>
        </p:txBody>
      </p:sp>
      <p:sp>
        <p:nvSpPr>
          <p:cNvPr id="7" name="Text 5"/>
          <p:cNvSpPr/>
          <p:nvPr/>
        </p:nvSpPr>
        <p:spPr>
          <a:xfrm>
            <a:off x="2260163" y="4391263"/>
            <a:ext cx="4721781" cy="1066205"/>
          </a:xfrm>
          <a:prstGeom prst="rect">
            <a:avLst/>
          </a:prstGeom>
          <a:noFill/>
          <a:ln/>
        </p:spPr>
        <p:txBody>
          <a:bodyPr wrap="squar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Specialized vocational training programs have significantly increased employability and income levels among Scheduled Tribes.</a:t>
            </a:r>
            <a:endParaRPr lang="en-US" sz="1750" dirty="0"/>
          </a:p>
        </p:txBody>
      </p:sp>
      <p:sp>
        <p:nvSpPr>
          <p:cNvPr id="8" name="Shape 6"/>
          <p:cNvSpPr/>
          <p:nvPr/>
        </p:nvSpPr>
        <p:spPr>
          <a:xfrm>
            <a:off x="7426285" y="3688675"/>
            <a:ext cx="5166122" cy="1990963"/>
          </a:xfrm>
          <a:prstGeom prst="roundRect">
            <a:avLst>
              <a:gd name="adj" fmla="val 6696"/>
            </a:avLst>
          </a:prstGeom>
          <a:solidFill>
            <a:srgbClr val="343131"/>
          </a:solidFill>
          <a:ln/>
        </p:spPr>
      </p:sp>
      <p:sp>
        <p:nvSpPr>
          <p:cNvPr id="9" name="Text 7"/>
          <p:cNvSpPr/>
          <p:nvPr/>
        </p:nvSpPr>
        <p:spPr>
          <a:xfrm>
            <a:off x="7648456" y="3910846"/>
            <a:ext cx="2777490" cy="347186"/>
          </a:xfrm>
          <a:prstGeom prst="rect">
            <a:avLst/>
          </a:prstGeom>
          <a:noFill/>
          <a:ln/>
        </p:spPr>
        <p:txBody>
          <a:bodyPr wrap="none" rtlCol="0" anchor="t"/>
          <a:lstStyle/>
          <a:p>
            <a:pPr indent="0" marL="0">
              <a:lnSpc>
                <a:spcPts val="2734"/>
              </a:lnSpc>
              <a:buNone/>
            </a:pPr>
            <a:r>
              <a:rPr lang="en-US" sz="2187" dirty="0">
                <a:solidFill>
                  <a:srgbClr val="EBCCBB"/>
                </a:solidFill>
                <a:latin typeface="Gelasio" pitchFamily="34" charset="0"/>
                <a:ea typeface="Gelasio" pitchFamily="34" charset="-122"/>
                <a:cs typeface="Gelasio" pitchFamily="34" charset="-120"/>
              </a:rPr>
              <a:t>Scholarship Initiatives</a:t>
            </a:r>
            <a:endParaRPr lang="en-US" sz="2187" dirty="0"/>
          </a:p>
        </p:txBody>
      </p:sp>
      <p:sp>
        <p:nvSpPr>
          <p:cNvPr id="10" name="Text 8"/>
          <p:cNvSpPr/>
          <p:nvPr/>
        </p:nvSpPr>
        <p:spPr>
          <a:xfrm>
            <a:off x="7648456" y="4391263"/>
            <a:ext cx="4721781" cy="1066205"/>
          </a:xfrm>
          <a:prstGeom prst="rect">
            <a:avLst/>
          </a:prstGeom>
          <a:noFill/>
          <a:ln/>
        </p:spPr>
        <p:txBody>
          <a:bodyPr wrap="squar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Scholarship programs tailored for ST students have provided crucial financial assistance for higher education in professional domains.</a:t>
            </a:r>
            <a:endParaRPr lang="en-US" sz="1750" dirty="0"/>
          </a:p>
        </p:txBody>
      </p:sp>
      <p:pic>
        <p:nvPicPr>
          <p:cNvPr id="11" name="Image 0" descr="preencoded.png">
            <a:hlinkClick r:id="rId2" tooltip=""/>
          </p:cNvPr>
          <p:cNvPicPr>
            <a:picLocks noChangeAspect="1"/>
          </p:cNvPicPr>
          <p:nvPr/>
        </p:nvPicPr>
        <p:blipFill>
          <a:blip r:embed="rId1"/>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sp>
        <p:nvSpPr>
          <p:cNvPr id="4" name="Text 2"/>
          <p:cNvSpPr/>
          <p:nvPr/>
        </p:nvSpPr>
        <p:spPr>
          <a:xfrm>
            <a:off x="2037993" y="1605439"/>
            <a:ext cx="10554414" cy="1388745"/>
          </a:xfrm>
          <a:prstGeom prst="rect">
            <a:avLst/>
          </a:prstGeom>
          <a:noFill/>
          <a:ln/>
        </p:spPr>
        <p:txBody>
          <a:bodyPr wrap="square" rtlCol="0" anchor="t"/>
          <a:lstStyle/>
          <a:p>
            <a:pPr indent="0" marL="0">
              <a:lnSpc>
                <a:spcPts val="5468"/>
              </a:lnSpc>
              <a:buNone/>
            </a:pPr>
            <a:r>
              <a:rPr lang="en-US" sz="4374" dirty="0">
                <a:solidFill>
                  <a:srgbClr val="EBCCBB"/>
                </a:solidFill>
                <a:latin typeface="Gelasio" pitchFamily="34" charset="0"/>
                <a:ea typeface="Gelasio" pitchFamily="34" charset="-122"/>
                <a:cs typeface="Gelasio" pitchFamily="34" charset="-120"/>
              </a:rPr>
              <a:t>Population Trends of India's Scheduled Tribes</a:t>
            </a:r>
            <a:endParaRPr lang="en-US" sz="4374" dirty="0"/>
          </a:p>
        </p:txBody>
      </p:sp>
      <p:sp>
        <p:nvSpPr>
          <p:cNvPr id="5" name="Shape 3"/>
          <p:cNvSpPr/>
          <p:nvPr/>
        </p:nvSpPr>
        <p:spPr>
          <a:xfrm>
            <a:off x="2037993" y="3438525"/>
            <a:ext cx="10554414" cy="637103"/>
          </a:xfrm>
          <a:prstGeom prst="rect">
            <a:avLst/>
          </a:prstGeom>
          <a:solidFill>
            <a:srgbClr val="343131"/>
          </a:solidFill>
          <a:ln/>
        </p:spPr>
      </p:sp>
      <p:sp>
        <p:nvSpPr>
          <p:cNvPr id="6" name="Text 4"/>
          <p:cNvSpPr/>
          <p:nvPr/>
        </p:nvSpPr>
        <p:spPr>
          <a:xfrm>
            <a:off x="2260402" y="3579376"/>
            <a:ext cx="219039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Year</a:t>
            </a:r>
            <a:endParaRPr lang="en-US" sz="1750" dirty="0"/>
          </a:p>
        </p:txBody>
      </p:sp>
      <p:sp>
        <p:nvSpPr>
          <p:cNvPr id="7" name="Text 5"/>
          <p:cNvSpPr/>
          <p:nvPr/>
        </p:nvSpPr>
        <p:spPr>
          <a:xfrm>
            <a:off x="4902756" y="3579376"/>
            <a:ext cx="218658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Total Population</a:t>
            </a:r>
            <a:endParaRPr lang="en-US" sz="1750" dirty="0"/>
          </a:p>
        </p:txBody>
      </p:sp>
      <p:sp>
        <p:nvSpPr>
          <p:cNvPr id="8" name="Text 6"/>
          <p:cNvSpPr/>
          <p:nvPr/>
        </p:nvSpPr>
        <p:spPr>
          <a:xfrm>
            <a:off x="7541300" y="3579376"/>
            <a:ext cx="218658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ST's Population</a:t>
            </a:r>
            <a:endParaRPr lang="en-US" sz="1750" dirty="0"/>
          </a:p>
        </p:txBody>
      </p:sp>
      <p:sp>
        <p:nvSpPr>
          <p:cNvPr id="9" name="Text 7"/>
          <p:cNvSpPr/>
          <p:nvPr/>
        </p:nvSpPr>
        <p:spPr>
          <a:xfrm>
            <a:off x="10179844" y="3579376"/>
            <a:ext cx="219039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Percentage</a:t>
            </a:r>
            <a:endParaRPr lang="en-US" sz="1750" dirty="0"/>
          </a:p>
        </p:txBody>
      </p:sp>
      <p:sp>
        <p:nvSpPr>
          <p:cNvPr id="10" name="Text 8"/>
          <p:cNvSpPr/>
          <p:nvPr/>
        </p:nvSpPr>
        <p:spPr>
          <a:xfrm>
            <a:off x="2260402" y="4216479"/>
            <a:ext cx="219039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1981</a:t>
            </a:r>
            <a:endParaRPr lang="en-US" sz="1750" dirty="0"/>
          </a:p>
        </p:txBody>
      </p:sp>
      <p:sp>
        <p:nvSpPr>
          <p:cNvPr id="11" name="Text 9"/>
          <p:cNvSpPr/>
          <p:nvPr/>
        </p:nvSpPr>
        <p:spPr>
          <a:xfrm>
            <a:off x="4902756" y="4216479"/>
            <a:ext cx="218658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500</a:t>
            </a:r>
            <a:endParaRPr lang="en-US" sz="1750" dirty="0"/>
          </a:p>
        </p:txBody>
      </p:sp>
      <p:sp>
        <p:nvSpPr>
          <p:cNvPr id="12" name="Text 10"/>
          <p:cNvSpPr/>
          <p:nvPr/>
        </p:nvSpPr>
        <p:spPr>
          <a:xfrm>
            <a:off x="7541300" y="4216479"/>
            <a:ext cx="218658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35</a:t>
            </a:r>
            <a:endParaRPr lang="en-US" sz="1750" dirty="0"/>
          </a:p>
        </p:txBody>
      </p:sp>
      <p:sp>
        <p:nvSpPr>
          <p:cNvPr id="13" name="Text 11"/>
          <p:cNvSpPr/>
          <p:nvPr/>
        </p:nvSpPr>
        <p:spPr>
          <a:xfrm>
            <a:off x="10179844" y="4216479"/>
            <a:ext cx="219039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7.9</a:t>
            </a:r>
            <a:endParaRPr lang="en-US" sz="1750" dirty="0"/>
          </a:p>
        </p:txBody>
      </p:sp>
      <p:sp>
        <p:nvSpPr>
          <p:cNvPr id="14" name="Shape 12"/>
          <p:cNvSpPr/>
          <p:nvPr/>
        </p:nvSpPr>
        <p:spPr>
          <a:xfrm>
            <a:off x="2037993" y="4712732"/>
            <a:ext cx="10554414" cy="637103"/>
          </a:xfrm>
          <a:prstGeom prst="rect">
            <a:avLst/>
          </a:prstGeom>
          <a:solidFill>
            <a:srgbClr val="343131"/>
          </a:solidFill>
          <a:ln/>
        </p:spPr>
      </p:sp>
      <p:sp>
        <p:nvSpPr>
          <p:cNvPr id="15" name="Text 13"/>
          <p:cNvSpPr/>
          <p:nvPr/>
        </p:nvSpPr>
        <p:spPr>
          <a:xfrm>
            <a:off x="2260402" y="4853583"/>
            <a:ext cx="219039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1991</a:t>
            </a:r>
            <a:endParaRPr lang="en-US" sz="1750" dirty="0"/>
          </a:p>
        </p:txBody>
      </p:sp>
      <p:sp>
        <p:nvSpPr>
          <p:cNvPr id="16" name="Text 14"/>
          <p:cNvSpPr/>
          <p:nvPr/>
        </p:nvSpPr>
        <p:spPr>
          <a:xfrm>
            <a:off x="4902756" y="4853583"/>
            <a:ext cx="218658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600</a:t>
            </a:r>
            <a:endParaRPr lang="en-US" sz="1750" dirty="0"/>
          </a:p>
        </p:txBody>
      </p:sp>
      <p:sp>
        <p:nvSpPr>
          <p:cNvPr id="17" name="Text 15"/>
          <p:cNvSpPr/>
          <p:nvPr/>
        </p:nvSpPr>
        <p:spPr>
          <a:xfrm>
            <a:off x="7541300" y="4853583"/>
            <a:ext cx="218658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40</a:t>
            </a:r>
            <a:endParaRPr lang="en-US" sz="1750" dirty="0"/>
          </a:p>
        </p:txBody>
      </p:sp>
      <p:sp>
        <p:nvSpPr>
          <p:cNvPr id="18" name="Text 16"/>
          <p:cNvSpPr/>
          <p:nvPr/>
        </p:nvSpPr>
        <p:spPr>
          <a:xfrm>
            <a:off x="10179844" y="4853583"/>
            <a:ext cx="219039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7.9</a:t>
            </a:r>
            <a:endParaRPr lang="en-US" sz="1750" dirty="0"/>
          </a:p>
        </p:txBody>
      </p:sp>
      <p:sp>
        <p:nvSpPr>
          <p:cNvPr id="19" name="Text 17"/>
          <p:cNvSpPr/>
          <p:nvPr/>
        </p:nvSpPr>
        <p:spPr>
          <a:xfrm>
            <a:off x="2260402" y="5490686"/>
            <a:ext cx="219039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2001</a:t>
            </a:r>
            <a:endParaRPr lang="en-US" sz="1750" dirty="0"/>
          </a:p>
        </p:txBody>
      </p:sp>
      <p:sp>
        <p:nvSpPr>
          <p:cNvPr id="20" name="Text 18"/>
          <p:cNvSpPr/>
          <p:nvPr/>
        </p:nvSpPr>
        <p:spPr>
          <a:xfrm>
            <a:off x="4902756" y="5490686"/>
            <a:ext cx="218658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785</a:t>
            </a:r>
            <a:endParaRPr lang="en-US" sz="1750" dirty="0"/>
          </a:p>
        </p:txBody>
      </p:sp>
      <p:sp>
        <p:nvSpPr>
          <p:cNvPr id="21" name="Text 19"/>
          <p:cNvSpPr/>
          <p:nvPr/>
        </p:nvSpPr>
        <p:spPr>
          <a:xfrm>
            <a:off x="7541300" y="5490686"/>
            <a:ext cx="218658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60</a:t>
            </a:r>
            <a:endParaRPr lang="en-US" sz="1750" dirty="0"/>
          </a:p>
        </p:txBody>
      </p:sp>
      <p:sp>
        <p:nvSpPr>
          <p:cNvPr id="22" name="Text 20"/>
          <p:cNvSpPr/>
          <p:nvPr/>
        </p:nvSpPr>
        <p:spPr>
          <a:xfrm>
            <a:off x="10179844" y="5490686"/>
            <a:ext cx="219039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8.5</a:t>
            </a:r>
            <a:endParaRPr lang="en-US" sz="1750" dirty="0"/>
          </a:p>
        </p:txBody>
      </p:sp>
      <p:sp>
        <p:nvSpPr>
          <p:cNvPr id="23" name="Shape 21"/>
          <p:cNvSpPr/>
          <p:nvPr/>
        </p:nvSpPr>
        <p:spPr>
          <a:xfrm>
            <a:off x="2037993" y="5986939"/>
            <a:ext cx="10554414" cy="637103"/>
          </a:xfrm>
          <a:prstGeom prst="rect">
            <a:avLst/>
          </a:prstGeom>
          <a:solidFill>
            <a:srgbClr val="343131"/>
          </a:solidFill>
          <a:ln/>
        </p:spPr>
      </p:sp>
      <p:sp>
        <p:nvSpPr>
          <p:cNvPr id="24" name="Text 22"/>
          <p:cNvSpPr/>
          <p:nvPr/>
        </p:nvSpPr>
        <p:spPr>
          <a:xfrm>
            <a:off x="2260402" y="6127790"/>
            <a:ext cx="219039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2011</a:t>
            </a:r>
            <a:endParaRPr lang="en-US" sz="1750" dirty="0"/>
          </a:p>
        </p:txBody>
      </p:sp>
      <p:sp>
        <p:nvSpPr>
          <p:cNvPr id="25" name="Text 23"/>
          <p:cNvSpPr/>
          <p:nvPr/>
        </p:nvSpPr>
        <p:spPr>
          <a:xfrm>
            <a:off x="4902756" y="6127790"/>
            <a:ext cx="218658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935</a:t>
            </a:r>
            <a:endParaRPr lang="en-US" sz="1750" dirty="0"/>
          </a:p>
        </p:txBody>
      </p:sp>
      <p:sp>
        <p:nvSpPr>
          <p:cNvPr id="26" name="Text 24"/>
          <p:cNvSpPr/>
          <p:nvPr/>
        </p:nvSpPr>
        <p:spPr>
          <a:xfrm>
            <a:off x="7541300" y="6127790"/>
            <a:ext cx="218658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70</a:t>
            </a:r>
            <a:endParaRPr lang="en-US" sz="1750" dirty="0"/>
          </a:p>
        </p:txBody>
      </p:sp>
      <p:sp>
        <p:nvSpPr>
          <p:cNvPr id="27" name="Text 25"/>
          <p:cNvSpPr/>
          <p:nvPr/>
        </p:nvSpPr>
        <p:spPr>
          <a:xfrm>
            <a:off x="10179844" y="6127790"/>
            <a:ext cx="2190393" cy="355402"/>
          </a:xfrm>
          <a:prstGeom prst="rect">
            <a:avLst/>
          </a:prstGeom>
          <a:noFill/>
          <a:ln/>
        </p:spPr>
        <p:txBody>
          <a:bodyPr wrap="non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9.5</a:t>
            </a:r>
            <a:endParaRPr lang="en-US" sz="1750" dirty="0"/>
          </a:p>
        </p:txBody>
      </p:sp>
      <p:pic>
        <p:nvPicPr>
          <p:cNvPr id="28" name="Image 0" descr="preencoded.png">
            <a:hlinkClick r:id="rId2" tooltip=""/>
          </p:cNvPr>
          <p:cNvPicPr>
            <a:picLocks noChangeAspect="1"/>
          </p:cNvPicPr>
          <p:nvPr/>
        </p:nvPicPr>
        <p:blipFill>
          <a:blip r:embed="rId1"/>
          <a:stretch>
            <a:fillRect/>
          </a:stretch>
        </p:blipFill>
        <p:spPr>
          <a:xfrm>
            <a:off x="12242153" y="7589520"/>
            <a:ext cx="2296807" cy="548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pic>
        <p:nvPicPr>
          <p:cNvPr id="4" name="Image 0" descr="preencoded.png">    </p:cNvPr>
          <p:cNvPicPr>
            <a:picLocks noChangeAspect="1"/>
          </p:cNvPicPr>
          <p:nvPr/>
        </p:nvPicPr>
        <p:blipFill>
          <a:blip r:embed="rId1"/>
          <a:stretch>
            <a:fillRect/>
          </a:stretch>
        </p:blipFill>
        <p:spPr>
          <a:xfrm>
            <a:off x="10972800" y="0"/>
            <a:ext cx="3657600" cy="8229600"/>
          </a:xfrm>
          <a:prstGeom prst="rect">
            <a:avLst/>
          </a:prstGeom>
        </p:spPr>
      </p:pic>
      <p:sp>
        <p:nvSpPr>
          <p:cNvPr id="5" name="Text 2"/>
          <p:cNvSpPr/>
          <p:nvPr/>
        </p:nvSpPr>
        <p:spPr>
          <a:xfrm>
            <a:off x="833199" y="2177772"/>
            <a:ext cx="9306401" cy="1388745"/>
          </a:xfrm>
          <a:prstGeom prst="rect">
            <a:avLst/>
          </a:prstGeom>
          <a:noFill/>
          <a:ln/>
        </p:spPr>
        <p:txBody>
          <a:bodyPr wrap="square" rtlCol="0" anchor="t"/>
          <a:lstStyle/>
          <a:p>
            <a:pPr indent="0" marL="0">
              <a:lnSpc>
                <a:spcPts val="5468"/>
              </a:lnSpc>
              <a:buNone/>
            </a:pPr>
            <a:r>
              <a:rPr lang="en-US" sz="4374" dirty="0">
                <a:solidFill>
                  <a:srgbClr val="EBCCBB"/>
                </a:solidFill>
                <a:latin typeface="Gelasio" pitchFamily="34" charset="0"/>
                <a:ea typeface="Gelasio" pitchFamily="34" charset="-122"/>
                <a:cs typeface="Gelasio" pitchFamily="34" charset="-120"/>
              </a:rPr>
              <a:t>Importance of Focused Policies and Initiatives</a:t>
            </a:r>
            <a:endParaRPr lang="en-US" sz="4374" dirty="0"/>
          </a:p>
        </p:txBody>
      </p:sp>
      <p:sp>
        <p:nvSpPr>
          <p:cNvPr id="6" name="Shape 3"/>
          <p:cNvSpPr/>
          <p:nvPr/>
        </p:nvSpPr>
        <p:spPr>
          <a:xfrm>
            <a:off x="833199" y="4073366"/>
            <a:ext cx="499943" cy="499943"/>
          </a:xfrm>
          <a:prstGeom prst="roundRect">
            <a:avLst>
              <a:gd name="adj" fmla="val 26667"/>
            </a:avLst>
          </a:prstGeom>
          <a:solidFill>
            <a:srgbClr val="343131"/>
          </a:solidFill>
          <a:ln/>
        </p:spPr>
      </p:sp>
      <p:sp>
        <p:nvSpPr>
          <p:cNvPr id="7" name="Text 4"/>
          <p:cNvSpPr/>
          <p:nvPr/>
        </p:nvSpPr>
        <p:spPr>
          <a:xfrm>
            <a:off x="1011555" y="4115038"/>
            <a:ext cx="143232" cy="416481"/>
          </a:xfrm>
          <a:prstGeom prst="rect">
            <a:avLst/>
          </a:prstGeom>
          <a:noFill/>
          <a:ln/>
        </p:spPr>
        <p:txBody>
          <a:bodyPr wrap="none" rtlCol="0" anchor="t"/>
          <a:lstStyle/>
          <a:p>
            <a:pPr algn="ctr" indent="0" marL="0">
              <a:lnSpc>
                <a:spcPts val="3281"/>
              </a:lnSpc>
              <a:buNone/>
            </a:pPr>
            <a:r>
              <a:rPr lang="en-US" sz="2624" dirty="0">
                <a:solidFill>
                  <a:srgbClr val="EBCCBB"/>
                </a:solidFill>
                <a:latin typeface="Gelasio" pitchFamily="34" charset="0"/>
                <a:ea typeface="Gelasio" pitchFamily="34" charset="-122"/>
                <a:cs typeface="Gelasio" pitchFamily="34" charset="-120"/>
              </a:rPr>
              <a:t>1</a:t>
            </a:r>
            <a:endParaRPr lang="en-US" sz="2624" dirty="0"/>
          </a:p>
        </p:txBody>
      </p:sp>
      <p:sp>
        <p:nvSpPr>
          <p:cNvPr id="8" name="Text 5"/>
          <p:cNvSpPr/>
          <p:nvPr/>
        </p:nvSpPr>
        <p:spPr>
          <a:xfrm>
            <a:off x="1555313" y="4149685"/>
            <a:ext cx="2777490" cy="347186"/>
          </a:xfrm>
          <a:prstGeom prst="rect">
            <a:avLst/>
          </a:prstGeom>
          <a:noFill/>
          <a:ln/>
        </p:spPr>
        <p:txBody>
          <a:bodyPr wrap="none" rtlCol="0" anchor="t"/>
          <a:lstStyle/>
          <a:p>
            <a:pPr indent="0" marL="0">
              <a:lnSpc>
                <a:spcPts val="2734"/>
              </a:lnSpc>
              <a:buNone/>
            </a:pPr>
            <a:r>
              <a:rPr lang="en-US" sz="2187" dirty="0">
                <a:solidFill>
                  <a:srgbClr val="EBCCBB"/>
                </a:solidFill>
                <a:latin typeface="Gelasio" pitchFamily="34" charset="0"/>
                <a:ea typeface="Gelasio" pitchFamily="34" charset="-122"/>
                <a:cs typeface="Gelasio" pitchFamily="34" charset="-120"/>
              </a:rPr>
              <a:t>Socioeconomic Divide</a:t>
            </a:r>
            <a:endParaRPr lang="en-US" sz="2187" dirty="0"/>
          </a:p>
        </p:txBody>
      </p:sp>
      <p:sp>
        <p:nvSpPr>
          <p:cNvPr id="9" name="Text 6"/>
          <p:cNvSpPr/>
          <p:nvPr/>
        </p:nvSpPr>
        <p:spPr>
          <a:xfrm>
            <a:off x="1555313" y="4630103"/>
            <a:ext cx="3820001" cy="1421606"/>
          </a:xfrm>
          <a:prstGeom prst="rect">
            <a:avLst/>
          </a:prstGeom>
          <a:noFill/>
          <a:ln/>
        </p:spPr>
        <p:txBody>
          <a:bodyPr wrap="squar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Focused policies and initiatives are crucial to reduce the socioeconomic divide between the populations of STs and non-STs.</a:t>
            </a:r>
            <a:endParaRPr lang="en-US" sz="1750" dirty="0"/>
          </a:p>
        </p:txBody>
      </p:sp>
      <p:sp>
        <p:nvSpPr>
          <p:cNvPr id="10" name="Shape 7"/>
          <p:cNvSpPr/>
          <p:nvPr/>
        </p:nvSpPr>
        <p:spPr>
          <a:xfrm>
            <a:off x="5597485" y="4073366"/>
            <a:ext cx="499943" cy="499943"/>
          </a:xfrm>
          <a:prstGeom prst="roundRect">
            <a:avLst>
              <a:gd name="adj" fmla="val 26667"/>
            </a:avLst>
          </a:prstGeom>
          <a:solidFill>
            <a:srgbClr val="343131"/>
          </a:solidFill>
          <a:ln/>
        </p:spPr>
      </p:sp>
      <p:sp>
        <p:nvSpPr>
          <p:cNvPr id="11" name="Text 8"/>
          <p:cNvSpPr/>
          <p:nvPr/>
        </p:nvSpPr>
        <p:spPr>
          <a:xfrm>
            <a:off x="5754291" y="4115038"/>
            <a:ext cx="186214" cy="416481"/>
          </a:xfrm>
          <a:prstGeom prst="rect">
            <a:avLst/>
          </a:prstGeom>
          <a:noFill/>
          <a:ln/>
        </p:spPr>
        <p:txBody>
          <a:bodyPr wrap="none" rtlCol="0" anchor="t"/>
          <a:lstStyle/>
          <a:p>
            <a:pPr algn="ctr" indent="0" marL="0">
              <a:lnSpc>
                <a:spcPts val="3281"/>
              </a:lnSpc>
              <a:buNone/>
            </a:pPr>
            <a:r>
              <a:rPr lang="en-US" sz="2624" dirty="0">
                <a:solidFill>
                  <a:srgbClr val="EBCCBB"/>
                </a:solidFill>
                <a:latin typeface="Gelasio" pitchFamily="34" charset="0"/>
                <a:ea typeface="Gelasio" pitchFamily="34" charset="-122"/>
                <a:cs typeface="Gelasio" pitchFamily="34" charset="-120"/>
              </a:rPr>
              <a:t>2</a:t>
            </a:r>
            <a:endParaRPr lang="en-US" sz="2624" dirty="0"/>
          </a:p>
        </p:txBody>
      </p:sp>
      <p:sp>
        <p:nvSpPr>
          <p:cNvPr id="12" name="Text 9"/>
          <p:cNvSpPr/>
          <p:nvPr/>
        </p:nvSpPr>
        <p:spPr>
          <a:xfrm>
            <a:off x="6319599" y="4149685"/>
            <a:ext cx="2777490" cy="347186"/>
          </a:xfrm>
          <a:prstGeom prst="rect">
            <a:avLst/>
          </a:prstGeom>
          <a:noFill/>
          <a:ln/>
        </p:spPr>
        <p:txBody>
          <a:bodyPr wrap="none" rtlCol="0" anchor="t"/>
          <a:lstStyle/>
          <a:p>
            <a:pPr indent="0" marL="0">
              <a:lnSpc>
                <a:spcPts val="2734"/>
              </a:lnSpc>
              <a:buNone/>
            </a:pPr>
            <a:r>
              <a:rPr lang="en-US" sz="2187" dirty="0">
                <a:solidFill>
                  <a:srgbClr val="EBCCBB"/>
                </a:solidFill>
                <a:latin typeface="Gelasio" pitchFamily="34" charset="0"/>
                <a:ea typeface="Gelasio" pitchFamily="34" charset="-122"/>
                <a:cs typeface="Gelasio" pitchFamily="34" charset="-120"/>
              </a:rPr>
              <a:t>Social Inclusion</a:t>
            </a:r>
            <a:endParaRPr lang="en-US" sz="2187" dirty="0"/>
          </a:p>
        </p:txBody>
      </p:sp>
      <p:sp>
        <p:nvSpPr>
          <p:cNvPr id="13" name="Text 10"/>
          <p:cNvSpPr/>
          <p:nvPr/>
        </p:nvSpPr>
        <p:spPr>
          <a:xfrm>
            <a:off x="6319599" y="4630103"/>
            <a:ext cx="3820001" cy="1421606"/>
          </a:xfrm>
          <a:prstGeom prst="rect">
            <a:avLst/>
          </a:prstGeom>
          <a:noFill/>
          <a:ln/>
        </p:spPr>
        <p:txBody>
          <a:bodyPr wrap="square" rtlCol="0" anchor="t"/>
          <a:lstStyle/>
          <a:p>
            <a:pPr indent="0" marL="0">
              <a:lnSpc>
                <a:spcPts val="2799"/>
              </a:lnSpc>
              <a:buNone/>
            </a:pPr>
            <a:r>
              <a:rPr lang="en-US" sz="1750" dirty="0">
                <a:solidFill>
                  <a:srgbClr val="C9C2C0"/>
                </a:solidFill>
                <a:latin typeface="Gelasio" pitchFamily="34" charset="0"/>
                <a:ea typeface="Gelasio" pitchFamily="34" charset="-122"/>
                <a:cs typeface="Gelasio" pitchFamily="34" charset="-120"/>
              </a:rPr>
              <a:t>These initiatives are essential for promoting social inclusion, employment, and education among the Scheduled Tribes.</a:t>
            </a:r>
            <a:endParaRPr lang="en-US" sz="1750" dirty="0"/>
          </a:p>
        </p:txBody>
      </p:sp>
      <p:pic>
        <p:nvPicPr>
          <p:cNvPr id="14" name="Image 1" descr="preencoded.png">
            <a:hlinkClick r:id="rId3" tooltip=""/>
          </p:cNvPr>
          <p:cNvPicPr>
            <a:picLocks noChangeAspect="1"/>
          </p:cNvPicPr>
          <p:nvPr/>
        </p:nvPicPr>
        <p:blipFill>
          <a:blip r:embed="rId2"/>
          <a:stretch>
            <a:fillRect/>
          </a:stretch>
        </p:blipFill>
        <p:spPr>
          <a:xfrm>
            <a:off x="12242153" y="7589520"/>
            <a:ext cx="2296807" cy="5486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pic>
        <p:nvPicPr>
          <p:cNvPr id="4" name="Image 0" descr="preencoded.png">    </p:cNvPr>
          <p:cNvPicPr>
            <a:picLocks noChangeAspect="1"/>
          </p:cNvPicPr>
          <p:nvPr/>
        </p:nvPicPr>
        <p:blipFill>
          <a:blip r:embed="rId1"/>
          <a:stretch>
            <a:fillRect/>
          </a:stretch>
        </p:blipFill>
        <p:spPr>
          <a:xfrm>
            <a:off x="0" y="0"/>
            <a:ext cx="14630400" cy="2617470"/>
          </a:xfrm>
          <a:prstGeom prst="rect">
            <a:avLst/>
          </a:prstGeom>
        </p:spPr>
      </p:pic>
      <p:sp>
        <p:nvSpPr>
          <p:cNvPr id="5" name="Text 2"/>
          <p:cNvSpPr/>
          <p:nvPr/>
        </p:nvSpPr>
        <p:spPr>
          <a:xfrm>
            <a:off x="2341840" y="3194804"/>
            <a:ext cx="5235059" cy="654368"/>
          </a:xfrm>
          <a:prstGeom prst="rect">
            <a:avLst/>
          </a:prstGeom>
          <a:noFill/>
          <a:ln/>
        </p:spPr>
        <p:txBody>
          <a:bodyPr wrap="none" rtlCol="0" anchor="t"/>
          <a:lstStyle/>
          <a:p>
            <a:pPr indent="0" marL="0">
              <a:lnSpc>
                <a:spcPts val="5153"/>
              </a:lnSpc>
              <a:buNone/>
            </a:pPr>
            <a:r>
              <a:rPr lang="en-US" sz="4122" dirty="0">
                <a:solidFill>
                  <a:srgbClr val="EBCCBB"/>
                </a:solidFill>
                <a:latin typeface="Gelasio" pitchFamily="34" charset="0"/>
                <a:ea typeface="Gelasio" pitchFamily="34" charset="-122"/>
                <a:cs typeface="Gelasio" pitchFamily="34" charset="-120"/>
              </a:rPr>
              <a:t>Conclusion</a:t>
            </a:r>
            <a:endParaRPr lang="en-US" sz="4122" dirty="0"/>
          </a:p>
        </p:txBody>
      </p:sp>
      <p:pic>
        <p:nvPicPr>
          <p:cNvPr id="6" name="Image 1" descr="preencoded.png">    </p:cNvPr>
          <p:cNvPicPr>
            <a:picLocks noChangeAspect="1"/>
          </p:cNvPicPr>
          <p:nvPr/>
        </p:nvPicPr>
        <p:blipFill>
          <a:blip r:embed="rId2"/>
          <a:stretch>
            <a:fillRect/>
          </a:stretch>
        </p:blipFill>
        <p:spPr>
          <a:xfrm>
            <a:off x="2341840" y="4163258"/>
            <a:ext cx="3315533" cy="837605"/>
          </a:xfrm>
          <a:prstGeom prst="rect">
            <a:avLst/>
          </a:prstGeom>
        </p:spPr>
      </p:pic>
      <p:sp>
        <p:nvSpPr>
          <p:cNvPr id="7" name="Text 3"/>
          <p:cNvSpPr/>
          <p:nvPr/>
        </p:nvSpPr>
        <p:spPr>
          <a:xfrm>
            <a:off x="2551152" y="5314950"/>
            <a:ext cx="2617470" cy="327065"/>
          </a:xfrm>
          <a:prstGeom prst="rect">
            <a:avLst/>
          </a:prstGeom>
          <a:noFill/>
          <a:ln/>
        </p:spPr>
        <p:txBody>
          <a:bodyPr wrap="none" rtlCol="0" anchor="t"/>
          <a:lstStyle/>
          <a:p>
            <a:pPr algn="l" indent="0" marL="0">
              <a:lnSpc>
                <a:spcPts val="2576"/>
              </a:lnSpc>
              <a:buNone/>
            </a:pPr>
            <a:r>
              <a:rPr lang="en-US" sz="2061" dirty="0">
                <a:solidFill>
                  <a:srgbClr val="EBCCBB"/>
                </a:solidFill>
                <a:latin typeface="Gelasio" pitchFamily="34" charset="0"/>
                <a:ea typeface="Gelasio" pitchFamily="34" charset="-122"/>
                <a:cs typeface="Gelasio" pitchFamily="34" charset="-120"/>
              </a:rPr>
              <a:t>Population Growth</a:t>
            </a:r>
            <a:endParaRPr lang="en-US" sz="2061" dirty="0"/>
          </a:p>
        </p:txBody>
      </p:sp>
      <p:sp>
        <p:nvSpPr>
          <p:cNvPr id="8" name="Text 4"/>
          <p:cNvSpPr/>
          <p:nvPr/>
        </p:nvSpPr>
        <p:spPr>
          <a:xfrm>
            <a:off x="2551152" y="5767626"/>
            <a:ext cx="2896910" cy="1340168"/>
          </a:xfrm>
          <a:prstGeom prst="rect">
            <a:avLst/>
          </a:prstGeom>
          <a:noFill/>
          <a:ln/>
        </p:spPr>
        <p:txBody>
          <a:bodyPr wrap="square" rtlCol="0" anchor="t"/>
          <a:lstStyle/>
          <a:p>
            <a:pPr algn="l" indent="0" marL="0">
              <a:lnSpc>
                <a:spcPts val="2638"/>
              </a:lnSpc>
              <a:buNone/>
            </a:pPr>
            <a:r>
              <a:rPr lang="en-US" sz="1649" dirty="0">
                <a:solidFill>
                  <a:srgbClr val="C9C2C0"/>
                </a:solidFill>
                <a:latin typeface="Gelasio" pitchFamily="34" charset="0"/>
                <a:ea typeface="Gelasio" pitchFamily="34" charset="-122"/>
                <a:cs typeface="Gelasio" pitchFamily="34" charset="-120"/>
              </a:rPr>
              <a:t>Both the number of STs and India's total population have consistently increased over the years.</a:t>
            </a:r>
            <a:endParaRPr lang="en-US" sz="1649" dirty="0"/>
          </a:p>
        </p:txBody>
      </p:sp>
      <p:pic>
        <p:nvPicPr>
          <p:cNvPr id="9" name="Image 2" descr="preencoded.png">    </p:cNvPr>
          <p:cNvPicPr>
            <a:picLocks noChangeAspect="1"/>
          </p:cNvPicPr>
          <p:nvPr/>
        </p:nvPicPr>
        <p:blipFill>
          <a:blip r:embed="rId3"/>
          <a:stretch>
            <a:fillRect/>
          </a:stretch>
        </p:blipFill>
        <p:spPr>
          <a:xfrm>
            <a:off x="5657374" y="4163258"/>
            <a:ext cx="3315533" cy="837605"/>
          </a:xfrm>
          <a:prstGeom prst="rect">
            <a:avLst/>
          </a:prstGeom>
        </p:spPr>
      </p:pic>
      <p:sp>
        <p:nvSpPr>
          <p:cNvPr id="10" name="Text 5"/>
          <p:cNvSpPr/>
          <p:nvPr/>
        </p:nvSpPr>
        <p:spPr>
          <a:xfrm>
            <a:off x="5866686" y="5314950"/>
            <a:ext cx="2764155" cy="327065"/>
          </a:xfrm>
          <a:prstGeom prst="rect">
            <a:avLst/>
          </a:prstGeom>
          <a:noFill/>
          <a:ln/>
        </p:spPr>
        <p:txBody>
          <a:bodyPr wrap="none" rtlCol="0" anchor="t"/>
          <a:lstStyle/>
          <a:p>
            <a:pPr algn="l" indent="0" marL="0">
              <a:lnSpc>
                <a:spcPts val="2576"/>
              </a:lnSpc>
              <a:buNone/>
            </a:pPr>
            <a:r>
              <a:rPr lang="en-US" sz="2061" dirty="0">
                <a:solidFill>
                  <a:srgbClr val="EBCCBB"/>
                </a:solidFill>
                <a:latin typeface="Gelasio" pitchFamily="34" charset="0"/>
                <a:ea typeface="Gelasio" pitchFamily="34" charset="-122"/>
                <a:cs typeface="Gelasio" pitchFamily="34" charset="-120"/>
              </a:rPr>
              <a:t>Continuing Significance</a:t>
            </a:r>
            <a:endParaRPr lang="en-US" sz="2061" dirty="0"/>
          </a:p>
        </p:txBody>
      </p:sp>
      <p:sp>
        <p:nvSpPr>
          <p:cNvPr id="11" name="Text 6"/>
          <p:cNvSpPr/>
          <p:nvPr/>
        </p:nvSpPr>
        <p:spPr>
          <a:xfrm>
            <a:off x="5866686" y="5767626"/>
            <a:ext cx="2896910" cy="1675209"/>
          </a:xfrm>
          <a:prstGeom prst="rect">
            <a:avLst/>
          </a:prstGeom>
          <a:noFill/>
          <a:ln/>
        </p:spPr>
        <p:txBody>
          <a:bodyPr wrap="square" rtlCol="0" anchor="t"/>
          <a:lstStyle/>
          <a:p>
            <a:pPr algn="l" indent="0" marL="0">
              <a:lnSpc>
                <a:spcPts val="2638"/>
              </a:lnSpc>
              <a:buNone/>
            </a:pPr>
            <a:r>
              <a:rPr lang="en-US" sz="1649" dirty="0">
                <a:solidFill>
                  <a:srgbClr val="C9C2C0"/>
                </a:solidFill>
                <a:latin typeface="Gelasio" pitchFamily="34" charset="0"/>
                <a:ea typeface="Gelasio" pitchFamily="34" charset="-122"/>
                <a:cs typeface="Gelasio" pitchFamily="34" charset="-120"/>
              </a:rPr>
              <a:t>The constant percentage of STs in the total population underscores their continuing significance in India's cultural mosaic.</a:t>
            </a:r>
            <a:endParaRPr lang="en-US" sz="1649" dirty="0"/>
          </a:p>
        </p:txBody>
      </p:sp>
      <p:pic>
        <p:nvPicPr>
          <p:cNvPr id="12" name="Image 3" descr="preencoded.png">    </p:cNvPr>
          <p:cNvPicPr>
            <a:picLocks noChangeAspect="1"/>
          </p:cNvPicPr>
          <p:nvPr/>
        </p:nvPicPr>
        <p:blipFill>
          <a:blip r:embed="rId4"/>
          <a:stretch>
            <a:fillRect/>
          </a:stretch>
        </p:blipFill>
        <p:spPr>
          <a:xfrm>
            <a:off x="8972907" y="4163258"/>
            <a:ext cx="3315533" cy="837605"/>
          </a:xfrm>
          <a:prstGeom prst="rect">
            <a:avLst/>
          </a:prstGeom>
        </p:spPr>
      </p:pic>
      <p:sp>
        <p:nvSpPr>
          <p:cNvPr id="13" name="Text 7"/>
          <p:cNvSpPr/>
          <p:nvPr/>
        </p:nvSpPr>
        <p:spPr>
          <a:xfrm>
            <a:off x="9182219" y="5314950"/>
            <a:ext cx="2896910" cy="654129"/>
          </a:xfrm>
          <a:prstGeom prst="rect">
            <a:avLst/>
          </a:prstGeom>
          <a:noFill/>
          <a:ln/>
        </p:spPr>
        <p:txBody>
          <a:bodyPr wrap="square" rtlCol="0" anchor="t"/>
          <a:lstStyle/>
          <a:p>
            <a:pPr algn="l" indent="0" marL="0">
              <a:lnSpc>
                <a:spcPts val="2576"/>
              </a:lnSpc>
              <a:buNone/>
            </a:pPr>
            <a:r>
              <a:rPr lang="en-US" sz="2061" dirty="0">
                <a:solidFill>
                  <a:srgbClr val="EBCCBB"/>
                </a:solidFill>
                <a:latin typeface="Gelasio" pitchFamily="34" charset="0"/>
                <a:ea typeface="Gelasio" pitchFamily="34" charset="-122"/>
                <a:cs typeface="Gelasio" pitchFamily="34" charset="-120"/>
              </a:rPr>
              <a:t>Need for Focused Attention</a:t>
            </a:r>
            <a:endParaRPr lang="en-US" sz="2061" dirty="0"/>
          </a:p>
        </p:txBody>
      </p:sp>
      <p:sp>
        <p:nvSpPr>
          <p:cNvPr id="14" name="Text 8"/>
          <p:cNvSpPr/>
          <p:nvPr/>
        </p:nvSpPr>
        <p:spPr>
          <a:xfrm>
            <a:off x="9182219" y="6094690"/>
            <a:ext cx="2896910" cy="1340168"/>
          </a:xfrm>
          <a:prstGeom prst="rect">
            <a:avLst/>
          </a:prstGeom>
          <a:noFill/>
          <a:ln/>
        </p:spPr>
        <p:txBody>
          <a:bodyPr wrap="square" rtlCol="0" anchor="t"/>
          <a:lstStyle/>
          <a:p>
            <a:pPr algn="l" indent="0" marL="0">
              <a:lnSpc>
                <a:spcPts val="2638"/>
              </a:lnSpc>
              <a:buNone/>
            </a:pPr>
            <a:r>
              <a:rPr lang="en-US" sz="1649" dirty="0">
                <a:solidFill>
                  <a:srgbClr val="C9C2C0"/>
                </a:solidFill>
                <a:latin typeface="Gelasio" pitchFamily="34" charset="0"/>
                <a:ea typeface="Gelasio" pitchFamily="34" charset="-122"/>
                <a:cs typeface="Gelasio" pitchFamily="34" charset="-120"/>
              </a:rPr>
              <a:t>These numbers highlight the need for ongoing focus on the unique requirements and welfare of Scheduled Tribes.</a:t>
            </a:r>
            <a:endParaRPr lang="en-US" sz="1649" dirty="0"/>
          </a:p>
        </p:txBody>
      </p:sp>
      <p:pic>
        <p:nvPicPr>
          <p:cNvPr id="15" name="Image 4" descr="preencoded.png">
            <a:hlinkClick r:id="rId6" tooltip=""/>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sp>
        <p:nvSpPr>
          <p:cNvPr id="4" name="Text 2"/>
          <p:cNvSpPr/>
          <p:nvPr/>
        </p:nvSpPr>
        <p:spPr>
          <a:xfrm>
            <a:off x="3194209" y="498634"/>
            <a:ext cx="4337923" cy="542092"/>
          </a:xfrm>
          <a:prstGeom prst="rect">
            <a:avLst/>
          </a:prstGeom>
          <a:noFill/>
          <a:ln/>
        </p:spPr>
        <p:txBody>
          <a:bodyPr wrap="none" rtlCol="0" anchor="t"/>
          <a:lstStyle/>
          <a:p>
            <a:pPr indent="0" marL="0">
              <a:lnSpc>
                <a:spcPts val="4270"/>
              </a:lnSpc>
              <a:buNone/>
            </a:pPr>
            <a:r>
              <a:rPr lang="en-US" sz="3416" dirty="0">
                <a:solidFill>
                  <a:srgbClr val="EBCCBB"/>
                </a:solidFill>
                <a:latin typeface="Gelasio" pitchFamily="34" charset="0"/>
                <a:ea typeface="Gelasio" pitchFamily="34" charset="-122"/>
                <a:cs typeface="Gelasio" pitchFamily="34" charset="-120"/>
              </a:rPr>
              <a:t>References</a:t>
            </a:r>
            <a:endParaRPr lang="en-US" sz="3416" dirty="0"/>
          </a:p>
        </p:txBody>
      </p:sp>
      <p:sp>
        <p:nvSpPr>
          <p:cNvPr id="5" name="Text 3"/>
          <p:cNvSpPr/>
          <p:nvPr/>
        </p:nvSpPr>
        <p:spPr>
          <a:xfrm>
            <a:off x="3194209" y="1387673"/>
            <a:ext cx="8241983" cy="585549"/>
          </a:xfrm>
          <a:prstGeom prst="rect">
            <a:avLst/>
          </a:prstGeom>
          <a:noFill/>
          <a:ln/>
        </p:spPr>
        <p:txBody>
          <a:bodyPr wrap="square" rtlCol="0" anchor="t"/>
          <a:lstStyle/>
          <a:p>
            <a:pPr indent="0" marL="0">
              <a:lnSpc>
                <a:spcPts val="2186"/>
              </a:lnSpc>
              <a:buNone/>
            </a:pPr>
            <a:r>
              <a:rPr lang="en-US" sz="1366" dirty="0">
                <a:solidFill>
                  <a:srgbClr val="C9C2C0"/>
                </a:solidFill>
                <a:highlight>
                  <a:srgbClr val="33221A"/>
                </a:highlight>
                <a:latin typeface="Consolas" pitchFamily="34" charset="0"/>
                <a:ea typeface="Consolas" pitchFamily="34" charset="-122"/>
                <a:cs typeface="Consolas" pitchFamily="34" charset="-120"/>
              </a:rPr>
              <a:t>Arya, V., Page, A., Dandona, R., Vijayakumar, L., Mayer, P., &amp; Armstrong, G. (2019). The geographic heterogeneity of suicide rates in India by religion, caste, tribe, and other backward classes. Crisis.</a:t>
            </a:r>
            <a:endParaRPr lang="en-US" sz="1366" dirty="0"/>
          </a:p>
        </p:txBody>
      </p:sp>
      <p:sp>
        <p:nvSpPr>
          <p:cNvPr id="6" name="Text 4"/>
          <p:cNvSpPr/>
          <p:nvPr/>
        </p:nvSpPr>
        <p:spPr>
          <a:xfrm>
            <a:off x="3194209" y="2168366"/>
            <a:ext cx="8241983" cy="585549"/>
          </a:xfrm>
          <a:prstGeom prst="rect">
            <a:avLst/>
          </a:prstGeom>
          <a:noFill/>
          <a:ln/>
        </p:spPr>
        <p:txBody>
          <a:bodyPr wrap="square" rtlCol="0" anchor="t"/>
          <a:lstStyle/>
          <a:p>
            <a:pPr indent="0" marL="0">
              <a:lnSpc>
                <a:spcPts val="2186"/>
              </a:lnSpc>
              <a:buNone/>
            </a:pPr>
            <a:r>
              <a:rPr lang="en-US" sz="1366" dirty="0">
                <a:solidFill>
                  <a:srgbClr val="C9C2C0"/>
                </a:solidFill>
                <a:highlight>
                  <a:srgbClr val="33221A"/>
                </a:highlight>
                <a:latin typeface="Consolas" pitchFamily="34" charset="0"/>
                <a:ea typeface="Consolas" pitchFamily="34" charset="-122"/>
                <a:cs typeface="Consolas" pitchFamily="34" charset="-120"/>
              </a:rPr>
              <a:t>Dar, W. A., &amp; Najar, I. A. (2018). Educational anthropology, tribal education and responsible citizenship in India. South Asia Research, 38(3), 327-346.</a:t>
            </a:r>
            <a:endParaRPr lang="en-US" sz="1366" dirty="0"/>
          </a:p>
        </p:txBody>
      </p:sp>
      <p:sp>
        <p:nvSpPr>
          <p:cNvPr id="7" name="Text 5"/>
          <p:cNvSpPr/>
          <p:nvPr/>
        </p:nvSpPr>
        <p:spPr>
          <a:xfrm>
            <a:off x="3194209" y="2949059"/>
            <a:ext cx="8241983" cy="585549"/>
          </a:xfrm>
          <a:prstGeom prst="rect">
            <a:avLst/>
          </a:prstGeom>
          <a:noFill/>
          <a:ln/>
        </p:spPr>
        <p:txBody>
          <a:bodyPr wrap="square" rtlCol="0" anchor="t"/>
          <a:lstStyle/>
          <a:p>
            <a:pPr indent="0" marL="0">
              <a:lnSpc>
                <a:spcPts val="2186"/>
              </a:lnSpc>
              <a:buNone/>
            </a:pPr>
            <a:r>
              <a:rPr lang="en-US" sz="1366" dirty="0">
                <a:solidFill>
                  <a:srgbClr val="C9C2C0"/>
                </a:solidFill>
                <a:highlight>
                  <a:srgbClr val="33221A"/>
                </a:highlight>
                <a:latin typeface="Consolas" pitchFamily="34" charset="0"/>
                <a:ea typeface="Consolas" pitchFamily="34" charset="-122"/>
                <a:cs typeface="Consolas" pitchFamily="34" charset="-120"/>
              </a:rPr>
              <a:t>Devarapalli, S. S. K., Kallakuri, S., Salam, A., &amp; Maulik, P. K. (2020). Mental health research on scheduled tribes in India. Indian Journal of Psychiatry, 62(6), 617-630.</a:t>
            </a:r>
            <a:endParaRPr lang="en-US" sz="1366" dirty="0"/>
          </a:p>
        </p:txBody>
      </p:sp>
      <p:sp>
        <p:nvSpPr>
          <p:cNvPr id="8" name="Text 6"/>
          <p:cNvSpPr/>
          <p:nvPr/>
        </p:nvSpPr>
        <p:spPr>
          <a:xfrm>
            <a:off x="3194209" y="3729752"/>
            <a:ext cx="8241983" cy="585549"/>
          </a:xfrm>
          <a:prstGeom prst="rect">
            <a:avLst/>
          </a:prstGeom>
          <a:noFill/>
          <a:ln/>
        </p:spPr>
        <p:txBody>
          <a:bodyPr wrap="square" rtlCol="0" anchor="t"/>
          <a:lstStyle/>
          <a:p>
            <a:pPr indent="0" marL="0">
              <a:lnSpc>
                <a:spcPts val="2186"/>
              </a:lnSpc>
              <a:buNone/>
            </a:pPr>
            <a:r>
              <a:rPr lang="en-US" sz="1366" dirty="0">
                <a:solidFill>
                  <a:srgbClr val="C9C2C0"/>
                </a:solidFill>
                <a:highlight>
                  <a:srgbClr val="33221A"/>
                </a:highlight>
                <a:latin typeface="Consolas" pitchFamily="34" charset="0"/>
                <a:ea typeface="Consolas" pitchFamily="34" charset="-122"/>
                <a:cs typeface="Consolas" pitchFamily="34" charset="-120"/>
              </a:rPr>
              <a:t>Gulzar, D. (2021). Inclusive Policies and their impact on Tribals of Jammu and Kashmir: A Case of Gujjar Tribals. International Journal of Rural Development, Environment and Health Research, 5(3).</a:t>
            </a:r>
            <a:endParaRPr lang="en-US" sz="1366" dirty="0"/>
          </a:p>
        </p:txBody>
      </p:sp>
      <p:sp>
        <p:nvSpPr>
          <p:cNvPr id="9" name="Text 7"/>
          <p:cNvSpPr/>
          <p:nvPr/>
        </p:nvSpPr>
        <p:spPr>
          <a:xfrm>
            <a:off x="3194209" y="4510445"/>
            <a:ext cx="8241983" cy="585549"/>
          </a:xfrm>
          <a:prstGeom prst="rect">
            <a:avLst/>
          </a:prstGeom>
          <a:noFill/>
          <a:ln/>
        </p:spPr>
        <p:txBody>
          <a:bodyPr wrap="square" rtlCol="0" anchor="t"/>
          <a:lstStyle/>
          <a:p>
            <a:pPr indent="0" marL="0">
              <a:lnSpc>
                <a:spcPts val="2186"/>
              </a:lnSpc>
              <a:buNone/>
            </a:pPr>
            <a:r>
              <a:rPr lang="en-US" sz="1366" dirty="0">
                <a:solidFill>
                  <a:srgbClr val="C9C2C0"/>
                </a:solidFill>
                <a:highlight>
                  <a:srgbClr val="33221A"/>
                </a:highlight>
                <a:latin typeface="Consolas" pitchFamily="34" charset="0"/>
                <a:ea typeface="Consolas" pitchFamily="34" charset="-122"/>
                <a:cs typeface="Consolas" pitchFamily="34" charset="-120"/>
              </a:rPr>
              <a:t>Jain, M., Korzhenevych, A., &amp; Hecht, R. (2021). Two decades of urban and rural restructuring in India: An empirical investigation along Delhi-Mumbai Industrial Corridor. Habitat International, 117, 102444.</a:t>
            </a:r>
            <a:endParaRPr lang="en-US" sz="1366" dirty="0"/>
          </a:p>
        </p:txBody>
      </p:sp>
      <p:sp>
        <p:nvSpPr>
          <p:cNvPr id="10" name="Text 8"/>
          <p:cNvSpPr/>
          <p:nvPr/>
        </p:nvSpPr>
        <p:spPr>
          <a:xfrm>
            <a:off x="3194209" y="5291138"/>
            <a:ext cx="8241983" cy="585549"/>
          </a:xfrm>
          <a:prstGeom prst="rect">
            <a:avLst/>
          </a:prstGeom>
          <a:noFill/>
          <a:ln/>
        </p:spPr>
        <p:txBody>
          <a:bodyPr wrap="square" rtlCol="0" anchor="t"/>
          <a:lstStyle/>
          <a:p>
            <a:pPr indent="0" marL="0">
              <a:lnSpc>
                <a:spcPts val="2186"/>
              </a:lnSpc>
              <a:buNone/>
            </a:pPr>
            <a:r>
              <a:rPr lang="en-US" sz="1366" dirty="0">
                <a:solidFill>
                  <a:srgbClr val="C9C2C0"/>
                </a:solidFill>
                <a:highlight>
                  <a:srgbClr val="33221A"/>
                </a:highlight>
                <a:latin typeface="Consolas" pitchFamily="34" charset="0"/>
                <a:ea typeface="Consolas" pitchFamily="34" charset="-122"/>
                <a:cs typeface="Consolas" pitchFamily="34" charset="-120"/>
              </a:rPr>
              <a:t>Kumar, D., Pratap, B., &amp; Aggarwal, A. (2020). Affirmative action in government jobs in India: Did the job reservation policy benefit disadvantaged groups?. Journal of Asian and African Studies, 55(1), 145-160.</a:t>
            </a:r>
            <a:endParaRPr lang="en-US" sz="1366" dirty="0"/>
          </a:p>
        </p:txBody>
      </p:sp>
      <p:sp>
        <p:nvSpPr>
          <p:cNvPr id="11" name="Text 9"/>
          <p:cNvSpPr/>
          <p:nvPr/>
        </p:nvSpPr>
        <p:spPr>
          <a:xfrm>
            <a:off x="3194209" y="6071830"/>
            <a:ext cx="8241983" cy="878324"/>
          </a:xfrm>
          <a:prstGeom prst="rect">
            <a:avLst/>
          </a:prstGeom>
          <a:noFill/>
          <a:ln/>
        </p:spPr>
        <p:txBody>
          <a:bodyPr wrap="square" rtlCol="0" anchor="t"/>
          <a:lstStyle/>
          <a:p>
            <a:pPr indent="0" marL="0">
              <a:lnSpc>
                <a:spcPts val="2186"/>
              </a:lnSpc>
              <a:buNone/>
            </a:pPr>
            <a:r>
              <a:rPr lang="en-US" sz="1366" dirty="0">
                <a:solidFill>
                  <a:srgbClr val="C9C2C0"/>
                </a:solidFill>
                <a:highlight>
                  <a:srgbClr val="33221A"/>
                </a:highlight>
                <a:latin typeface="Consolas" pitchFamily="34" charset="0"/>
                <a:ea typeface="Consolas" pitchFamily="34" charset="-122"/>
                <a:cs typeface="Consolas" pitchFamily="34" charset="-120"/>
              </a:rPr>
              <a:t>Kumar, R., Mandava, S., &amp; Gopanapalli, V. S. (2019). Vocational training in India: determinants of participation and effect on wages. Empirical Research in Vocational Education and Training, 11(1), 1-17.</a:t>
            </a:r>
            <a:endParaRPr lang="en-US" sz="1366" dirty="0"/>
          </a:p>
        </p:txBody>
      </p:sp>
      <p:sp>
        <p:nvSpPr>
          <p:cNvPr id="12" name="Text 10"/>
          <p:cNvSpPr/>
          <p:nvPr/>
        </p:nvSpPr>
        <p:spPr>
          <a:xfrm>
            <a:off x="3194209" y="7145298"/>
            <a:ext cx="8241983" cy="585549"/>
          </a:xfrm>
          <a:prstGeom prst="rect">
            <a:avLst/>
          </a:prstGeom>
          <a:noFill/>
          <a:ln/>
        </p:spPr>
        <p:txBody>
          <a:bodyPr wrap="square" rtlCol="0" anchor="t"/>
          <a:lstStyle/>
          <a:p>
            <a:pPr indent="0" marL="0">
              <a:lnSpc>
                <a:spcPts val="2186"/>
              </a:lnSpc>
              <a:buNone/>
            </a:pPr>
            <a:r>
              <a:rPr lang="en-US" sz="1366" dirty="0">
                <a:solidFill>
                  <a:srgbClr val="C9C2C0"/>
                </a:solidFill>
                <a:highlight>
                  <a:srgbClr val="33221A"/>
                </a:highlight>
                <a:latin typeface="Consolas" pitchFamily="34" charset="0"/>
                <a:ea typeface="Consolas" pitchFamily="34" charset="-122"/>
                <a:cs typeface="Consolas" pitchFamily="34" charset="-120"/>
              </a:rPr>
              <a:t>Malkani, R., &amp; Rose, R. (2018). Learning from the Voices of First Generation Learners in a Remote Community of Maharashtra, India. International Journal of Whole Schooling, 14(2), 104-127.</a:t>
            </a:r>
            <a:endParaRPr lang="en-US" sz="1366" dirty="0"/>
          </a:p>
        </p:txBody>
      </p:sp>
      <p:pic>
        <p:nvPicPr>
          <p:cNvPr id="13" name="Image 0" descr="preencoded.png">
            <a:hlinkClick r:id="rId2" tooltip=""/>
          </p:cNvPr>
          <p:cNvPicPr>
            <a:picLocks noChangeAspect="1"/>
          </p:cNvPicPr>
          <p:nvPr/>
        </p:nvPicPr>
        <p:blipFill>
          <a:blip r:embed="rId1"/>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2024-03-08T08:43:49Z</dcterms:created>
  <dcterms:modified xsi:type="dcterms:W3CDTF">2024-03-08T08:43:49Z</dcterms:modified>
</cp:coreProperties>
</file>