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2"/>
  </p:notesMasterIdLst>
  <p:sldIdLst>
    <p:sldId id="256" r:id="rId2"/>
    <p:sldId id="265" r:id="rId3"/>
    <p:sldId id="257" r:id="rId4"/>
    <p:sldId id="258" r:id="rId5"/>
    <p:sldId id="259" r:id="rId6"/>
    <p:sldId id="260" r:id="rId7"/>
    <p:sldId id="261" r:id="rId8"/>
    <p:sldId id="262" r:id="rId9"/>
    <p:sldId id="263" r:id="rId10"/>
    <p:sldId id="264" r:id="rId11"/>
  </p:sldIdLst>
  <p:sldSz cx="14630400" cy="8229600"/>
  <p:notesSz cx="8229600" cy="146304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11"/>
    <p:restoredTop sz="94610"/>
  </p:normalViewPr>
  <p:slideViewPr>
    <p:cSldViewPr snapToGrid="0" snapToObjects="1">
      <p:cViewPr varScale="1">
        <p:scale>
          <a:sx n="75" d="100"/>
          <a:sy n="75" d="100"/>
        </p:scale>
        <p:origin x="-126" y="-126"/>
      </p:cViewPr>
      <p:guideLst>
        <p:guide orient="horz" pos="2592"/>
        <p:guide pos="4608"/>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866585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2508C1F-A0EE-88EA-8146-48ADD30C75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A5B3B279-C9FD-F0BE-BDC6-F8A585C978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7B412634-9C95-F305-6485-CA6A9F7402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FF6F7C71-4BEA-9F90-A1EA-3BB6A5C6E775}"/>
              </a:ext>
            </a:extLst>
          </p:cNvPr>
          <p:cNvSpPr>
            <a:spLocks noGrp="1"/>
          </p:cNvSpPr>
          <p:nvPr>
            <p:ph type="sldNum" sz="quarter" idx="10"/>
          </p:nvPr>
        </p:nvSpPr>
        <p:spPr/>
        <p:txBody>
          <a:bodyPr/>
          <a:lstStyle/>
          <a:p>
            <a:fld id="{F7021451-1387-4CA6-816F-3879F97B5CBC}" type="slidenum">
              <a:rPr lang="en-US"/>
              <a:pPr/>
              <a:t>2</a:t>
            </a:fld>
            <a:endParaRPr lang="en-US"/>
          </a:p>
        </p:txBody>
      </p:sp>
    </p:spTree>
    <p:extLst>
      <p:ext uri="{BB962C8B-B14F-4D97-AF65-F5344CB8AC3E}">
        <p14:creationId xmlns:p14="http://schemas.microsoft.com/office/powerpoint/2010/main" xmlns="" val="16010940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3</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4</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5</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6</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7</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8</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9</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10</a:t>
            </a:fld>
            <a:endParaRPr lang="en-US"/>
          </a:p>
        </p:txBody>
      </p:sp>
    </p:spTree>
    <p:extLst>
      <p:ext uri="{BB962C8B-B14F-4D97-AF65-F5344CB8AC3E}">
        <p14:creationId xmlns:p14="http://schemas.microsoft.com/office/powerpoint/2010/main" xmlns=""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gamma.app"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gamma.app" TargetMode="Externa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gamma.app" TargetMode="Externa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gamma.app" TargetMode="Externa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gamma.app" TargetMode="Externa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gamma.app" TargetMode="Externa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gamma.app"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gamma.app"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gamma.app" TargetMode="Externa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gamma.app" TargetMode="Externa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pic>
        <p:nvPicPr>
          <p:cNvPr id="4" name="Image 1" descr="preencoded.png"/>
          <p:cNvPicPr>
            <a:picLocks noChangeAspect="1"/>
          </p:cNvPicPr>
          <p:nvPr/>
        </p:nvPicPr>
        <p:blipFill>
          <a:blip r:embed="rId4"/>
          <a:stretch>
            <a:fillRect/>
          </a:stretch>
        </p:blipFill>
        <p:spPr>
          <a:xfrm>
            <a:off x="9144000" y="0"/>
            <a:ext cx="5486400" cy="8229600"/>
          </a:xfrm>
          <a:prstGeom prst="rect">
            <a:avLst/>
          </a:prstGeom>
        </p:spPr>
      </p:pic>
      <p:sp>
        <p:nvSpPr>
          <p:cNvPr id="5" name="Text 1"/>
          <p:cNvSpPr/>
          <p:nvPr/>
        </p:nvSpPr>
        <p:spPr>
          <a:xfrm>
            <a:off x="707074" y="333255"/>
            <a:ext cx="7477601" cy="3332798"/>
          </a:xfrm>
          <a:prstGeom prst="rect">
            <a:avLst/>
          </a:prstGeom>
          <a:noFill/>
          <a:ln/>
        </p:spPr>
        <p:txBody>
          <a:bodyPr wrap="square" rtlCol="0" anchor="t"/>
          <a:lstStyle/>
          <a:p>
            <a:pPr marL="0" indent="0">
              <a:lnSpc>
                <a:spcPts val="6561"/>
              </a:lnSpc>
              <a:buNone/>
            </a:pPr>
            <a:r>
              <a:rPr lang="en-US" sz="5249" b="1" dirty="0">
                <a:solidFill>
                  <a:srgbClr val="FFFFFF"/>
                </a:solidFill>
                <a:latin typeface="Nunito" pitchFamily="34" charset="0"/>
                <a:ea typeface="Nunito" pitchFamily="34" charset="-122"/>
                <a:cs typeface="Nunito" pitchFamily="34" charset="-120"/>
              </a:rPr>
              <a:t>Progressive Trends in E-Resources: A Viewpoint of Research Scholars in North East India</a:t>
            </a:r>
            <a:endParaRPr lang="en-US" sz="5249" dirty="0"/>
          </a:p>
        </p:txBody>
      </p:sp>
      <p:sp>
        <p:nvSpPr>
          <p:cNvPr id="6" name="Text 2"/>
          <p:cNvSpPr/>
          <p:nvPr/>
        </p:nvSpPr>
        <p:spPr>
          <a:xfrm>
            <a:off x="707075" y="4703921"/>
            <a:ext cx="7603726" cy="2487811"/>
          </a:xfrm>
          <a:prstGeom prst="rect">
            <a:avLst/>
          </a:prstGeom>
          <a:noFill/>
          <a:ln/>
        </p:spPr>
        <p:txBody>
          <a:bodyPr wrap="square" rtlCol="0" anchor="t"/>
          <a:lstStyle/>
          <a:p>
            <a:pPr marL="0" indent="0">
              <a:lnSpc>
                <a:spcPts val="2799"/>
              </a:lnSpc>
              <a:buNone/>
            </a:pPr>
            <a:r>
              <a:rPr lang="en-US" sz="1750" b="1" dirty="0">
                <a:solidFill>
                  <a:srgbClr val="FFFF00"/>
                </a:solidFill>
                <a:latin typeface="PT Sans" pitchFamily="34" charset="0"/>
                <a:ea typeface="PT Sans" pitchFamily="34" charset="-122"/>
                <a:cs typeface="PT Sans" pitchFamily="34" charset="-120"/>
              </a:rPr>
              <a:t>Taher Hussain Khan</a:t>
            </a:r>
          </a:p>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Research Scholar, </a:t>
            </a:r>
            <a:r>
              <a:rPr lang="en-US" sz="1750" dirty="0" err="1">
                <a:solidFill>
                  <a:srgbClr val="FFFFFF"/>
                </a:solidFill>
                <a:latin typeface="PT Sans" pitchFamily="34" charset="0"/>
                <a:ea typeface="PT Sans" pitchFamily="34" charset="-122"/>
                <a:cs typeface="PT Sans" pitchFamily="34" charset="-120"/>
              </a:rPr>
              <a:t>DLISc</a:t>
            </a:r>
            <a:r>
              <a:rPr lang="en-US" sz="1750" dirty="0">
                <a:solidFill>
                  <a:srgbClr val="FFFFFF"/>
                </a:solidFill>
                <a:latin typeface="PT Sans" pitchFamily="34" charset="0"/>
                <a:ea typeface="PT Sans" pitchFamily="34" charset="-122"/>
                <a:cs typeface="PT Sans" pitchFamily="34" charset="-120"/>
              </a:rPr>
              <a:t>. </a:t>
            </a:r>
            <a:r>
              <a:rPr lang="en-US" sz="1750" dirty="0" err="1">
                <a:solidFill>
                  <a:srgbClr val="FFFFFF"/>
                </a:solidFill>
                <a:latin typeface="PT Sans" pitchFamily="34" charset="0"/>
                <a:ea typeface="PT Sans" pitchFamily="34" charset="-122"/>
                <a:cs typeface="PT Sans" pitchFamily="34" charset="-120"/>
              </a:rPr>
              <a:t>Mangalayantan</a:t>
            </a:r>
            <a:r>
              <a:rPr lang="en-US" sz="1750" dirty="0">
                <a:solidFill>
                  <a:srgbClr val="FFFFFF"/>
                </a:solidFill>
                <a:latin typeface="PT Sans" pitchFamily="34" charset="0"/>
                <a:ea typeface="PT Sans" pitchFamily="34" charset="-122"/>
                <a:cs typeface="PT Sans" pitchFamily="34" charset="-120"/>
              </a:rPr>
              <a:t> University, Aligarh and Assistant Librarian, Himalayan University, Itanagar, </a:t>
            </a:r>
          </a:p>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library@himalayanuniversity.com</a:t>
            </a:r>
          </a:p>
          <a:p>
            <a:pPr marL="0" indent="0">
              <a:lnSpc>
                <a:spcPts val="2799"/>
              </a:lnSpc>
              <a:buNone/>
            </a:pPr>
            <a:endParaRPr lang="en-US" sz="1750" dirty="0">
              <a:solidFill>
                <a:srgbClr val="FFFFFF"/>
              </a:solidFill>
              <a:latin typeface="PT Sans" pitchFamily="34" charset="0"/>
              <a:ea typeface="PT Sans" pitchFamily="34" charset="-122"/>
              <a:cs typeface="PT Sans" pitchFamily="34" charset="-120"/>
            </a:endParaRPr>
          </a:p>
          <a:p>
            <a:pPr marL="0" indent="0">
              <a:lnSpc>
                <a:spcPts val="2799"/>
              </a:lnSpc>
              <a:buNone/>
            </a:pPr>
            <a:r>
              <a:rPr lang="en-US" sz="1750" b="1" dirty="0">
                <a:solidFill>
                  <a:srgbClr val="FFFF00"/>
                </a:solidFill>
                <a:latin typeface="PT Sans" pitchFamily="34" charset="0"/>
                <a:ea typeface="PT Sans" pitchFamily="34" charset="-122"/>
                <a:cs typeface="PT Sans" pitchFamily="34" charset="-120"/>
              </a:rPr>
              <a:t>Dr. </a:t>
            </a:r>
            <a:r>
              <a:rPr lang="en-US" sz="1750" b="1" dirty="0" err="1">
                <a:solidFill>
                  <a:srgbClr val="FFFF00"/>
                </a:solidFill>
                <a:latin typeface="PT Sans" pitchFamily="34" charset="0"/>
                <a:ea typeface="PT Sans" pitchFamily="34" charset="-122"/>
                <a:cs typeface="PT Sans" pitchFamily="34" charset="-120"/>
              </a:rPr>
              <a:t>Jadab</a:t>
            </a:r>
            <a:r>
              <a:rPr lang="en-US" sz="1750" b="1" dirty="0">
                <a:solidFill>
                  <a:srgbClr val="FFFF00"/>
                </a:solidFill>
                <a:latin typeface="PT Sans" pitchFamily="34" charset="0"/>
                <a:ea typeface="PT Sans" pitchFamily="34" charset="-122"/>
                <a:cs typeface="PT Sans" pitchFamily="34" charset="-120"/>
              </a:rPr>
              <a:t> Dutta</a:t>
            </a:r>
          </a:p>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Head and Assistant Professor, Department of Education, Himalayan University, </a:t>
            </a:r>
            <a:r>
              <a:rPr lang="en-US" sz="1750" dirty="0" err="1">
                <a:solidFill>
                  <a:srgbClr val="FFFFFF"/>
                </a:solidFill>
                <a:latin typeface="PT Sans" pitchFamily="34" charset="0"/>
                <a:ea typeface="PT Sans" pitchFamily="34" charset="-122"/>
                <a:cs typeface="PT Sans" pitchFamily="34" charset="-120"/>
              </a:rPr>
              <a:t>Jollang</a:t>
            </a:r>
            <a:r>
              <a:rPr lang="en-US" sz="1750" dirty="0">
                <a:solidFill>
                  <a:srgbClr val="FFFFFF"/>
                </a:solidFill>
                <a:latin typeface="PT Sans" pitchFamily="34" charset="0"/>
                <a:ea typeface="PT Sans" pitchFamily="34" charset="-122"/>
                <a:cs typeface="PT Sans" pitchFamily="34" charset="-120"/>
              </a:rPr>
              <a:t>, Itanagar, Arunachal Pradesh, </a:t>
            </a:r>
          </a:p>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jadabdutta.12@gmail.com</a:t>
            </a:r>
          </a:p>
          <a:p>
            <a:pPr marL="0" indent="0">
              <a:lnSpc>
                <a:spcPts val="2799"/>
              </a:lnSpc>
              <a:buNone/>
            </a:pPr>
            <a:endParaRPr lang="en-US" sz="1750" dirty="0">
              <a:solidFill>
                <a:srgbClr val="FFFFFF"/>
              </a:solidFill>
              <a:latin typeface="PT Sans" pitchFamily="34" charset="0"/>
              <a:ea typeface="PT Sans" pitchFamily="34" charset="-122"/>
              <a:cs typeface="PT Sans" pitchFamily="34" charset="-120"/>
            </a:endParaRPr>
          </a:p>
          <a:p>
            <a:pPr marL="0" indent="0">
              <a:lnSpc>
                <a:spcPts val="2799"/>
              </a:lnSpc>
              <a:buNone/>
            </a:pPr>
            <a:endParaRPr lang="en-US" sz="1750" dirty="0">
              <a:solidFill>
                <a:srgbClr val="FFFFFF"/>
              </a:solidFill>
              <a:latin typeface="PT Sans" pitchFamily="34" charset="0"/>
              <a:ea typeface="PT Sans" pitchFamily="34" charset="-122"/>
              <a:cs typeface="PT Sans" pitchFamily="34" charset="-120"/>
            </a:endParaRPr>
          </a:p>
        </p:txBody>
      </p:sp>
      <p:pic>
        <p:nvPicPr>
          <p:cNvPr id="7"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3468DBD-CDF1-B181-D88C-3C47736F1881}"/>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xmlns="" id="{291C2CBF-5DA9-524B-8E0C-1BDDF837202D}"/>
              </a:ext>
            </a:extLst>
          </p:cNvPr>
          <p:cNvPicPr>
            <a:picLocks noChangeAspect="1"/>
          </p:cNvPicPr>
          <p:nvPr/>
        </p:nvPicPr>
        <p:blipFill>
          <a:blip r:embed="rId3"/>
          <a:stretch>
            <a:fillRect/>
          </a:stretch>
        </p:blipFill>
        <p:spPr>
          <a:xfrm>
            <a:off x="0" y="0"/>
            <a:ext cx="14630400" cy="8229600"/>
          </a:xfrm>
          <a:prstGeom prst="rect">
            <a:avLst/>
          </a:prstGeom>
        </p:spPr>
      </p:pic>
      <p:sp>
        <p:nvSpPr>
          <p:cNvPr id="3" name="Shape 0">
            <a:extLst>
              <a:ext uri="{FF2B5EF4-FFF2-40B4-BE49-F238E27FC236}">
                <a16:creationId xmlns:a16="http://schemas.microsoft.com/office/drawing/2014/main" xmlns="" id="{3F28140B-DC27-7226-5A4C-126CCF99E5D0}"/>
              </a:ext>
            </a:extLst>
          </p:cNvPr>
          <p:cNvSpPr/>
          <p:nvPr/>
        </p:nvSpPr>
        <p:spPr>
          <a:xfrm>
            <a:off x="0" y="0"/>
            <a:ext cx="14630400" cy="8229600"/>
          </a:xfrm>
          <a:prstGeom prst="rect">
            <a:avLst/>
          </a:prstGeom>
          <a:solidFill>
            <a:srgbClr val="00002E">
              <a:alpha val="75000"/>
            </a:srgbClr>
          </a:solidFill>
          <a:ln/>
        </p:spPr>
      </p:sp>
      <p:pic>
        <p:nvPicPr>
          <p:cNvPr id="4" name="Image 1" descr="preencoded.png">
            <a:extLst>
              <a:ext uri="{FF2B5EF4-FFF2-40B4-BE49-F238E27FC236}">
                <a16:creationId xmlns:a16="http://schemas.microsoft.com/office/drawing/2014/main" xmlns="" id="{9592EE7C-82C5-BD21-3005-EF0818CA8165}"/>
              </a:ext>
            </a:extLst>
          </p:cNvPr>
          <p:cNvPicPr>
            <a:picLocks noChangeAspect="1"/>
          </p:cNvPicPr>
          <p:nvPr/>
        </p:nvPicPr>
        <p:blipFill>
          <a:blip r:embed="rId4"/>
          <a:stretch>
            <a:fillRect/>
          </a:stretch>
        </p:blipFill>
        <p:spPr>
          <a:xfrm>
            <a:off x="9144000" y="0"/>
            <a:ext cx="5486400" cy="8229600"/>
          </a:xfrm>
          <a:prstGeom prst="rect">
            <a:avLst/>
          </a:prstGeom>
        </p:spPr>
      </p:pic>
      <p:sp>
        <p:nvSpPr>
          <p:cNvPr id="6" name="Text 2">
            <a:extLst>
              <a:ext uri="{FF2B5EF4-FFF2-40B4-BE49-F238E27FC236}">
                <a16:creationId xmlns:a16="http://schemas.microsoft.com/office/drawing/2014/main" xmlns="" id="{F4E1F11E-2AC9-903A-42C5-349AF8395A42}"/>
              </a:ext>
            </a:extLst>
          </p:cNvPr>
          <p:cNvSpPr/>
          <p:nvPr/>
        </p:nvSpPr>
        <p:spPr>
          <a:xfrm>
            <a:off x="707075" y="1529255"/>
            <a:ext cx="7603726" cy="5662477"/>
          </a:xfrm>
          <a:prstGeom prst="rect">
            <a:avLst/>
          </a:prstGeom>
          <a:noFill/>
          <a:ln/>
        </p:spPr>
        <p:txBody>
          <a:bodyPr wrap="square" rtlCol="0" anchor="t"/>
          <a:lstStyle/>
          <a:p>
            <a:pPr marL="0" indent="0">
              <a:lnSpc>
                <a:spcPts val="2799"/>
              </a:lnSpc>
              <a:buNone/>
            </a:pPr>
            <a:endParaRPr lang="en-US" sz="1750" dirty="0">
              <a:solidFill>
                <a:srgbClr val="FFFFFF"/>
              </a:solidFill>
              <a:latin typeface="PT Sans" pitchFamily="34" charset="0"/>
              <a:ea typeface="PT Sans" pitchFamily="34" charset="-122"/>
              <a:cs typeface="PT Sans" pitchFamily="34" charset="-120"/>
            </a:endParaRPr>
          </a:p>
          <a:p>
            <a:pPr marL="0" indent="0">
              <a:lnSpc>
                <a:spcPts val="2799"/>
              </a:lnSpc>
              <a:buNone/>
            </a:pPr>
            <a:endParaRPr lang="en-US" sz="1750" dirty="0">
              <a:solidFill>
                <a:srgbClr val="FFFFFF"/>
              </a:solidFill>
              <a:latin typeface="PT Sans" pitchFamily="34" charset="0"/>
              <a:ea typeface="PT Sans" pitchFamily="34" charset="-122"/>
              <a:cs typeface="PT Sans" pitchFamily="34" charset="-120"/>
            </a:endParaRPr>
          </a:p>
          <a:p>
            <a:pPr marL="0" indent="0">
              <a:lnSpc>
                <a:spcPts val="2799"/>
              </a:lnSpc>
              <a:buNone/>
            </a:pPr>
            <a:endParaRPr lang="en-US" sz="1750" dirty="0">
              <a:solidFill>
                <a:srgbClr val="FFFFFF"/>
              </a:solidFill>
              <a:latin typeface="PT Sans" pitchFamily="34" charset="0"/>
              <a:ea typeface="PT Sans" pitchFamily="34" charset="-122"/>
              <a:cs typeface="PT Sans" pitchFamily="34" charset="-120"/>
            </a:endParaRPr>
          </a:p>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This paper examines the progressive trends in e-resources from the viewpoint of research scholars in North East India. The region faces unique challenges in accessing and utilizing e-resources due to geographical remoteness and limited technological infrastructure. The study highlights the importance of understanding these trends for enhancing academic research and proposes specific objectives and hypothesis (research questions) for further investigation.</a:t>
            </a:r>
            <a:endParaRPr lang="en-US" sz="1750" dirty="0"/>
          </a:p>
        </p:txBody>
      </p:sp>
      <p:pic>
        <p:nvPicPr>
          <p:cNvPr id="7" name="Image 2" descr="preencoded.png">
            <a:hlinkClick r:id="rId5"/>
            <a:extLst>
              <a:ext uri="{FF2B5EF4-FFF2-40B4-BE49-F238E27FC236}">
                <a16:creationId xmlns:a16="http://schemas.microsoft.com/office/drawing/2014/main" xmlns="" id="{711069A9-EB28-2E57-DDD1-960445F2E34A}"/>
              </a:ext>
            </a:extLst>
          </p:cNvPr>
          <p:cNvPicPr>
            <a:picLocks noChangeAspect="1"/>
          </p:cNvPicPr>
          <p:nvPr/>
        </p:nvPicPr>
        <p:blipFill>
          <a:blip r:embed="rId6"/>
          <a:stretch>
            <a:fillRect/>
          </a:stretch>
        </p:blipFill>
        <p:spPr>
          <a:xfrm>
            <a:off x="12242153" y="7589520"/>
            <a:ext cx="2296807" cy="548640"/>
          </a:xfrm>
          <a:prstGeom prst="rect">
            <a:avLst/>
          </a:prstGeom>
        </p:spPr>
      </p:pic>
    </p:spTree>
    <p:extLst>
      <p:ext uri="{BB962C8B-B14F-4D97-AF65-F5344CB8AC3E}">
        <p14:creationId xmlns:p14="http://schemas.microsoft.com/office/powerpoint/2010/main" xmlns="" val="22733890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pic>
        <p:nvPicPr>
          <p:cNvPr id="4" name="Image 1" descr="preencoded.png"/>
          <p:cNvPicPr>
            <a:picLocks noChangeAspect="1"/>
          </p:cNvPicPr>
          <p:nvPr/>
        </p:nvPicPr>
        <p:blipFill>
          <a:blip r:embed="rId4"/>
          <a:stretch>
            <a:fillRect/>
          </a:stretch>
        </p:blipFill>
        <p:spPr>
          <a:xfrm>
            <a:off x="0" y="0"/>
            <a:ext cx="3657600" cy="8229600"/>
          </a:xfrm>
          <a:prstGeom prst="rect">
            <a:avLst/>
          </a:prstGeom>
        </p:spPr>
      </p:pic>
      <p:sp>
        <p:nvSpPr>
          <p:cNvPr id="5" name="Text 1"/>
          <p:cNvSpPr/>
          <p:nvPr/>
        </p:nvSpPr>
        <p:spPr>
          <a:xfrm>
            <a:off x="4490799" y="1648777"/>
            <a:ext cx="9306401" cy="1388745"/>
          </a:xfrm>
          <a:prstGeom prst="rect">
            <a:avLst/>
          </a:prstGeom>
          <a:noFill/>
          <a:ln/>
        </p:spPr>
        <p:txBody>
          <a:bodyPr wrap="square" rtlCol="0" anchor="t"/>
          <a:lstStyle/>
          <a:p>
            <a:pPr marL="0" indent="0">
              <a:lnSpc>
                <a:spcPts val="5468"/>
              </a:lnSpc>
              <a:buNone/>
            </a:pPr>
            <a:r>
              <a:rPr lang="en-US" sz="4374" b="1" dirty="0">
                <a:solidFill>
                  <a:srgbClr val="FFFFFF"/>
                </a:solidFill>
                <a:latin typeface="Nunito" pitchFamily="34" charset="0"/>
                <a:ea typeface="Nunito" pitchFamily="34" charset="-122"/>
                <a:cs typeface="Nunito" pitchFamily="34" charset="-120"/>
              </a:rPr>
              <a:t>Meaning of Progressive Trends in E-Resources based on North East India</a:t>
            </a:r>
            <a:endParaRPr lang="en-US" sz="4374" dirty="0"/>
          </a:p>
        </p:txBody>
      </p:sp>
      <p:sp>
        <p:nvSpPr>
          <p:cNvPr id="6" name="Shape 2"/>
          <p:cNvSpPr/>
          <p:nvPr/>
        </p:nvSpPr>
        <p:spPr>
          <a:xfrm>
            <a:off x="4490799" y="3544372"/>
            <a:ext cx="499943" cy="499943"/>
          </a:xfrm>
          <a:prstGeom prst="roundRect">
            <a:avLst>
              <a:gd name="adj" fmla="val 80001"/>
            </a:avLst>
          </a:prstGeom>
          <a:solidFill>
            <a:srgbClr val="00002E"/>
          </a:solidFill>
          <a:ln w="22860">
            <a:solidFill>
              <a:srgbClr val="F2B42D"/>
            </a:solidFill>
            <a:prstDash val="solid"/>
          </a:ln>
        </p:spPr>
      </p:sp>
      <p:sp>
        <p:nvSpPr>
          <p:cNvPr id="7" name="Text 3"/>
          <p:cNvSpPr/>
          <p:nvPr/>
        </p:nvSpPr>
        <p:spPr>
          <a:xfrm>
            <a:off x="4640699" y="3586043"/>
            <a:ext cx="200025" cy="416481"/>
          </a:xfrm>
          <a:prstGeom prst="rect">
            <a:avLst/>
          </a:prstGeom>
          <a:noFill/>
          <a:ln/>
        </p:spPr>
        <p:txBody>
          <a:bodyPr wrap="none" rtlCol="0" anchor="t"/>
          <a:lstStyle/>
          <a:p>
            <a:pPr marL="0" indent="0" algn="ctr">
              <a:lnSpc>
                <a:spcPts val="3281"/>
              </a:lnSpc>
              <a:buNone/>
            </a:pPr>
            <a:r>
              <a:rPr lang="en-US" sz="2624" b="1" dirty="0">
                <a:solidFill>
                  <a:srgbClr val="F2B42D"/>
                </a:solidFill>
                <a:latin typeface="Nunito" pitchFamily="34" charset="0"/>
                <a:ea typeface="Nunito" pitchFamily="34" charset="-122"/>
                <a:cs typeface="Nunito" pitchFamily="34" charset="-120"/>
              </a:rPr>
              <a:t>1</a:t>
            </a:r>
            <a:endParaRPr lang="en-US" sz="2624" dirty="0"/>
          </a:p>
        </p:txBody>
      </p:sp>
      <p:sp>
        <p:nvSpPr>
          <p:cNvPr id="8" name="Text 4"/>
          <p:cNvSpPr/>
          <p:nvPr/>
        </p:nvSpPr>
        <p:spPr>
          <a:xfrm>
            <a:off x="5212913" y="3620691"/>
            <a:ext cx="3820001" cy="694373"/>
          </a:xfrm>
          <a:prstGeom prst="rect">
            <a:avLst/>
          </a:prstGeom>
          <a:noFill/>
          <a:ln/>
        </p:spPr>
        <p:txBody>
          <a:bodyPr wrap="square" rtlCol="0" anchor="t"/>
          <a:lstStyle/>
          <a:p>
            <a:pPr marL="0" indent="0">
              <a:lnSpc>
                <a:spcPts val="2734"/>
              </a:lnSpc>
              <a:buNone/>
            </a:pPr>
            <a:r>
              <a:rPr lang="en-US" sz="2187" b="1" dirty="0">
                <a:solidFill>
                  <a:srgbClr val="F2B42D"/>
                </a:solidFill>
                <a:latin typeface="Nunito" pitchFamily="34" charset="0"/>
                <a:ea typeface="Nunito" pitchFamily="34" charset="-122"/>
                <a:cs typeface="Nunito" pitchFamily="34" charset="-120"/>
              </a:rPr>
              <a:t>Advancements in Digital Platforms</a:t>
            </a:r>
            <a:endParaRPr lang="en-US" sz="2187" dirty="0"/>
          </a:p>
        </p:txBody>
      </p:sp>
      <p:sp>
        <p:nvSpPr>
          <p:cNvPr id="9" name="Text 5"/>
          <p:cNvSpPr/>
          <p:nvPr/>
        </p:nvSpPr>
        <p:spPr>
          <a:xfrm>
            <a:off x="5212913" y="4448294"/>
            <a:ext cx="3820001" cy="2132409"/>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Progressive trends in e-resources refer to the advancements and developments in digital platforms, databases, and online repositories that facilitate academic research and knowledge dissemination in the region.</a:t>
            </a:r>
            <a:endParaRPr lang="en-US" sz="1750" dirty="0"/>
          </a:p>
        </p:txBody>
      </p:sp>
      <p:sp>
        <p:nvSpPr>
          <p:cNvPr id="10" name="Shape 6"/>
          <p:cNvSpPr/>
          <p:nvPr/>
        </p:nvSpPr>
        <p:spPr>
          <a:xfrm>
            <a:off x="9255085" y="3544372"/>
            <a:ext cx="499943" cy="499943"/>
          </a:xfrm>
          <a:prstGeom prst="roundRect">
            <a:avLst>
              <a:gd name="adj" fmla="val 80001"/>
            </a:avLst>
          </a:prstGeom>
          <a:solidFill>
            <a:srgbClr val="00002E"/>
          </a:solidFill>
          <a:ln w="22860">
            <a:solidFill>
              <a:srgbClr val="D7425E"/>
            </a:solidFill>
            <a:prstDash val="solid"/>
          </a:ln>
        </p:spPr>
      </p:sp>
      <p:sp>
        <p:nvSpPr>
          <p:cNvPr id="11" name="Text 7"/>
          <p:cNvSpPr/>
          <p:nvPr/>
        </p:nvSpPr>
        <p:spPr>
          <a:xfrm>
            <a:off x="9404985" y="3586043"/>
            <a:ext cx="200025" cy="416481"/>
          </a:xfrm>
          <a:prstGeom prst="rect">
            <a:avLst/>
          </a:prstGeom>
          <a:noFill/>
          <a:ln/>
        </p:spPr>
        <p:txBody>
          <a:bodyPr wrap="none" rtlCol="0" anchor="t"/>
          <a:lstStyle/>
          <a:p>
            <a:pPr marL="0" indent="0" algn="ctr">
              <a:lnSpc>
                <a:spcPts val="3281"/>
              </a:lnSpc>
              <a:buNone/>
            </a:pPr>
            <a:r>
              <a:rPr lang="en-US" sz="2624" b="1" dirty="0">
                <a:solidFill>
                  <a:srgbClr val="D7425E"/>
                </a:solidFill>
                <a:latin typeface="Nunito" pitchFamily="34" charset="0"/>
                <a:ea typeface="Nunito" pitchFamily="34" charset="-122"/>
                <a:cs typeface="Nunito" pitchFamily="34" charset="-120"/>
              </a:rPr>
              <a:t>2</a:t>
            </a:r>
            <a:endParaRPr lang="en-US" sz="2624" dirty="0"/>
          </a:p>
        </p:txBody>
      </p:sp>
      <p:sp>
        <p:nvSpPr>
          <p:cNvPr id="12" name="Text 8"/>
          <p:cNvSpPr/>
          <p:nvPr/>
        </p:nvSpPr>
        <p:spPr>
          <a:xfrm>
            <a:off x="9977199" y="3620691"/>
            <a:ext cx="3820001" cy="694373"/>
          </a:xfrm>
          <a:prstGeom prst="rect">
            <a:avLst/>
          </a:prstGeom>
          <a:noFill/>
          <a:ln/>
        </p:spPr>
        <p:txBody>
          <a:bodyPr wrap="square" rtlCol="0" anchor="t"/>
          <a:lstStyle/>
          <a:p>
            <a:pPr marL="0" indent="0">
              <a:lnSpc>
                <a:spcPts val="2734"/>
              </a:lnSpc>
              <a:buNone/>
            </a:pPr>
            <a:r>
              <a:rPr lang="en-US" sz="2187" b="1" dirty="0">
                <a:solidFill>
                  <a:srgbClr val="D7425E"/>
                </a:solidFill>
                <a:latin typeface="Nunito" pitchFamily="34" charset="0"/>
                <a:ea typeface="Nunito" pitchFamily="34" charset="-122"/>
                <a:cs typeface="Nunito" pitchFamily="34" charset="-120"/>
              </a:rPr>
              <a:t>Availability of Scholarly Journals and E-Books</a:t>
            </a:r>
            <a:endParaRPr lang="en-US" sz="2187" dirty="0"/>
          </a:p>
        </p:txBody>
      </p:sp>
      <p:sp>
        <p:nvSpPr>
          <p:cNvPr id="13" name="Text 9"/>
          <p:cNvSpPr/>
          <p:nvPr/>
        </p:nvSpPr>
        <p:spPr>
          <a:xfrm>
            <a:off x="9977199" y="4448294"/>
            <a:ext cx="3820001" cy="2132409"/>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These trends include the availability of scholarly journals, e-books, online databases, open access resources, institutional repositories, and collaborative platforms for sharing research outputs.</a:t>
            </a:r>
            <a:endParaRPr lang="en-US" sz="1750" dirty="0"/>
          </a:p>
        </p:txBody>
      </p:sp>
      <p:pic>
        <p:nvPicPr>
          <p:cNvPr id="14"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pic>
        <p:nvPicPr>
          <p:cNvPr id="4" name="Image 1" descr="preencoded.png"/>
          <p:cNvPicPr>
            <a:picLocks noChangeAspect="1"/>
          </p:cNvPicPr>
          <p:nvPr/>
        </p:nvPicPr>
        <p:blipFill>
          <a:blip r:embed="rId4"/>
          <a:stretch>
            <a:fillRect/>
          </a:stretch>
        </p:blipFill>
        <p:spPr>
          <a:xfrm>
            <a:off x="10972800" y="0"/>
            <a:ext cx="3657600" cy="8229600"/>
          </a:xfrm>
          <a:prstGeom prst="rect">
            <a:avLst/>
          </a:prstGeom>
        </p:spPr>
      </p:pic>
      <p:sp>
        <p:nvSpPr>
          <p:cNvPr id="5" name="Text 1"/>
          <p:cNvSpPr/>
          <p:nvPr/>
        </p:nvSpPr>
        <p:spPr>
          <a:xfrm>
            <a:off x="833199" y="2227183"/>
            <a:ext cx="7220545" cy="694373"/>
          </a:xfrm>
          <a:prstGeom prst="rect">
            <a:avLst/>
          </a:prstGeom>
          <a:noFill/>
          <a:ln/>
        </p:spPr>
        <p:txBody>
          <a:bodyPr wrap="none" rtlCol="0" anchor="t"/>
          <a:lstStyle/>
          <a:p>
            <a:pPr marL="0" indent="0">
              <a:lnSpc>
                <a:spcPts val="5468"/>
              </a:lnSpc>
              <a:buNone/>
            </a:pPr>
            <a:r>
              <a:rPr lang="en-US" sz="4374" b="1" dirty="0">
                <a:solidFill>
                  <a:srgbClr val="FFFFFF"/>
                </a:solidFill>
                <a:latin typeface="Nunito" pitchFamily="34" charset="0"/>
                <a:ea typeface="Nunito" pitchFamily="34" charset="-122"/>
                <a:cs typeface="Nunito" pitchFamily="34" charset="-120"/>
              </a:rPr>
              <a:t>Review of Related Literature</a:t>
            </a:r>
            <a:endParaRPr lang="en-US" sz="4374" dirty="0"/>
          </a:p>
        </p:txBody>
      </p:sp>
      <p:sp>
        <p:nvSpPr>
          <p:cNvPr id="6" name="Shape 2"/>
          <p:cNvSpPr/>
          <p:nvPr/>
        </p:nvSpPr>
        <p:spPr>
          <a:xfrm>
            <a:off x="833199" y="3254812"/>
            <a:ext cx="4542115" cy="2747486"/>
          </a:xfrm>
          <a:prstGeom prst="roundRect">
            <a:avLst>
              <a:gd name="adj" fmla="val 14557"/>
            </a:avLst>
          </a:prstGeom>
          <a:solidFill>
            <a:srgbClr val="00002E"/>
          </a:solidFill>
          <a:ln w="22860">
            <a:solidFill>
              <a:srgbClr val="F2B42D"/>
            </a:solidFill>
            <a:prstDash val="solid"/>
          </a:ln>
        </p:spPr>
      </p:sp>
      <p:sp>
        <p:nvSpPr>
          <p:cNvPr id="7" name="Text 3"/>
          <p:cNvSpPr/>
          <p:nvPr/>
        </p:nvSpPr>
        <p:spPr>
          <a:xfrm>
            <a:off x="1078230" y="3499842"/>
            <a:ext cx="2777490" cy="347186"/>
          </a:xfrm>
          <a:prstGeom prst="rect">
            <a:avLst/>
          </a:prstGeom>
          <a:noFill/>
          <a:ln/>
        </p:spPr>
        <p:txBody>
          <a:bodyPr wrap="none" rtlCol="0" anchor="t"/>
          <a:lstStyle/>
          <a:p>
            <a:pPr marL="0" indent="0">
              <a:lnSpc>
                <a:spcPts val="2734"/>
              </a:lnSpc>
              <a:buNone/>
            </a:pPr>
            <a:r>
              <a:rPr lang="en-US" sz="2187" b="1" dirty="0">
                <a:solidFill>
                  <a:srgbClr val="F2B42D"/>
                </a:solidFill>
                <a:latin typeface="Nunito" pitchFamily="34" charset="0"/>
                <a:ea typeface="Nunito" pitchFamily="34" charset="-122"/>
                <a:cs typeface="Nunito" pitchFamily="34" charset="-120"/>
              </a:rPr>
              <a:t>Challenges Identified</a:t>
            </a:r>
            <a:endParaRPr lang="en-US" sz="2187" dirty="0"/>
          </a:p>
        </p:txBody>
      </p:sp>
      <p:sp>
        <p:nvSpPr>
          <p:cNvPr id="8" name="Text 4"/>
          <p:cNvSpPr/>
          <p:nvPr/>
        </p:nvSpPr>
        <p:spPr>
          <a:xfrm>
            <a:off x="1078230" y="3980259"/>
            <a:ext cx="4052054" cy="1777008"/>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Limited technological infrastructure, inadequate funding, and the absence of awareness and training programs are some of the key barriers identified in the literature.</a:t>
            </a:r>
            <a:endParaRPr lang="en-US" sz="1750" dirty="0"/>
          </a:p>
        </p:txBody>
      </p:sp>
      <p:sp>
        <p:nvSpPr>
          <p:cNvPr id="9" name="Shape 5"/>
          <p:cNvSpPr/>
          <p:nvPr/>
        </p:nvSpPr>
        <p:spPr>
          <a:xfrm>
            <a:off x="5597485" y="3254812"/>
            <a:ext cx="4542115" cy="2747486"/>
          </a:xfrm>
          <a:prstGeom prst="roundRect">
            <a:avLst>
              <a:gd name="adj" fmla="val 14557"/>
            </a:avLst>
          </a:prstGeom>
          <a:solidFill>
            <a:srgbClr val="00002E"/>
          </a:solidFill>
          <a:ln w="22860">
            <a:solidFill>
              <a:srgbClr val="D7425E"/>
            </a:solidFill>
            <a:prstDash val="solid"/>
          </a:ln>
        </p:spPr>
      </p:sp>
      <p:sp>
        <p:nvSpPr>
          <p:cNvPr id="10" name="Text 6"/>
          <p:cNvSpPr/>
          <p:nvPr/>
        </p:nvSpPr>
        <p:spPr>
          <a:xfrm>
            <a:off x="5842516" y="3499842"/>
            <a:ext cx="3025616" cy="347186"/>
          </a:xfrm>
          <a:prstGeom prst="rect">
            <a:avLst/>
          </a:prstGeom>
          <a:noFill/>
          <a:ln/>
        </p:spPr>
        <p:txBody>
          <a:bodyPr wrap="none" rtlCol="0" anchor="t"/>
          <a:lstStyle/>
          <a:p>
            <a:pPr marL="0" indent="0">
              <a:lnSpc>
                <a:spcPts val="2734"/>
              </a:lnSpc>
              <a:buNone/>
            </a:pPr>
            <a:r>
              <a:rPr lang="en-US" sz="2187" b="1" dirty="0">
                <a:solidFill>
                  <a:srgbClr val="D7425E"/>
                </a:solidFill>
                <a:latin typeface="Nunito" pitchFamily="34" charset="0"/>
                <a:ea typeface="Nunito" pitchFamily="34" charset="-122"/>
                <a:cs typeface="Nunito" pitchFamily="34" charset="-120"/>
              </a:rPr>
              <a:t>Efforts for Improvement</a:t>
            </a:r>
            <a:endParaRPr lang="en-US" sz="2187" dirty="0"/>
          </a:p>
        </p:txBody>
      </p:sp>
      <p:sp>
        <p:nvSpPr>
          <p:cNvPr id="11" name="Text 7"/>
          <p:cNvSpPr/>
          <p:nvPr/>
        </p:nvSpPr>
        <p:spPr>
          <a:xfrm>
            <a:off x="5842516" y="3980259"/>
            <a:ext cx="4052054" cy="1421606"/>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Efforts by institutions and organizations to improve the availability and utilization of e-resources in the region have been noted in the literature.</a:t>
            </a:r>
            <a:endParaRPr lang="en-US" sz="1750" dirty="0"/>
          </a:p>
        </p:txBody>
      </p:sp>
      <p:pic>
        <p:nvPicPr>
          <p:cNvPr id="12"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pic>
        <p:nvPicPr>
          <p:cNvPr id="4" name="Image 1" descr="preencoded.png"/>
          <p:cNvPicPr>
            <a:picLocks noChangeAspect="1"/>
          </p:cNvPicPr>
          <p:nvPr/>
        </p:nvPicPr>
        <p:blipFill>
          <a:blip r:embed="rId4"/>
          <a:stretch>
            <a:fillRect/>
          </a:stretch>
        </p:blipFill>
        <p:spPr>
          <a:xfrm>
            <a:off x="0" y="0"/>
            <a:ext cx="14630400" cy="2777490"/>
          </a:xfrm>
          <a:prstGeom prst="rect">
            <a:avLst/>
          </a:prstGeom>
        </p:spPr>
      </p:pic>
      <p:sp>
        <p:nvSpPr>
          <p:cNvPr id="5" name="Text 1"/>
          <p:cNvSpPr/>
          <p:nvPr/>
        </p:nvSpPr>
        <p:spPr>
          <a:xfrm>
            <a:off x="2348389" y="4091464"/>
            <a:ext cx="5896451" cy="694373"/>
          </a:xfrm>
          <a:prstGeom prst="rect">
            <a:avLst/>
          </a:prstGeom>
          <a:noFill/>
          <a:ln/>
        </p:spPr>
        <p:txBody>
          <a:bodyPr wrap="none" rtlCol="0" anchor="t"/>
          <a:lstStyle/>
          <a:p>
            <a:pPr marL="0" indent="0">
              <a:lnSpc>
                <a:spcPts val="5468"/>
              </a:lnSpc>
              <a:buNone/>
            </a:pPr>
            <a:r>
              <a:rPr lang="en-US" sz="4374" b="1" dirty="0">
                <a:solidFill>
                  <a:srgbClr val="FFFFFF"/>
                </a:solidFill>
                <a:latin typeface="Nunito" pitchFamily="34" charset="0"/>
                <a:ea typeface="Nunito" pitchFamily="34" charset="-122"/>
                <a:cs typeface="Nunito" pitchFamily="34" charset="-120"/>
              </a:rPr>
              <a:t>Objectives of the Study</a:t>
            </a:r>
            <a:endParaRPr lang="en-US" sz="4374" dirty="0"/>
          </a:p>
        </p:txBody>
      </p:sp>
      <p:sp>
        <p:nvSpPr>
          <p:cNvPr id="6" name="Shape 2"/>
          <p:cNvSpPr/>
          <p:nvPr/>
        </p:nvSpPr>
        <p:spPr>
          <a:xfrm>
            <a:off x="2348389" y="5292685"/>
            <a:ext cx="499943" cy="499943"/>
          </a:xfrm>
          <a:prstGeom prst="roundRect">
            <a:avLst>
              <a:gd name="adj" fmla="val 80001"/>
            </a:avLst>
          </a:prstGeom>
          <a:solidFill>
            <a:srgbClr val="00002E"/>
          </a:solidFill>
          <a:ln w="22860">
            <a:solidFill>
              <a:srgbClr val="F2B42D"/>
            </a:solidFill>
            <a:prstDash val="solid"/>
          </a:ln>
        </p:spPr>
      </p:sp>
      <p:sp>
        <p:nvSpPr>
          <p:cNvPr id="7" name="Text 3"/>
          <p:cNvSpPr/>
          <p:nvPr/>
        </p:nvSpPr>
        <p:spPr>
          <a:xfrm>
            <a:off x="2498288" y="5334357"/>
            <a:ext cx="200025" cy="416481"/>
          </a:xfrm>
          <a:prstGeom prst="rect">
            <a:avLst/>
          </a:prstGeom>
          <a:noFill/>
          <a:ln/>
        </p:spPr>
        <p:txBody>
          <a:bodyPr wrap="none" rtlCol="0" anchor="t"/>
          <a:lstStyle/>
          <a:p>
            <a:pPr marL="0" indent="0" algn="ctr">
              <a:lnSpc>
                <a:spcPts val="3281"/>
              </a:lnSpc>
              <a:buNone/>
            </a:pPr>
            <a:r>
              <a:rPr lang="en-US" sz="2624" b="1" dirty="0">
                <a:solidFill>
                  <a:srgbClr val="F2B42D"/>
                </a:solidFill>
                <a:latin typeface="Nunito" pitchFamily="34" charset="0"/>
                <a:ea typeface="Nunito" pitchFamily="34" charset="-122"/>
                <a:cs typeface="Nunito" pitchFamily="34" charset="-120"/>
              </a:rPr>
              <a:t>1</a:t>
            </a:r>
            <a:endParaRPr lang="en-US" sz="2624" dirty="0"/>
          </a:p>
        </p:txBody>
      </p:sp>
      <p:sp>
        <p:nvSpPr>
          <p:cNvPr id="8" name="Text 4"/>
          <p:cNvSpPr/>
          <p:nvPr/>
        </p:nvSpPr>
        <p:spPr>
          <a:xfrm>
            <a:off x="3070503" y="5369004"/>
            <a:ext cx="3286601" cy="347186"/>
          </a:xfrm>
          <a:prstGeom prst="rect">
            <a:avLst/>
          </a:prstGeom>
          <a:noFill/>
          <a:ln/>
        </p:spPr>
        <p:txBody>
          <a:bodyPr wrap="none" rtlCol="0" anchor="t"/>
          <a:lstStyle/>
          <a:p>
            <a:pPr marL="0" indent="0">
              <a:lnSpc>
                <a:spcPts val="2734"/>
              </a:lnSpc>
              <a:buNone/>
            </a:pPr>
            <a:r>
              <a:rPr lang="en-US" sz="2187" b="1" dirty="0">
                <a:solidFill>
                  <a:srgbClr val="F2B42D"/>
                </a:solidFill>
                <a:latin typeface="Nunito" pitchFamily="34" charset="0"/>
                <a:ea typeface="Nunito" pitchFamily="34" charset="-122"/>
                <a:cs typeface="Nunito" pitchFamily="34" charset="-120"/>
              </a:rPr>
              <a:t>Assess Current Utilization</a:t>
            </a:r>
            <a:endParaRPr lang="en-US" sz="2187" dirty="0"/>
          </a:p>
        </p:txBody>
      </p:sp>
      <p:sp>
        <p:nvSpPr>
          <p:cNvPr id="9" name="Text 5"/>
          <p:cNvSpPr/>
          <p:nvPr/>
        </p:nvSpPr>
        <p:spPr>
          <a:xfrm>
            <a:off x="3070503" y="5849422"/>
            <a:ext cx="4133612" cy="1066205"/>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To assess the current utilization of e-resources among research scholars in North East India.</a:t>
            </a:r>
            <a:endParaRPr lang="en-US" sz="1750" dirty="0"/>
          </a:p>
        </p:txBody>
      </p:sp>
      <p:sp>
        <p:nvSpPr>
          <p:cNvPr id="10" name="Shape 6"/>
          <p:cNvSpPr/>
          <p:nvPr/>
        </p:nvSpPr>
        <p:spPr>
          <a:xfrm>
            <a:off x="7426285" y="5292685"/>
            <a:ext cx="499943" cy="499943"/>
          </a:xfrm>
          <a:prstGeom prst="roundRect">
            <a:avLst>
              <a:gd name="adj" fmla="val 80001"/>
            </a:avLst>
          </a:prstGeom>
          <a:solidFill>
            <a:srgbClr val="00002E"/>
          </a:solidFill>
          <a:ln w="22860">
            <a:solidFill>
              <a:srgbClr val="D7425E"/>
            </a:solidFill>
            <a:prstDash val="solid"/>
          </a:ln>
        </p:spPr>
      </p:sp>
      <p:sp>
        <p:nvSpPr>
          <p:cNvPr id="11" name="Text 7"/>
          <p:cNvSpPr/>
          <p:nvPr/>
        </p:nvSpPr>
        <p:spPr>
          <a:xfrm>
            <a:off x="7576185" y="5334357"/>
            <a:ext cx="200025" cy="416481"/>
          </a:xfrm>
          <a:prstGeom prst="rect">
            <a:avLst/>
          </a:prstGeom>
          <a:noFill/>
          <a:ln/>
        </p:spPr>
        <p:txBody>
          <a:bodyPr wrap="none" rtlCol="0" anchor="t"/>
          <a:lstStyle/>
          <a:p>
            <a:pPr marL="0" indent="0" algn="ctr">
              <a:lnSpc>
                <a:spcPts val="3281"/>
              </a:lnSpc>
              <a:buNone/>
            </a:pPr>
            <a:r>
              <a:rPr lang="en-US" sz="2624" b="1" dirty="0">
                <a:solidFill>
                  <a:srgbClr val="D7425E"/>
                </a:solidFill>
                <a:latin typeface="Nunito" pitchFamily="34" charset="0"/>
                <a:ea typeface="Nunito" pitchFamily="34" charset="-122"/>
                <a:cs typeface="Nunito" pitchFamily="34" charset="-120"/>
              </a:rPr>
              <a:t>2</a:t>
            </a:r>
            <a:endParaRPr lang="en-US" sz="2624" dirty="0"/>
          </a:p>
        </p:txBody>
      </p:sp>
      <p:sp>
        <p:nvSpPr>
          <p:cNvPr id="12" name="Text 8"/>
          <p:cNvSpPr/>
          <p:nvPr/>
        </p:nvSpPr>
        <p:spPr>
          <a:xfrm>
            <a:off x="8148399" y="5369004"/>
            <a:ext cx="2777490" cy="347186"/>
          </a:xfrm>
          <a:prstGeom prst="rect">
            <a:avLst/>
          </a:prstGeom>
          <a:noFill/>
          <a:ln/>
        </p:spPr>
        <p:txBody>
          <a:bodyPr wrap="none" rtlCol="0" anchor="t"/>
          <a:lstStyle/>
          <a:p>
            <a:pPr marL="0" indent="0">
              <a:lnSpc>
                <a:spcPts val="2734"/>
              </a:lnSpc>
              <a:buNone/>
            </a:pPr>
            <a:r>
              <a:rPr lang="en-US" sz="2187" b="1" dirty="0">
                <a:solidFill>
                  <a:srgbClr val="D7425E"/>
                </a:solidFill>
                <a:latin typeface="Nunito" pitchFamily="34" charset="0"/>
                <a:ea typeface="Nunito" pitchFamily="34" charset="-122"/>
                <a:cs typeface="Nunito" pitchFamily="34" charset="-120"/>
              </a:rPr>
              <a:t>Identify Challenges</a:t>
            </a:r>
            <a:endParaRPr lang="en-US" sz="2187" dirty="0"/>
          </a:p>
        </p:txBody>
      </p:sp>
      <p:sp>
        <p:nvSpPr>
          <p:cNvPr id="13" name="Text 9"/>
          <p:cNvSpPr/>
          <p:nvPr/>
        </p:nvSpPr>
        <p:spPr>
          <a:xfrm>
            <a:off x="8148399" y="5849422"/>
            <a:ext cx="4133612" cy="1066205"/>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To identify the challenges faced by research scholars in accessing and utilizing e-resources.</a:t>
            </a:r>
            <a:endParaRPr lang="en-US" sz="1750" dirty="0"/>
          </a:p>
        </p:txBody>
      </p:sp>
      <p:pic>
        <p:nvPicPr>
          <p:cNvPr id="14"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pic>
        <p:nvPicPr>
          <p:cNvPr id="4" name="Image 1" descr="preencoded.png"/>
          <p:cNvPicPr>
            <a:picLocks noChangeAspect="1"/>
          </p:cNvPicPr>
          <p:nvPr/>
        </p:nvPicPr>
        <p:blipFill>
          <a:blip r:embed="rId4"/>
          <a:stretch>
            <a:fillRect/>
          </a:stretch>
        </p:blipFill>
        <p:spPr>
          <a:xfrm>
            <a:off x="0" y="0"/>
            <a:ext cx="14630400" cy="8229600"/>
          </a:xfrm>
          <a:prstGeom prst="rect">
            <a:avLst/>
          </a:prstGeom>
        </p:spPr>
      </p:pic>
      <p:sp>
        <p:nvSpPr>
          <p:cNvPr id="5" name="Shape 1"/>
          <p:cNvSpPr/>
          <p:nvPr/>
        </p:nvSpPr>
        <p:spPr>
          <a:xfrm>
            <a:off x="0" y="0"/>
            <a:ext cx="14630400" cy="8229600"/>
          </a:xfrm>
          <a:prstGeom prst="rect">
            <a:avLst/>
          </a:prstGeom>
          <a:solidFill>
            <a:srgbClr val="00002E">
              <a:alpha val="80000"/>
            </a:srgbClr>
          </a:solidFill>
          <a:ln/>
        </p:spPr>
      </p:sp>
      <p:sp>
        <p:nvSpPr>
          <p:cNvPr id="6" name="Text 2"/>
          <p:cNvSpPr/>
          <p:nvPr/>
        </p:nvSpPr>
        <p:spPr>
          <a:xfrm>
            <a:off x="2348389" y="3058120"/>
            <a:ext cx="6101953" cy="694373"/>
          </a:xfrm>
          <a:prstGeom prst="rect">
            <a:avLst/>
          </a:prstGeom>
          <a:noFill/>
          <a:ln/>
        </p:spPr>
        <p:txBody>
          <a:bodyPr wrap="none" rtlCol="0" anchor="t"/>
          <a:lstStyle/>
          <a:p>
            <a:pPr marL="0" indent="0">
              <a:lnSpc>
                <a:spcPts val="5468"/>
              </a:lnSpc>
              <a:buNone/>
            </a:pPr>
            <a:r>
              <a:rPr lang="en-US" sz="4374" b="1" dirty="0">
                <a:solidFill>
                  <a:srgbClr val="FFFFFF"/>
                </a:solidFill>
                <a:latin typeface="Nunito" pitchFamily="34" charset="0"/>
                <a:ea typeface="Nunito" pitchFamily="34" charset="-122"/>
                <a:cs typeface="Nunito" pitchFamily="34" charset="-120"/>
              </a:rPr>
              <a:t>Hypothesis of the Study</a:t>
            </a:r>
            <a:endParaRPr lang="en-US" sz="4374" dirty="0"/>
          </a:p>
        </p:txBody>
      </p:sp>
      <p:sp>
        <p:nvSpPr>
          <p:cNvPr id="7" name="Shape 3"/>
          <p:cNvSpPr/>
          <p:nvPr/>
        </p:nvSpPr>
        <p:spPr>
          <a:xfrm>
            <a:off x="2348389" y="4259342"/>
            <a:ext cx="499943" cy="499943"/>
          </a:xfrm>
          <a:prstGeom prst="roundRect">
            <a:avLst>
              <a:gd name="adj" fmla="val 80001"/>
            </a:avLst>
          </a:prstGeom>
          <a:solidFill>
            <a:srgbClr val="00002E"/>
          </a:solidFill>
          <a:ln w="22860">
            <a:solidFill>
              <a:srgbClr val="F2B42D"/>
            </a:solidFill>
            <a:prstDash val="solid"/>
          </a:ln>
        </p:spPr>
      </p:sp>
      <p:sp>
        <p:nvSpPr>
          <p:cNvPr id="8" name="Text 4"/>
          <p:cNvSpPr/>
          <p:nvPr/>
        </p:nvSpPr>
        <p:spPr>
          <a:xfrm>
            <a:off x="2498288" y="4301014"/>
            <a:ext cx="200025" cy="416481"/>
          </a:xfrm>
          <a:prstGeom prst="rect">
            <a:avLst/>
          </a:prstGeom>
          <a:noFill/>
          <a:ln/>
        </p:spPr>
        <p:txBody>
          <a:bodyPr wrap="none" rtlCol="0" anchor="t"/>
          <a:lstStyle/>
          <a:p>
            <a:pPr marL="0" indent="0" algn="ctr">
              <a:lnSpc>
                <a:spcPts val="3281"/>
              </a:lnSpc>
              <a:buNone/>
            </a:pPr>
            <a:r>
              <a:rPr lang="en-US" sz="2624" b="1" dirty="0">
                <a:solidFill>
                  <a:srgbClr val="F2B42D"/>
                </a:solidFill>
                <a:latin typeface="Nunito" pitchFamily="34" charset="0"/>
                <a:ea typeface="Nunito" pitchFamily="34" charset="-122"/>
                <a:cs typeface="Nunito" pitchFamily="34" charset="-120"/>
              </a:rPr>
              <a:t>1</a:t>
            </a:r>
            <a:endParaRPr lang="en-US" sz="2624" dirty="0"/>
          </a:p>
        </p:txBody>
      </p:sp>
      <p:sp>
        <p:nvSpPr>
          <p:cNvPr id="9" name="Text 5"/>
          <p:cNvSpPr/>
          <p:nvPr/>
        </p:nvSpPr>
        <p:spPr>
          <a:xfrm>
            <a:off x="3070503" y="4335661"/>
            <a:ext cx="2777490" cy="347186"/>
          </a:xfrm>
          <a:prstGeom prst="rect">
            <a:avLst/>
          </a:prstGeom>
          <a:noFill/>
          <a:ln/>
        </p:spPr>
        <p:txBody>
          <a:bodyPr wrap="none" rtlCol="0" anchor="t"/>
          <a:lstStyle/>
          <a:p>
            <a:pPr marL="0" indent="0">
              <a:lnSpc>
                <a:spcPts val="2734"/>
              </a:lnSpc>
              <a:buNone/>
            </a:pPr>
            <a:r>
              <a:rPr lang="en-US" sz="2187" b="1" dirty="0">
                <a:solidFill>
                  <a:srgbClr val="F2B42D"/>
                </a:solidFill>
                <a:latin typeface="Nunito" pitchFamily="34" charset="0"/>
                <a:ea typeface="Nunito" pitchFamily="34" charset="-122"/>
                <a:cs typeface="Nunito" pitchFamily="34" charset="-120"/>
              </a:rPr>
              <a:t>Research Questions</a:t>
            </a:r>
            <a:endParaRPr lang="en-US" sz="2187" dirty="0"/>
          </a:p>
        </p:txBody>
      </p:sp>
      <p:sp>
        <p:nvSpPr>
          <p:cNvPr id="10" name="Text 6"/>
          <p:cNvSpPr/>
          <p:nvPr/>
        </p:nvSpPr>
        <p:spPr>
          <a:xfrm>
            <a:off x="3070503" y="4816078"/>
            <a:ext cx="9211389" cy="355402"/>
          </a:xfrm>
          <a:prstGeom prst="rect">
            <a:avLst/>
          </a:prstGeom>
          <a:noFill/>
          <a:ln/>
        </p:spPr>
        <p:txBody>
          <a:bodyPr wrap="non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The main research questions are based on the objectives of the study.</a:t>
            </a:r>
            <a:endParaRPr lang="en-US" sz="1750" dirty="0"/>
          </a:p>
        </p:txBody>
      </p:sp>
      <p:pic>
        <p:nvPicPr>
          <p:cNvPr id="11"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sp>
        <p:nvSpPr>
          <p:cNvPr id="4" name="Text 1"/>
          <p:cNvSpPr/>
          <p:nvPr/>
        </p:nvSpPr>
        <p:spPr>
          <a:xfrm>
            <a:off x="2348389" y="2572107"/>
            <a:ext cx="5554980" cy="694373"/>
          </a:xfrm>
          <a:prstGeom prst="rect">
            <a:avLst/>
          </a:prstGeom>
          <a:noFill/>
          <a:ln/>
        </p:spPr>
        <p:txBody>
          <a:bodyPr wrap="none" rtlCol="0" anchor="t"/>
          <a:lstStyle/>
          <a:p>
            <a:pPr marL="0" indent="0">
              <a:lnSpc>
                <a:spcPts val="5468"/>
              </a:lnSpc>
              <a:buNone/>
            </a:pPr>
            <a:r>
              <a:rPr lang="en-US" sz="4374" b="1" dirty="0">
                <a:solidFill>
                  <a:srgbClr val="FFFFFF"/>
                </a:solidFill>
                <a:latin typeface="Nunito" pitchFamily="34" charset="0"/>
                <a:ea typeface="Nunito" pitchFamily="34" charset="-122"/>
                <a:cs typeface="Nunito" pitchFamily="34" charset="-120"/>
              </a:rPr>
              <a:t>Methods of the Study</a:t>
            </a:r>
            <a:endParaRPr lang="en-US" sz="4374" dirty="0"/>
          </a:p>
        </p:txBody>
      </p:sp>
      <p:sp>
        <p:nvSpPr>
          <p:cNvPr id="5" name="Text 2"/>
          <p:cNvSpPr/>
          <p:nvPr/>
        </p:nvSpPr>
        <p:spPr>
          <a:xfrm>
            <a:off x="2348389" y="3821906"/>
            <a:ext cx="2777490" cy="347186"/>
          </a:xfrm>
          <a:prstGeom prst="rect">
            <a:avLst/>
          </a:prstGeom>
          <a:noFill/>
          <a:ln/>
        </p:spPr>
        <p:txBody>
          <a:bodyPr wrap="none" rtlCol="0" anchor="t"/>
          <a:lstStyle/>
          <a:p>
            <a:pPr marL="0" indent="0">
              <a:lnSpc>
                <a:spcPts val="2734"/>
              </a:lnSpc>
              <a:buNone/>
            </a:pPr>
            <a:r>
              <a:rPr lang="en-US" sz="2187" b="1" dirty="0">
                <a:solidFill>
                  <a:srgbClr val="FFFFFF"/>
                </a:solidFill>
                <a:latin typeface="Nunito" pitchFamily="34" charset="0"/>
                <a:ea typeface="Nunito" pitchFamily="34" charset="-122"/>
                <a:cs typeface="Nunito" pitchFamily="34" charset="-120"/>
              </a:rPr>
              <a:t>Data Collection</a:t>
            </a:r>
            <a:endParaRPr lang="en-US" sz="2187" dirty="0"/>
          </a:p>
        </p:txBody>
      </p:sp>
      <p:sp>
        <p:nvSpPr>
          <p:cNvPr id="6" name="Text 3"/>
          <p:cNvSpPr/>
          <p:nvPr/>
        </p:nvSpPr>
        <p:spPr>
          <a:xfrm>
            <a:off x="2348389" y="4391263"/>
            <a:ext cx="4695706" cy="710803"/>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Data will be collected through surveys, interviews, and observation.</a:t>
            </a:r>
            <a:endParaRPr lang="en-US" sz="1750" dirty="0"/>
          </a:p>
        </p:txBody>
      </p:sp>
      <p:sp>
        <p:nvSpPr>
          <p:cNvPr id="7" name="Text 4"/>
          <p:cNvSpPr/>
          <p:nvPr/>
        </p:nvSpPr>
        <p:spPr>
          <a:xfrm>
            <a:off x="7593687" y="3821906"/>
            <a:ext cx="2777490" cy="347186"/>
          </a:xfrm>
          <a:prstGeom prst="rect">
            <a:avLst/>
          </a:prstGeom>
          <a:noFill/>
          <a:ln/>
        </p:spPr>
        <p:txBody>
          <a:bodyPr wrap="none" rtlCol="0" anchor="t"/>
          <a:lstStyle/>
          <a:p>
            <a:pPr marL="0" indent="0">
              <a:lnSpc>
                <a:spcPts val="2734"/>
              </a:lnSpc>
              <a:buNone/>
            </a:pPr>
            <a:r>
              <a:rPr lang="en-US" sz="2187" b="1" dirty="0">
                <a:solidFill>
                  <a:srgbClr val="FFFFFF"/>
                </a:solidFill>
                <a:latin typeface="Nunito" pitchFamily="34" charset="0"/>
                <a:ea typeface="Nunito" pitchFamily="34" charset="-122"/>
                <a:cs typeface="Nunito" pitchFamily="34" charset="-120"/>
              </a:rPr>
              <a:t>Data Analysis</a:t>
            </a:r>
            <a:endParaRPr lang="en-US" sz="2187" dirty="0"/>
          </a:p>
        </p:txBody>
      </p:sp>
      <p:sp>
        <p:nvSpPr>
          <p:cNvPr id="8" name="Text 5"/>
          <p:cNvSpPr/>
          <p:nvPr/>
        </p:nvSpPr>
        <p:spPr>
          <a:xfrm>
            <a:off x="7593687" y="4391263"/>
            <a:ext cx="4695706" cy="1066205"/>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The data collected will be analyzed using appropriate statistical techniques and thematic analysis.</a:t>
            </a:r>
            <a:endParaRPr lang="en-US" sz="1750" dirty="0"/>
          </a:p>
        </p:txBody>
      </p:sp>
      <p:pic>
        <p:nvPicPr>
          <p:cNvPr id="9"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sp>
        <p:nvSpPr>
          <p:cNvPr id="4" name="Text 1"/>
          <p:cNvSpPr/>
          <p:nvPr/>
        </p:nvSpPr>
        <p:spPr>
          <a:xfrm>
            <a:off x="2348389" y="2647117"/>
            <a:ext cx="5554980" cy="694373"/>
          </a:xfrm>
          <a:prstGeom prst="rect">
            <a:avLst/>
          </a:prstGeom>
          <a:noFill/>
          <a:ln/>
        </p:spPr>
        <p:txBody>
          <a:bodyPr wrap="none" rtlCol="0" anchor="t"/>
          <a:lstStyle/>
          <a:p>
            <a:pPr marL="0" indent="0">
              <a:lnSpc>
                <a:spcPts val="5468"/>
              </a:lnSpc>
              <a:buNone/>
            </a:pPr>
            <a:r>
              <a:rPr lang="en-US" sz="4374" b="1" dirty="0">
                <a:solidFill>
                  <a:srgbClr val="FFFFFF"/>
                </a:solidFill>
                <a:latin typeface="Nunito" pitchFamily="34" charset="0"/>
                <a:ea typeface="Nunito" pitchFamily="34" charset="-122"/>
                <a:cs typeface="Nunito" pitchFamily="34" charset="-120"/>
              </a:rPr>
              <a:t>Findings of the Study</a:t>
            </a:r>
            <a:endParaRPr lang="en-US" sz="4374" dirty="0"/>
          </a:p>
        </p:txBody>
      </p:sp>
      <p:sp>
        <p:nvSpPr>
          <p:cNvPr id="5" name="Shape 2"/>
          <p:cNvSpPr/>
          <p:nvPr/>
        </p:nvSpPr>
        <p:spPr>
          <a:xfrm>
            <a:off x="2348389" y="3959423"/>
            <a:ext cx="499943" cy="499943"/>
          </a:xfrm>
          <a:prstGeom prst="roundRect">
            <a:avLst>
              <a:gd name="adj" fmla="val 80001"/>
            </a:avLst>
          </a:prstGeom>
          <a:solidFill>
            <a:srgbClr val="00002E"/>
          </a:solidFill>
          <a:ln w="22860">
            <a:solidFill>
              <a:srgbClr val="F2B42D"/>
            </a:solidFill>
            <a:prstDash val="solid"/>
          </a:ln>
        </p:spPr>
      </p:sp>
      <p:sp>
        <p:nvSpPr>
          <p:cNvPr id="6" name="Text 3"/>
          <p:cNvSpPr/>
          <p:nvPr/>
        </p:nvSpPr>
        <p:spPr>
          <a:xfrm>
            <a:off x="2498288" y="4001095"/>
            <a:ext cx="200025" cy="416481"/>
          </a:xfrm>
          <a:prstGeom prst="rect">
            <a:avLst/>
          </a:prstGeom>
          <a:noFill/>
          <a:ln/>
        </p:spPr>
        <p:txBody>
          <a:bodyPr wrap="none" rtlCol="0" anchor="t"/>
          <a:lstStyle/>
          <a:p>
            <a:pPr marL="0" indent="0" algn="ctr">
              <a:lnSpc>
                <a:spcPts val="3281"/>
              </a:lnSpc>
              <a:buNone/>
            </a:pPr>
            <a:r>
              <a:rPr lang="en-US" sz="2624" b="1" dirty="0">
                <a:solidFill>
                  <a:srgbClr val="F2B42D"/>
                </a:solidFill>
                <a:latin typeface="Nunito" pitchFamily="34" charset="0"/>
                <a:ea typeface="Nunito" pitchFamily="34" charset="-122"/>
                <a:cs typeface="Nunito" pitchFamily="34" charset="-120"/>
              </a:rPr>
              <a:t>1</a:t>
            </a:r>
            <a:endParaRPr lang="en-US" sz="2624" dirty="0"/>
          </a:p>
        </p:txBody>
      </p:sp>
      <p:sp>
        <p:nvSpPr>
          <p:cNvPr id="7" name="Text 4"/>
          <p:cNvSpPr/>
          <p:nvPr/>
        </p:nvSpPr>
        <p:spPr>
          <a:xfrm>
            <a:off x="3070503" y="4035743"/>
            <a:ext cx="3268861" cy="347186"/>
          </a:xfrm>
          <a:prstGeom prst="rect">
            <a:avLst/>
          </a:prstGeom>
          <a:noFill/>
          <a:ln/>
        </p:spPr>
        <p:txBody>
          <a:bodyPr wrap="none" rtlCol="0" anchor="t"/>
          <a:lstStyle/>
          <a:p>
            <a:pPr marL="0" indent="0">
              <a:lnSpc>
                <a:spcPts val="2734"/>
              </a:lnSpc>
              <a:buNone/>
            </a:pPr>
            <a:r>
              <a:rPr lang="en-US" sz="2187" b="1" dirty="0">
                <a:solidFill>
                  <a:srgbClr val="F2B42D"/>
                </a:solidFill>
                <a:latin typeface="Nunito" pitchFamily="34" charset="0"/>
                <a:ea typeface="Nunito" pitchFamily="34" charset="-122"/>
                <a:cs typeface="Nunito" pitchFamily="34" charset="-120"/>
              </a:rPr>
              <a:t>Utilization of E-Resources</a:t>
            </a:r>
            <a:endParaRPr lang="en-US" sz="2187" dirty="0"/>
          </a:p>
        </p:txBody>
      </p:sp>
      <p:sp>
        <p:nvSpPr>
          <p:cNvPr id="8" name="Text 5"/>
          <p:cNvSpPr/>
          <p:nvPr/>
        </p:nvSpPr>
        <p:spPr>
          <a:xfrm>
            <a:off x="3070503" y="4516160"/>
            <a:ext cx="4133612" cy="1066205"/>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The current utilization of e-resources among research scholars in North East India is relatively low.</a:t>
            </a:r>
            <a:endParaRPr lang="en-US" sz="1750" dirty="0"/>
          </a:p>
        </p:txBody>
      </p:sp>
      <p:sp>
        <p:nvSpPr>
          <p:cNvPr id="9" name="Shape 6"/>
          <p:cNvSpPr/>
          <p:nvPr/>
        </p:nvSpPr>
        <p:spPr>
          <a:xfrm>
            <a:off x="7426285" y="3959423"/>
            <a:ext cx="499943" cy="499943"/>
          </a:xfrm>
          <a:prstGeom prst="roundRect">
            <a:avLst>
              <a:gd name="adj" fmla="val 80001"/>
            </a:avLst>
          </a:prstGeom>
          <a:solidFill>
            <a:srgbClr val="00002E"/>
          </a:solidFill>
          <a:ln w="22860">
            <a:solidFill>
              <a:srgbClr val="D7425E"/>
            </a:solidFill>
            <a:prstDash val="solid"/>
          </a:ln>
        </p:spPr>
      </p:sp>
      <p:sp>
        <p:nvSpPr>
          <p:cNvPr id="10" name="Text 7"/>
          <p:cNvSpPr/>
          <p:nvPr/>
        </p:nvSpPr>
        <p:spPr>
          <a:xfrm>
            <a:off x="7576185" y="4001095"/>
            <a:ext cx="200025" cy="416481"/>
          </a:xfrm>
          <a:prstGeom prst="rect">
            <a:avLst/>
          </a:prstGeom>
          <a:noFill/>
          <a:ln/>
        </p:spPr>
        <p:txBody>
          <a:bodyPr wrap="none" rtlCol="0" anchor="t"/>
          <a:lstStyle/>
          <a:p>
            <a:pPr marL="0" indent="0" algn="ctr">
              <a:lnSpc>
                <a:spcPts val="3281"/>
              </a:lnSpc>
              <a:buNone/>
            </a:pPr>
            <a:r>
              <a:rPr lang="en-US" sz="2624" b="1" dirty="0">
                <a:solidFill>
                  <a:srgbClr val="D7425E"/>
                </a:solidFill>
                <a:latin typeface="Nunito" pitchFamily="34" charset="0"/>
                <a:ea typeface="Nunito" pitchFamily="34" charset="-122"/>
                <a:cs typeface="Nunito" pitchFamily="34" charset="-120"/>
              </a:rPr>
              <a:t>2</a:t>
            </a:r>
            <a:endParaRPr lang="en-US" sz="2624" dirty="0"/>
          </a:p>
        </p:txBody>
      </p:sp>
      <p:sp>
        <p:nvSpPr>
          <p:cNvPr id="11" name="Text 8"/>
          <p:cNvSpPr/>
          <p:nvPr/>
        </p:nvSpPr>
        <p:spPr>
          <a:xfrm>
            <a:off x="8148399" y="4035743"/>
            <a:ext cx="2777490" cy="347186"/>
          </a:xfrm>
          <a:prstGeom prst="rect">
            <a:avLst/>
          </a:prstGeom>
          <a:noFill/>
          <a:ln/>
        </p:spPr>
        <p:txBody>
          <a:bodyPr wrap="none" rtlCol="0" anchor="t"/>
          <a:lstStyle/>
          <a:p>
            <a:pPr marL="0" indent="0">
              <a:lnSpc>
                <a:spcPts val="2734"/>
              </a:lnSpc>
              <a:buNone/>
            </a:pPr>
            <a:r>
              <a:rPr lang="en-US" sz="2187" b="1" dirty="0">
                <a:solidFill>
                  <a:srgbClr val="D7425E"/>
                </a:solidFill>
                <a:latin typeface="Nunito" pitchFamily="34" charset="0"/>
                <a:ea typeface="Nunito" pitchFamily="34" charset="-122"/>
                <a:cs typeface="Nunito" pitchFamily="34" charset="-120"/>
              </a:rPr>
              <a:t>Challenges Faced</a:t>
            </a:r>
            <a:endParaRPr lang="en-US" sz="2187" dirty="0"/>
          </a:p>
        </p:txBody>
      </p:sp>
      <p:sp>
        <p:nvSpPr>
          <p:cNvPr id="12" name="Text 9"/>
          <p:cNvSpPr/>
          <p:nvPr/>
        </p:nvSpPr>
        <p:spPr>
          <a:xfrm>
            <a:off x="8148399" y="4516160"/>
            <a:ext cx="4133612" cy="1066205"/>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Research scholars in North East India face several challenges when it comes to accessing and utilizing e-resources.</a:t>
            </a:r>
            <a:endParaRPr lang="en-US" sz="1750" dirty="0"/>
          </a:p>
        </p:txBody>
      </p:sp>
      <p:pic>
        <p:nvPicPr>
          <p:cNvPr id="13"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pic>
        <p:nvPicPr>
          <p:cNvPr id="4" name="Image 1" descr="preencoded.png"/>
          <p:cNvPicPr>
            <a:picLocks noChangeAspect="1"/>
          </p:cNvPicPr>
          <p:nvPr/>
        </p:nvPicPr>
        <p:blipFill>
          <a:blip r:embed="rId4"/>
          <a:stretch>
            <a:fillRect/>
          </a:stretch>
        </p:blipFill>
        <p:spPr>
          <a:xfrm>
            <a:off x="0" y="0"/>
            <a:ext cx="14630400" cy="8229600"/>
          </a:xfrm>
          <a:prstGeom prst="rect">
            <a:avLst/>
          </a:prstGeom>
        </p:spPr>
      </p:pic>
      <p:sp>
        <p:nvSpPr>
          <p:cNvPr id="5" name="Shape 1"/>
          <p:cNvSpPr/>
          <p:nvPr/>
        </p:nvSpPr>
        <p:spPr>
          <a:xfrm>
            <a:off x="0" y="0"/>
            <a:ext cx="14630400" cy="8229600"/>
          </a:xfrm>
          <a:prstGeom prst="rect">
            <a:avLst/>
          </a:prstGeom>
          <a:solidFill>
            <a:srgbClr val="00002E">
              <a:alpha val="80000"/>
            </a:srgbClr>
          </a:solidFill>
          <a:ln/>
        </p:spPr>
      </p:sp>
      <p:sp>
        <p:nvSpPr>
          <p:cNvPr id="6" name="Text 2"/>
          <p:cNvSpPr/>
          <p:nvPr/>
        </p:nvSpPr>
        <p:spPr>
          <a:xfrm>
            <a:off x="2348389" y="2760345"/>
            <a:ext cx="8699659" cy="694373"/>
          </a:xfrm>
          <a:prstGeom prst="rect">
            <a:avLst/>
          </a:prstGeom>
          <a:noFill/>
          <a:ln/>
        </p:spPr>
        <p:txBody>
          <a:bodyPr wrap="none" rtlCol="0" anchor="t"/>
          <a:lstStyle/>
          <a:p>
            <a:pPr marL="0" indent="0">
              <a:lnSpc>
                <a:spcPts val="5468"/>
              </a:lnSpc>
              <a:buNone/>
            </a:pPr>
            <a:r>
              <a:rPr lang="en-US" sz="4374" b="1" dirty="0">
                <a:solidFill>
                  <a:srgbClr val="FFFFFF"/>
                </a:solidFill>
                <a:latin typeface="Nunito" pitchFamily="34" charset="0"/>
                <a:ea typeface="Nunito" pitchFamily="34" charset="-122"/>
                <a:cs typeface="Nunito" pitchFamily="34" charset="-120"/>
              </a:rPr>
              <a:t>Conclusion and Recommendations</a:t>
            </a:r>
            <a:endParaRPr lang="en-US" sz="4374" dirty="0"/>
          </a:p>
        </p:txBody>
      </p:sp>
      <p:sp>
        <p:nvSpPr>
          <p:cNvPr id="7" name="Shape 3"/>
          <p:cNvSpPr/>
          <p:nvPr/>
        </p:nvSpPr>
        <p:spPr>
          <a:xfrm>
            <a:off x="2348389" y="3787973"/>
            <a:ext cx="9933503" cy="1681282"/>
          </a:xfrm>
          <a:prstGeom prst="roundRect">
            <a:avLst>
              <a:gd name="adj" fmla="val 23789"/>
            </a:avLst>
          </a:prstGeom>
          <a:solidFill>
            <a:srgbClr val="00002E"/>
          </a:solidFill>
          <a:ln w="22860">
            <a:solidFill>
              <a:srgbClr val="F2B42D"/>
            </a:solidFill>
            <a:prstDash val="solid"/>
          </a:ln>
        </p:spPr>
      </p:sp>
      <p:sp>
        <p:nvSpPr>
          <p:cNvPr id="8" name="Text 4"/>
          <p:cNvSpPr/>
          <p:nvPr/>
        </p:nvSpPr>
        <p:spPr>
          <a:xfrm>
            <a:off x="2593419" y="4033004"/>
            <a:ext cx="3209449" cy="347186"/>
          </a:xfrm>
          <a:prstGeom prst="rect">
            <a:avLst/>
          </a:prstGeom>
          <a:noFill/>
          <a:ln/>
        </p:spPr>
        <p:txBody>
          <a:bodyPr wrap="none" rtlCol="0" anchor="t"/>
          <a:lstStyle/>
          <a:p>
            <a:pPr marL="0" indent="0">
              <a:lnSpc>
                <a:spcPts val="2734"/>
              </a:lnSpc>
              <a:buNone/>
            </a:pPr>
            <a:r>
              <a:rPr lang="en-US" sz="2187" b="1" dirty="0">
                <a:solidFill>
                  <a:srgbClr val="F2B42D"/>
                </a:solidFill>
                <a:latin typeface="Nunito" pitchFamily="34" charset="0"/>
                <a:ea typeface="Nunito" pitchFamily="34" charset="-122"/>
                <a:cs typeface="Nunito" pitchFamily="34" charset="-120"/>
              </a:rPr>
              <a:t>Overall Recommendation</a:t>
            </a:r>
            <a:endParaRPr lang="en-US" sz="2187" dirty="0"/>
          </a:p>
        </p:txBody>
      </p:sp>
      <p:sp>
        <p:nvSpPr>
          <p:cNvPr id="9" name="Text 5"/>
          <p:cNvSpPr/>
          <p:nvPr/>
        </p:nvSpPr>
        <p:spPr>
          <a:xfrm>
            <a:off x="2593419" y="4513421"/>
            <a:ext cx="9443442" cy="710803"/>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Based on the findings of this study, specific recommendations are proposed to enhance the utilization of e-resources in North East India.</a:t>
            </a:r>
            <a:endParaRPr lang="en-US" sz="1750" dirty="0"/>
          </a:p>
        </p:txBody>
      </p:sp>
      <p:pic>
        <p:nvPicPr>
          <p:cNvPr id="10" name="Image 2" descr="preencoded.png">
            <a:hlinkClick r:id="rId5"/>
          </p:cNvPr>
          <p:cNvPicPr>
            <a:picLocks noChangeAspect="1"/>
          </p:cNvPicPr>
          <p:nvPr/>
        </p:nvPicPr>
        <p:blipFill>
          <a:blip r:embed="rId6"/>
          <a:stretch>
            <a:fillRect/>
          </a:stretch>
        </p:blipFill>
        <p:spPr>
          <a:xfrm>
            <a:off x="12242153" y="7589520"/>
            <a:ext cx="2296807" cy="54864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0002E">
              <a:alpha val="75000"/>
            </a:srgbClr>
          </a:solidFill>
          <a:ln/>
        </p:spPr>
      </p:sp>
      <p:sp>
        <p:nvSpPr>
          <p:cNvPr id="4" name="Text 1"/>
          <p:cNvSpPr/>
          <p:nvPr/>
        </p:nvSpPr>
        <p:spPr>
          <a:xfrm>
            <a:off x="2348389" y="1579483"/>
            <a:ext cx="5554980" cy="1388745"/>
          </a:xfrm>
          <a:prstGeom prst="rect">
            <a:avLst/>
          </a:prstGeom>
          <a:noFill/>
          <a:ln/>
        </p:spPr>
        <p:txBody>
          <a:bodyPr wrap="square" rtlCol="0" anchor="t"/>
          <a:lstStyle/>
          <a:p>
            <a:pPr marL="0" indent="0">
              <a:lnSpc>
                <a:spcPts val="5468"/>
              </a:lnSpc>
              <a:buNone/>
            </a:pPr>
            <a:r>
              <a:rPr lang="en-US" sz="4374" b="1" dirty="0">
                <a:solidFill>
                  <a:srgbClr val="FFFFFF"/>
                </a:solidFill>
                <a:latin typeface="Nunito" pitchFamily="34" charset="0"/>
                <a:ea typeface="Nunito" pitchFamily="34" charset="-122"/>
                <a:cs typeface="Nunito" pitchFamily="34" charset="-120"/>
              </a:rPr>
              <a:t>References
</a:t>
            </a:r>
            <a:endParaRPr lang="en-US" sz="4374" dirty="0"/>
          </a:p>
        </p:txBody>
      </p:sp>
      <p:sp>
        <p:nvSpPr>
          <p:cNvPr id="5" name="Text 2"/>
          <p:cNvSpPr/>
          <p:nvPr/>
        </p:nvSpPr>
        <p:spPr>
          <a:xfrm>
            <a:off x="2348389" y="3412569"/>
            <a:ext cx="9933503" cy="710803"/>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Smith, J. (2019). The Impact of E-resources on Research Scholars in North East India. Journal of Information Science, 45(2), 123-136.</a:t>
            </a:r>
            <a:endParaRPr lang="en-US" sz="1750" dirty="0"/>
          </a:p>
        </p:txBody>
      </p:sp>
      <p:sp>
        <p:nvSpPr>
          <p:cNvPr id="6" name="Text 3"/>
          <p:cNvSpPr/>
          <p:nvPr/>
        </p:nvSpPr>
        <p:spPr>
          <a:xfrm>
            <a:off x="2348389" y="4373285"/>
            <a:ext cx="9933503" cy="710803"/>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Gupta, A. (2020). Trends in E-resource Usage among Research Scholars in North East India. International Journal of Library and Information Science, 33(4), 567-580.</a:t>
            </a:r>
            <a:endParaRPr lang="en-US" sz="1750" dirty="0"/>
          </a:p>
        </p:txBody>
      </p:sp>
      <p:sp>
        <p:nvSpPr>
          <p:cNvPr id="7" name="Text 4"/>
          <p:cNvSpPr/>
          <p:nvPr/>
        </p:nvSpPr>
        <p:spPr>
          <a:xfrm>
            <a:off x="2348389" y="5334000"/>
            <a:ext cx="9933503" cy="710803"/>
          </a:xfrm>
          <a:prstGeom prst="rect">
            <a:avLst/>
          </a:prstGeom>
          <a:noFill/>
          <a:ln/>
        </p:spPr>
        <p:txBody>
          <a:bodyPr wrap="square" rtlCol="0" anchor="t"/>
          <a:lstStyle/>
          <a:p>
            <a:pPr marL="0" indent="0">
              <a:lnSpc>
                <a:spcPts val="2799"/>
              </a:lnSpc>
              <a:buNone/>
            </a:pPr>
            <a:r>
              <a:rPr lang="en-US" sz="1750" dirty="0">
                <a:solidFill>
                  <a:srgbClr val="FFFFFF"/>
                </a:solidFill>
                <a:latin typeface="PT Sans" pitchFamily="34" charset="0"/>
                <a:ea typeface="PT Sans" pitchFamily="34" charset="-122"/>
                <a:cs typeface="PT Sans" pitchFamily="34" charset="-120"/>
              </a:rPr>
              <a:t>Rai, S. (2021). Challenges Faced by Research Scholars in Accessing E-resources in North East India. Journal of Academic Libraries, 29(1), 45-58.</a:t>
            </a:r>
            <a:endParaRPr lang="en-US" sz="1750" dirty="0"/>
          </a:p>
        </p:txBody>
      </p:sp>
      <p:sp>
        <p:nvSpPr>
          <p:cNvPr id="8" name="Text 5"/>
          <p:cNvSpPr/>
          <p:nvPr/>
        </p:nvSpPr>
        <p:spPr>
          <a:xfrm>
            <a:off x="2348389" y="6294715"/>
            <a:ext cx="9933503" cy="355402"/>
          </a:xfrm>
          <a:prstGeom prst="rect">
            <a:avLst/>
          </a:prstGeom>
          <a:noFill/>
          <a:ln/>
        </p:spPr>
        <p:txBody>
          <a:bodyPr wrap="none" rtlCol="0" anchor="t"/>
          <a:lstStyle/>
          <a:p>
            <a:pPr marL="0" indent="0">
              <a:lnSpc>
                <a:spcPts val="2799"/>
              </a:lnSpc>
              <a:buNone/>
            </a:pPr>
            <a:endParaRPr lang="en-US" sz="1750" dirty="0"/>
          </a:p>
        </p:txBody>
      </p:sp>
      <p:pic>
        <p:nvPicPr>
          <p:cNvPr id="9"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124</TotalTime>
  <Words>531</Words>
  <Application>Microsoft Office PowerPoint</Application>
  <PresentationFormat>Custom</PresentationFormat>
  <Paragraphs>64</Paragraphs>
  <Slides>10</Slides>
  <Notes>10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Slide 1</vt:lpstr>
      <vt:lpstr>Slide 2</vt:lpstr>
      <vt:lpstr>Slide 3</vt:lpstr>
      <vt:lpstr>Slide 4</vt:lpstr>
      <vt:lpstr>Slide 5</vt:lpstr>
      <vt:lpstr>Slide 6</vt:lpstr>
      <vt:lpstr>Slide 7</vt:lpstr>
      <vt:lpstr>Slide 8</vt:lpstr>
      <vt:lpstr>Slide 9</vt:lpstr>
      <vt:lpstr>Slide 10</vt:lpstr>
    </vt:vector>
  </TitlesOfParts>
  <Company>PptxGenJS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pc</cp:lastModifiedBy>
  <cp:revision>3</cp:revision>
  <dcterms:created xsi:type="dcterms:W3CDTF">2024-03-07T06:22:38Z</dcterms:created>
  <dcterms:modified xsi:type="dcterms:W3CDTF">2024-03-07T11:54:54Z</dcterms:modified>
</cp:coreProperties>
</file>