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8" d="100"/>
          <a:sy n="58"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4195270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655262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3430583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669893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8DAF73-7015-47BC-8FAF-3AB67163D924}" type="datetimeFigureOut">
              <a:rPr lang="en-US" smtClean="0"/>
              <a:t>15-Oct-24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974715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8DAF73-7015-47BC-8FAF-3AB67163D924}"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663344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8DAF73-7015-47BC-8FAF-3AB67163D924}" type="datetimeFigureOut">
              <a:rPr lang="en-US" smtClean="0"/>
              <a:t>15-Oct-24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3337433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975371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3410257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1831201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788192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35163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8DAF73-7015-47BC-8FAF-3AB67163D924}" type="datetimeFigureOut">
              <a:rPr lang="en-US" smtClean="0"/>
              <a:t>15-Oct-24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927337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A8DAF73-7015-47BC-8FAF-3AB67163D924}"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1414367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A8DAF73-7015-47BC-8FAF-3AB67163D924}" type="datetimeFigureOut">
              <a:rPr lang="en-US" smtClean="0"/>
              <a:t>15-Oct-24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14120926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1800136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3227083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AE8E2-1BD6-D0EF-A155-5617961D0F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7EAA0E-3B5B-8183-C84E-D31D428FB9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0A55C1-3A79-D36F-7919-0FADB9ED5206}"/>
              </a:ext>
            </a:extLst>
          </p:cNvPr>
          <p:cNvSpPr>
            <a:spLocks noGrp="1"/>
          </p:cNvSpPr>
          <p:nvPr>
            <p:ph type="dt" sz="half" idx="10"/>
          </p:nvPr>
        </p:nvSpPr>
        <p:spPr/>
        <p:txBody>
          <a:bodyPr/>
          <a:lstStyle/>
          <a:p>
            <a:fld id="{DA8DAF73-7015-47BC-8FAF-3AB67163D924}" type="datetimeFigureOut">
              <a:rPr lang="en-US" smtClean="0"/>
              <a:t>15-Oct-24</a:t>
            </a:fld>
            <a:endParaRPr lang="en-US"/>
          </a:p>
        </p:txBody>
      </p:sp>
      <p:sp>
        <p:nvSpPr>
          <p:cNvPr id="5" name="Footer Placeholder 4">
            <a:extLst>
              <a:ext uri="{FF2B5EF4-FFF2-40B4-BE49-F238E27FC236}">
                <a16:creationId xmlns:a16="http://schemas.microsoft.com/office/drawing/2014/main" id="{8B93DA3D-65A1-9D2D-0F6D-4B15660D3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5D5C41-11E8-E23F-D109-807798B06578}"/>
              </a:ext>
            </a:extLst>
          </p:cNvPr>
          <p:cNvSpPr>
            <a:spLocks noGrp="1"/>
          </p:cNvSpPr>
          <p:nvPr>
            <p:ph type="sldNum" sz="quarter" idx="12"/>
          </p:nvPr>
        </p:nvSpPr>
        <p:spPr/>
        <p:txBody>
          <a:bodyPr/>
          <a:lstStyle/>
          <a:p>
            <a:fld id="{EA80F004-9B27-4EC6-BAF2-97F864A48DB0}" type="slidenum">
              <a:rPr lang="en-US" smtClean="0"/>
              <a:t>‹#›</a:t>
            </a:fld>
            <a:endParaRPr lang="en-US"/>
          </a:p>
        </p:txBody>
      </p:sp>
    </p:spTree>
    <p:extLst>
      <p:ext uri="{BB962C8B-B14F-4D97-AF65-F5344CB8AC3E}">
        <p14:creationId xmlns:p14="http://schemas.microsoft.com/office/powerpoint/2010/main" val="2288087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A8DAF73-7015-47BC-8FAF-3AB67163D924}" type="datetimeFigureOut">
              <a:rPr lang="en-US" smtClean="0"/>
              <a:t>15-Oct-24</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EA80F004-9B27-4EC6-BAF2-97F864A48DB0}" type="slidenum">
              <a:rPr lang="en-US" smtClean="0"/>
              <a:t>‹#›</a:t>
            </a:fld>
            <a:endParaRPr lang="en-US"/>
          </a:p>
        </p:txBody>
      </p:sp>
    </p:spTree>
    <p:extLst>
      <p:ext uri="{BB962C8B-B14F-4D97-AF65-F5344CB8AC3E}">
        <p14:creationId xmlns:p14="http://schemas.microsoft.com/office/powerpoint/2010/main" val="3179510024"/>
      </p:ext>
    </p:extLst>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 id="2147484052" r:id="rId14"/>
    <p:sldLayoutId id="2147484053" r:id="rId15"/>
    <p:sldLayoutId id="2147484054" r:id="rId16"/>
    <p:sldLayoutId id="2147484055" r:id="rId17"/>
    <p:sldLayoutId id="2147484056"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hivanibalu002@gmail.com" TargetMode="External"/><Relationship Id="rId2" Type="http://schemas.openxmlformats.org/officeDocument/2006/relationships/hyperlink" Target="mailto:Brinder1512@gmail.com" TargetMode="External"/><Relationship Id="rId1" Type="http://schemas.openxmlformats.org/officeDocument/2006/relationships/slideLayout" Target="../slideLayouts/slideLayout1.xml"/><Relationship Id="rId4" Type="http://schemas.openxmlformats.org/officeDocument/2006/relationships/hyperlink" Target="mailto:Pardaman14@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24DF6A-5BC5-D3A4-829C-9FE6FA52C2D2}"/>
              </a:ext>
            </a:extLst>
          </p:cNvPr>
          <p:cNvSpPr txBox="1"/>
          <p:nvPr/>
        </p:nvSpPr>
        <p:spPr>
          <a:xfrm>
            <a:off x="4538749" y="4272677"/>
            <a:ext cx="7650479" cy="2585323"/>
          </a:xfrm>
          <a:prstGeom prst="rect">
            <a:avLst/>
          </a:prstGeom>
          <a:noFill/>
        </p:spPr>
        <p:txBody>
          <a:bodyPr wrap="square">
            <a:spAutoFit/>
          </a:bodyPr>
          <a:lstStyle/>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Mr.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Brinderjeet</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Singh</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Student</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i="1" u="sng"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Brinder1512@gmail.com</a:t>
            </a:r>
            <a:endParaRPr lang="en-US" sz="16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Ms. Shivani Balu</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i="1" u="sng"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Shivanibalu002@gmail.com</a:t>
            </a:r>
            <a:endParaRPr lang="en-US" sz="16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Dr.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Pardaman</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Kaur</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Assistant Professor</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a:r>
              <a:rPr lang="en-US" sz="1800" b="1" i="1" u="sng"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Pardaman14@gmail.com</a:t>
            </a:r>
            <a:endParaRPr lang="en-US"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6B522B41-183F-72D6-2C9D-568575A15034}"/>
              </a:ext>
            </a:extLst>
          </p:cNvPr>
          <p:cNvSpPr txBox="1"/>
          <p:nvPr/>
        </p:nvSpPr>
        <p:spPr>
          <a:xfrm>
            <a:off x="493222" y="1372796"/>
            <a:ext cx="10280073" cy="1384995"/>
          </a:xfrm>
          <a:prstGeom prst="rect">
            <a:avLst/>
          </a:prstGeom>
          <a:noFill/>
        </p:spPr>
        <p:txBody>
          <a:bodyPr wrap="square">
            <a:spAutoFit/>
          </a:bodyPr>
          <a:lstStyle/>
          <a:p>
            <a:pPr marL="0" marR="0" algn="ctr">
              <a:spcBef>
                <a:spcPts val="0"/>
              </a:spcBef>
              <a:spcAft>
                <a:spcPts val="1000"/>
              </a:spcAft>
            </a:pPr>
            <a:r>
              <a:rPr lang="en-US" sz="2800" b="1" i="1" dirty="0">
                <a:effectLst/>
                <a:latin typeface="Times New Roman" panose="02020603050405020304" pitchFamily="18" charset="0"/>
                <a:ea typeface="Times New Roman" panose="02020603050405020304" pitchFamily="18" charset="0"/>
                <a:cs typeface="Mangal" panose="02040503050203030202" pitchFamily="18" charset="0"/>
              </a:rPr>
              <a:t>A STUDY ON IMPACT OF SOCIAL MEDIA ON RURAL ONLINE BUYING BEHAVIOUR IN PUNJAB- A SPECIAL REFERENCE TO LUDHIANA DISTRICT</a:t>
            </a:r>
            <a:endParaRPr lang="en-US" sz="2800" i="1"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546741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F77E78-21F5-B6BD-8F0D-C42867A78C32}"/>
              </a:ext>
            </a:extLst>
          </p:cNvPr>
          <p:cNvSpPr txBox="1"/>
          <p:nvPr/>
        </p:nvSpPr>
        <p:spPr>
          <a:xfrm>
            <a:off x="3049386" y="292004"/>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INTRODUCTION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06FB723D-3633-9244-0BFE-B44FFE63B036}"/>
              </a:ext>
            </a:extLst>
          </p:cNvPr>
          <p:cNvSpPr txBox="1"/>
          <p:nvPr/>
        </p:nvSpPr>
        <p:spPr>
          <a:xfrm>
            <a:off x="602673" y="1208986"/>
            <a:ext cx="11251275"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In recent years, social media has changed how people shop, especially in rural areas where traditional buying habits are evolving due to digital influences. This study looks at how social media affects online buying behavior in rural Punjab, focusing specifically on the Ludhiana district.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Ludhiana, being one of the major urban centers in Punjab, provides a good example of how social media impacts the shopping choices of rural consumers.</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Social media has made it easier for people in rural areas to access information, read reviews, and get recommendations that they might not have had before. This change is important in Punjab, where agriculture and small businesses are vital to the economy. </a:t>
            </a:r>
            <a:endParaRPr lang="en-US" dirty="0">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By understanding how social media influences the buying habits of rural consumers in this region, we can gain useful insights for businesses, policymakers, and marketers who want to reach this growing market.</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This research will explore different aspects of social media's impact, such as which platforms are popular, how people interact online, and how these factors influence their purchasing decisions. </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2179361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3928A5F-F994-B7AF-AAB9-DB319B831FFA}"/>
              </a:ext>
            </a:extLst>
          </p:cNvPr>
          <p:cNvSpPr txBox="1"/>
          <p:nvPr/>
        </p:nvSpPr>
        <p:spPr>
          <a:xfrm>
            <a:off x="2676697" y="358505"/>
            <a:ext cx="7161413" cy="707886"/>
          </a:xfrm>
          <a:prstGeom prst="rect">
            <a:avLst/>
          </a:prstGeom>
          <a:noFill/>
        </p:spPr>
        <p:txBody>
          <a:bodyPr wrap="square">
            <a:spAutoFit/>
          </a:bodyPr>
          <a:lstStyle/>
          <a:p>
            <a:pPr marL="0" marR="0" algn="ctr">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PURPOSE OF THE STUDY</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8EB387AA-5524-7E8A-914F-AD9DAD5137F0}"/>
              </a:ext>
            </a:extLst>
          </p:cNvPr>
          <p:cNvSpPr txBox="1"/>
          <p:nvPr/>
        </p:nvSpPr>
        <p:spPr>
          <a:xfrm>
            <a:off x="831272" y="1679034"/>
            <a:ext cx="10852265" cy="3499932"/>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This study aims to investigate the effects of social media on the online buying behavior of consumers in rural areas of Punjab, with a special focus on Ludhiana District.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rPr>
              <a:t>This research aims to understand how social media influences purchasing decisions, brand awareness, and consumer engagement among rural residents. </a:t>
            </a:r>
            <a:endParaRPr lang="en-US" dirty="0">
              <a:latin typeface="Times New Roman" panose="02020603050405020304" pitchFamily="18" charset="0"/>
              <a:ea typeface="Times New Roman" panose="02020603050405020304" pitchFamily="18"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By identifying key factors that drive online shopping behavior in these communities, the study seeks to provide insights that can assist companies and marketers in customizing their tactics to successfully reach and engage rural consumers in digital marketplace.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2357563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DE0117D-8410-B0B1-E622-0B7078660F43}"/>
              </a:ext>
            </a:extLst>
          </p:cNvPr>
          <p:cNvSpPr txBox="1"/>
          <p:nvPr/>
        </p:nvSpPr>
        <p:spPr>
          <a:xfrm>
            <a:off x="3049386" y="142374"/>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LITERATURE REVIEW</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F6C7C92A-2524-6A10-38EB-54E8406D928E}"/>
              </a:ext>
            </a:extLst>
          </p:cNvPr>
          <p:cNvSpPr txBox="1"/>
          <p:nvPr/>
        </p:nvSpPr>
        <p:spPr>
          <a:xfrm>
            <a:off x="768927" y="1059356"/>
            <a:ext cx="11035146" cy="5992923"/>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Research by </a:t>
            </a:r>
            <a:r>
              <a:rPr lang="en-US" sz="1800" b="1" dirty="0">
                <a:effectLst/>
                <a:latin typeface="Times New Roman" panose="02020603050405020304" pitchFamily="18" charset="0"/>
                <a:ea typeface="Times New Roman" panose="02020603050405020304" pitchFamily="18" charset="0"/>
              </a:rPr>
              <a:t>Sharma and Singh (2020)</a:t>
            </a:r>
            <a:r>
              <a:rPr lang="en-US" sz="1800" dirty="0">
                <a:effectLst/>
                <a:latin typeface="Times New Roman" panose="02020603050405020304" pitchFamily="18" charset="0"/>
                <a:ea typeface="Times New Roman" panose="02020603050405020304" pitchFamily="18" charset="0"/>
              </a:rPr>
              <a:t> showed that 70% of rural consumers in Ludhiana discover new products through social media advertisements and influencer marketing. Platforms such as YouTube and Instagram have become influential channels for both informal reviews and paid endorsements, which significantly impact online buying behavior. </a:t>
            </a:r>
          </a:p>
          <a:p>
            <a:pPr marL="285750" indent="-285750" algn="just">
              <a:lnSpc>
                <a:spcPct val="150000"/>
              </a:lnSpc>
              <a:buFont typeface="Wingdings" panose="05000000000000000000" pitchFamily="2" charset="2"/>
              <a:buChar char="§"/>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Kumar and Malhotra (2021)</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highlighted that rural youth in Ludhiana are more engaged with social media platforms than older generations, leading them to be early adopters of online shopping. Rural youth, especially those between the ages of 18 and 30, actively participate in influencer-driven marketing and engage with online content such as tutorials, product unboxings, and live streams, which fuel their online purchases.</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Wingdings" panose="05000000000000000000" pitchFamily="2" charset="2"/>
              <a:buChar char="§"/>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Kaur et al. (2022)</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emphasized that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trust</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is a major factor in rural online purchasing decisions. Social media platforms, especially WhatsApp and Facebook, are used by rural consumers to exchange information about products and services through peer recommendations. Electronic word-of-mouth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eWOM</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continues to be a driving factor, with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Jain and Verma (2023)</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reporting that 65% of rural consumers in Ludhiana consult friends or family members on social media before making a purchase.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36769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9C366F-7E41-82D5-0C7B-33C46DF94EAF}"/>
              </a:ext>
            </a:extLst>
          </p:cNvPr>
          <p:cNvSpPr txBox="1"/>
          <p:nvPr/>
        </p:nvSpPr>
        <p:spPr>
          <a:xfrm>
            <a:off x="1690254" y="133004"/>
            <a:ext cx="8811491"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RESREARCH METHODOLOGY</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BF62867A-E83C-DAEF-C38E-69A758B25017}"/>
              </a:ext>
            </a:extLst>
          </p:cNvPr>
          <p:cNvSpPr txBox="1"/>
          <p:nvPr/>
        </p:nvSpPr>
        <p:spPr>
          <a:xfrm>
            <a:off x="453044" y="1049986"/>
            <a:ext cx="11035146" cy="5740033"/>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The basic data used in this study was gathered via a self-administered questionnaire that was distributed across various age groups in the Punjabi district of Ludhiana. </a:t>
            </a:r>
          </a:p>
          <a:p>
            <a:pPr marL="285750" marR="0" indent="-285750" algn="just">
              <a:lnSpc>
                <a:spcPct val="150000"/>
              </a:lnSpc>
              <a:spcBef>
                <a:spcPts val="0"/>
              </a:spcBef>
              <a:spcAft>
                <a:spcPts val="1000"/>
              </a:spcAft>
              <a:buFont typeface="Wingdings" panose="05000000000000000000" pitchFamily="2" charset="2"/>
              <a:buChar char="q"/>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Used variables: </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Dependent and independent variables are the two main categories of variables that can be employed in a study. It takes the establishment of a cause and effect relationship to provide scientific findings. We have employed age, gender, and other characteristics, including preferred social media platforms, as independent variables in this study.</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0" marR="0" algn="just">
              <a:lnSpc>
                <a:spcPct val="15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 Likert Scale: </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This is the most widely used scale. When answering questions on a Likert scale, respondents must indicate how much they agree with each statement. A few examples of response categories are "strongly agree," "agree," "don't know," and "disagree." </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0" marR="0" algn="just">
              <a:lnSpc>
                <a:spcPct val="15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Nominal Scale:</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Using a nominal scale, you can group distinct events or objects together using a measurement method. This scale labels each category with a distinct identity rather than using numerical values or class-based category rankings. Age, gender, and other inquiries have been asked using this scale.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buFont typeface="Wingdings" panose="05000000000000000000" pitchFamily="2" charset="2"/>
              <a:buChar char="q"/>
            </a:pPr>
            <a:endParaRPr lang="en-US" dirty="0"/>
          </a:p>
        </p:txBody>
      </p:sp>
    </p:spTree>
    <p:extLst>
      <p:ext uri="{BB962C8B-B14F-4D97-AF65-F5344CB8AC3E}">
        <p14:creationId xmlns:p14="http://schemas.microsoft.com/office/powerpoint/2010/main" val="1458912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5CDDC11-DAAC-28FA-8A5B-5A2942CD0681}"/>
              </a:ext>
            </a:extLst>
          </p:cNvPr>
          <p:cNvSpPr txBox="1"/>
          <p:nvPr/>
        </p:nvSpPr>
        <p:spPr>
          <a:xfrm>
            <a:off x="1778923" y="66502"/>
            <a:ext cx="7859683"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RESULTS AND DISCUSSION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graphicFrame>
        <p:nvGraphicFramePr>
          <p:cNvPr id="6" name="Table 5">
            <a:extLst>
              <a:ext uri="{FF2B5EF4-FFF2-40B4-BE49-F238E27FC236}">
                <a16:creationId xmlns:a16="http://schemas.microsoft.com/office/drawing/2014/main" id="{37170C61-C248-7D2A-7AAB-EED9E7F687C3}"/>
              </a:ext>
            </a:extLst>
          </p:cNvPr>
          <p:cNvGraphicFramePr>
            <a:graphicFrameLocks noGrp="1"/>
          </p:cNvGraphicFramePr>
          <p:nvPr>
            <p:extLst>
              <p:ext uri="{D42A27DB-BD31-4B8C-83A1-F6EECF244321}">
                <p14:modId xmlns:p14="http://schemas.microsoft.com/office/powerpoint/2010/main" val="3381435868"/>
              </p:ext>
            </p:extLst>
          </p:nvPr>
        </p:nvGraphicFramePr>
        <p:xfrm>
          <a:off x="1687483" y="1298363"/>
          <a:ext cx="8864831" cy="1559954"/>
        </p:xfrm>
        <a:graphic>
          <a:graphicData uri="http://schemas.openxmlformats.org/drawingml/2006/table">
            <a:tbl>
              <a:tblPr firstRow="1" firstCol="1" bandRow="1">
                <a:tableStyleId>{D03447BB-5D67-496B-8E87-E561075AD55C}</a:tableStyleId>
              </a:tblPr>
              <a:tblGrid>
                <a:gridCol w="1200497">
                  <a:extLst>
                    <a:ext uri="{9D8B030D-6E8A-4147-A177-3AD203B41FA5}">
                      <a16:colId xmlns:a16="http://schemas.microsoft.com/office/drawing/2014/main" val="4269533120"/>
                    </a:ext>
                  </a:extLst>
                </a:gridCol>
                <a:gridCol w="1213658">
                  <a:extLst>
                    <a:ext uri="{9D8B030D-6E8A-4147-A177-3AD203B41FA5}">
                      <a16:colId xmlns:a16="http://schemas.microsoft.com/office/drawing/2014/main" val="594040014"/>
                    </a:ext>
                  </a:extLst>
                </a:gridCol>
                <a:gridCol w="1429789">
                  <a:extLst>
                    <a:ext uri="{9D8B030D-6E8A-4147-A177-3AD203B41FA5}">
                      <a16:colId xmlns:a16="http://schemas.microsoft.com/office/drawing/2014/main" val="1315762679"/>
                    </a:ext>
                  </a:extLst>
                </a:gridCol>
                <a:gridCol w="2360815">
                  <a:extLst>
                    <a:ext uri="{9D8B030D-6E8A-4147-A177-3AD203B41FA5}">
                      <a16:colId xmlns:a16="http://schemas.microsoft.com/office/drawing/2014/main" val="3974067024"/>
                    </a:ext>
                  </a:extLst>
                </a:gridCol>
                <a:gridCol w="2660072">
                  <a:extLst>
                    <a:ext uri="{9D8B030D-6E8A-4147-A177-3AD203B41FA5}">
                      <a16:colId xmlns:a16="http://schemas.microsoft.com/office/drawing/2014/main" val="1550388054"/>
                    </a:ext>
                  </a:extLst>
                </a:gridCol>
              </a:tblGrid>
              <a:tr h="891751">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Model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R</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R-Squared</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Adjusted R-Squared</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Std. Error of the Estimate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43557418"/>
                  </a:ext>
                </a:extLst>
              </a:tr>
              <a:tr h="668203">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1</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0.850</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0.723</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0.710</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1000"/>
                        </a:spcAft>
                      </a:pPr>
                      <a:r>
                        <a:rPr lang="en-US" sz="1800" dirty="0">
                          <a:effectLst/>
                          <a:latin typeface="Times New Roman" panose="02020603050405020304" pitchFamily="18" charset="0"/>
                          <a:cs typeface="Times New Roman" panose="02020603050405020304" pitchFamily="18" charset="0"/>
                        </a:rPr>
                        <a:t>0.325</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26032431"/>
                  </a:ext>
                </a:extLst>
              </a:tr>
            </a:tbl>
          </a:graphicData>
        </a:graphic>
      </p:graphicFrame>
      <p:sp>
        <p:nvSpPr>
          <p:cNvPr id="8" name="TextBox 7">
            <a:extLst>
              <a:ext uri="{FF2B5EF4-FFF2-40B4-BE49-F238E27FC236}">
                <a16:creationId xmlns:a16="http://schemas.microsoft.com/office/drawing/2014/main" id="{7CCB86F1-E588-5B22-B6D5-1BC1515FC6DE}"/>
              </a:ext>
            </a:extLst>
          </p:cNvPr>
          <p:cNvSpPr txBox="1"/>
          <p:nvPr/>
        </p:nvSpPr>
        <p:spPr>
          <a:xfrm>
            <a:off x="3073284" y="2857056"/>
            <a:ext cx="6093228" cy="463397"/>
          </a:xfrm>
          <a:prstGeom prst="rect">
            <a:avLst/>
          </a:prstGeom>
          <a:noFill/>
        </p:spPr>
        <p:txBody>
          <a:bodyPr wrap="square">
            <a:spAutoFit/>
          </a:bodyPr>
          <a:lstStyle/>
          <a:p>
            <a:pPr marL="0" marR="0" algn="ctr">
              <a:lnSpc>
                <a:spcPct val="150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Table 1 Regression Summary</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10" name="TextBox 9">
            <a:extLst>
              <a:ext uri="{FF2B5EF4-FFF2-40B4-BE49-F238E27FC236}">
                <a16:creationId xmlns:a16="http://schemas.microsoft.com/office/drawing/2014/main" id="{76D686D2-9A76-B26E-7C70-038D933B5F58}"/>
              </a:ext>
            </a:extLst>
          </p:cNvPr>
          <p:cNvSpPr txBox="1"/>
          <p:nvPr/>
        </p:nvSpPr>
        <p:spPr>
          <a:xfrm>
            <a:off x="229292" y="3321714"/>
            <a:ext cx="11475028" cy="2956194"/>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rPr>
              <a:t>The above table, R = 0.850</a:t>
            </a:r>
            <a:r>
              <a:rPr lang="en-US" sz="1800" b="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indicates a strong positive correlation between the predictors (social media influence, trust, perceived usefulness, perceived ease of use, peer recommendations) and online buying behavior</a:t>
            </a:r>
            <a:r>
              <a:rPr lang="en-US" sz="1800" b="1"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 an R-squared of 0.723, it can be inferred that the independent variables account for 72.3% of the variance in rural consumers' online purchasing behavior. </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The model continues to account for 71.0% of the variance in online purchase behavior, as indicated by the adjusted R-squared of 0.71. Standard Estimate Error = The residuals' standard deviation, which measures the average discrepancy between observed and anticipated values, is 0.325.</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137636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FA72A6E-7BAF-3152-7F1A-5B3CBEDCCBF7}"/>
              </a:ext>
            </a:extLst>
          </p:cNvPr>
          <p:cNvSpPr txBox="1"/>
          <p:nvPr/>
        </p:nvSpPr>
        <p:spPr>
          <a:xfrm>
            <a:off x="3379124" y="0"/>
            <a:ext cx="6093228" cy="916982"/>
          </a:xfrm>
          <a:prstGeom prst="rect">
            <a:avLst/>
          </a:prstGeom>
          <a:noFill/>
        </p:spPr>
        <p:txBody>
          <a:bodyPr wrap="square">
            <a:spAutoFit/>
          </a:bodyPr>
          <a:lstStyle/>
          <a:p>
            <a:pPr marL="0" marR="0" algn="just">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OTHER FINDINGS</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9" name="TextBox 8">
            <a:extLst>
              <a:ext uri="{FF2B5EF4-FFF2-40B4-BE49-F238E27FC236}">
                <a16:creationId xmlns:a16="http://schemas.microsoft.com/office/drawing/2014/main" id="{9CC643D8-C2FC-7D47-213A-3C5DB6D32363}"/>
              </a:ext>
            </a:extLst>
          </p:cNvPr>
          <p:cNvSpPr txBox="1"/>
          <p:nvPr/>
        </p:nvSpPr>
        <p:spPr>
          <a:xfrm>
            <a:off x="611678" y="916982"/>
            <a:ext cx="10968644" cy="5546839"/>
          </a:xfrm>
          <a:prstGeom prst="rect">
            <a:avLst/>
          </a:prstGeom>
          <a:noFill/>
        </p:spPr>
        <p:txBody>
          <a:bodyPr wrap="square">
            <a:spAutoFit/>
          </a:bodyPr>
          <a:lstStyle/>
          <a:p>
            <a:pPr marL="342900" marR="0" lvl="0" indent="-342900" algn="just">
              <a:lnSpc>
                <a:spcPct val="150000"/>
              </a:lnSpc>
              <a:spcBef>
                <a:spcPts val="0"/>
              </a:spcBef>
              <a:spcAft>
                <a:spcPts val="1000"/>
              </a:spcAft>
              <a:buFont typeface="Wingdings" panose="05000000000000000000" pitchFamily="2" charset="2"/>
              <a:buChar char="Ø"/>
              <a:tabLst>
                <a:tab pos="457200" algn="l"/>
              </a:tabLs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Educational Background of Respondents</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Among rural consumers, 67.3% were graduates, while 17.3% held postgraduate qualifications, indicating a relatively high level of education.</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Ø"/>
              <a:tabLst>
                <a:tab pos="457200" algn="l"/>
              </a:tabLs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Social Media Usage</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Significant daily engagement with social platforms is evident from the 42.3% of respondents who reported using social media for 1-3 hours each day, 25% for 3-5 hours, and 16% for more than 5 hours.</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Ø"/>
              <a:tabLst>
                <a:tab pos="457200" algn="l"/>
              </a:tabLs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Exposure to Advertisements</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44% of respondents frequently came across advertisements or sponsored content on social media, while 37% encountered such content occasionally.</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Ø"/>
              <a:tabLst>
                <a:tab pos="457200" algn="l"/>
              </a:tabLs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Influence of Advertisements on Buying Decisions</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Over half (more than 50%) of the respondents agreed that social media advertisements significantly influenced their purchasing decisions.</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Ø"/>
              <a:tabLst>
                <a:tab pos="457200" algn="l"/>
              </a:tabLst>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Factors Influencing Buying Behavior</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Attractive visuals or images were cited by 50% of respondents as influential in shaping their buying behavior, while positive customer reviews, ratings, discounts, and promotions impacted 46%.</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1561806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44ABEF9-51AC-CD6B-37F5-A884A0C5880B}"/>
              </a:ext>
            </a:extLst>
          </p:cNvPr>
          <p:cNvSpPr txBox="1"/>
          <p:nvPr/>
        </p:nvSpPr>
        <p:spPr>
          <a:xfrm>
            <a:off x="3894512" y="249381"/>
            <a:ext cx="6093228" cy="916982"/>
          </a:xfrm>
          <a:prstGeom prst="rect">
            <a:avLst/>
          </a:prstGeom>
          <a:noFill/>
        </p:spPr>
        <p:txBody>
          <a:bodyPr wrap="square">
            <a:spAutoFit/>
          </a:bodyPr>
          <a:lstStyle/>
          <a:p>
            <a:pPr marL="0" marR="0" algn="just">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CONCLUSION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65A0BE57-7030-2D9E-B7B1-518471702095}"/>
              </a:ext>
            </a:extLst>
          </p:cNvPr>
          <p:cNvSpPr txBox="1"/>
          <p:nvPr/>
        </p:nvSpPr>
        <p:spPr>
          <a:xfrm>
            <a:off x="586048" y="1665127"/>
            <a:ext cx="11317778" cy="2956194"/>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Social media has significantly impacted rural online buying behavior in Ludhiana district, with platforms like Facebook and WhatsApp influencing product discovery and purchase decisions.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While younger rural consumers are increasingly adopting online shopping, barriers such as limited digital literacy, distrust in online payments, and logistical challenges remain.</a:t>
            </a:r>
            <a:endParaRPr lang="en-US"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Addressing these issues through targeted initiatives can further enhance the role of social media in connecting rural consumers with the digital marketplace, fostering greater e-commerce adoption in the region.</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2646662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8ECAF0-6DF6-CEC3-480B-8E91018D6C2E}"/>
              </a:ext>
            </a:extLst>
          </p:cNvPr>
          <p:cNvSpPr txBox="1"/>
          <p:nvPr/>
        </p:nvSpPr>
        <p:spPr>
          <a:xfrm>
            <a:off x="3049386" y="192251"/>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REFERENCES </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66A63D2E-6C33-2F1F-99CC-FD51DC6CF7DF}"/>
              </a:ext>
            </a:extLst>
          </p:cNvPr>
          <p:cNvSpPr txBox="1"/>
          <p:nvPr/>
        </p:nvSpPr>
        <p:spPr>
          <a:xfrm>
            <a:off x="827809" y="1330220"/>
            <a:ext cx="10536381" cy="4197559"/>
          </a:xfrm>
          <a:prstGeom prst="rect">
            <a:avLst/>
          </a:prstGeom>
          <a:noFill/>
        </p:spPr>
        <p:txBody>
          <a:bodyPr wrap="square">
            <a:spAutoFit/>
          </a:bodyPr>
          <a:lstStyle/>
          <a:p>
            <a:pPr marL="285750" marR="0" lvl="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Gill, R., &amp; Kaur, M. (2023). Understanding barriers to e-commerce in rural Punjab: A social media perspective. </a:t>
            </a:r>
            <a:r>
              <a:rPr lang="en-US" sz="1800" i="1" dirty="0">
                <a:effectLst/>
                <a:latin typeface="Times New Roman" panose="02020603050405020304" pitchFamily="18" charset="0"/>
                <a:ea typeface="Times New Roman" panose="02020603050405020304" pitchFamily="18" charset="0"/>
              </a:rPr>
              <a:t>Punjab Economic Review, 8</a:t>
            </a:r>
            <a:r>
              <a:rPr lang="en-US" sz="1800" dirty="0">
                <a:effectLst/>
                <a:latin typeface="Times New Roman" panose="02020603050405020304" pitchFamily="18" charset="0"/>
                <a:ea typeface="Times New Roman" panose="02020603050405020304" pitchFamily="18" charset="0"/>
              </a:rPr>
              <a:t>(2), 15-30.</a:t>
            </a:r>
          </a:p>
          <a:p>
            <a:pPr marL="285750" marR="0" lvl="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Grewal, S., &amp; Gupta, M. (2022). Impact of social media on purchase intentions in rural areas. </a:t>
            </a:r>
            <a:r>
              <a:rPr lang="en-US" sz="1800" i="1" dirty="0">
                <a:effectLst/>
                <a:latin typeface="Times New Roman" panose="02020603050405020304" pitchFamily="18" charset="0"/>
                <a:ea typeface="Times New Roman" panose="02020603050405020304" pitchFamily="18" charset="0"/>
              </a:rPr>
              <a:t>Indian Journal of Consumer Behavior, 12</a:t>
            </a:r>
            <a:r>
              <a:rPr lang="en-US" sz="1800" dirty="0">
                <a:effectLst/>
                <a:latin typeface="Times New Roman" panose="02020603050405020304" pitchFamily="18" charset="0"/>
                <a:ea typeface="Times New Roman" panose="02020603050405020304" pitchFamily="18" charset="0"/>
              </a:rPr>
              <a:t>(4), 91-104.</a:t>
            </a:r>
          </a:p>
          <a:p>
            <a:pPr marL="285750" marR="0" lvl="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Jain, A., &amp; Verma, T. (2023). The influence of </a:t>
            </a:r>
            <a:r>
              <a:rPr lang="en-US" sz="1800" dirty="0" err="1">
                <a:effectLst/>
                <a:latin typeface="Times New Roman" panose="02020603050405020304" pitchFamily="18" charset="0"/>
                <a:ea typeface="Times New Roman" panose="02020603050405020304" pitchFamily="18" charset="0"/>
              </a:rPr>
              <a:t>eWOM</a:t>
            </a:r>
            <a:r>
              <a:rPr lang="en-US" sz="1800" dirty="0">
                <a:effectLst/>
                <a:latin typeface="Times New Roman" panose="02020603050405020304" pitchFamily="18" charset="0"/>
                <a:ea typeface="Times New Roman" panose="02020603050405020304" pitchFamily="18" charset="0"/>
              </a:rPr>
              <a:t> on rural consumers' purchasing decisions. </a:t>
            </a:r>
            <a:r>
              <a:rPr lang="en-US" sz="1800" i="1" dirty="0">
                <a:effectLst/>
                <a:latin typeface="Times New Roman" panose="02020603050405020304" pitchFamily="18" charset="0"/>
                <a:ea typeface="Times New Roman" panose="02020603050405020304" pitchFamily="18" charset="0"/>
              </a:rPr>
              <a:t>Journal of Communication Studies, 5</a:t>
            </a:r>
            <a:r>
              <a:rPr lang="en-US" sz="1800" dirty="0">
                <a:effectLst/>
                <a:latin typeface="Times New Roman" panose="02020603050405020304" pitchFamily="18" charset="0"/>
                <a:ea typeface="Times New Roman" panose="02020603050405020304" pitchFamily="18" charset="0"/>
              </a:rPr>
              <a:t>(4), 65-78.</a:t>
            </a:r>
          </a:p>
          <a:p>
            <a:pPr marL="285750" marR="0" lvl="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Kaur, J., &amp; Sandhu, R. (2021). Internet penetration and rural e-commerce in Punjab. </a:t>
            </a:r>
            <a:r>
              <a:rPr lang="en-US" sz="1800" i="1" dirty="0">
                <a:effectLst/>
                <a:latin typeface="Times New Roman" panose="02020603050405020304" pitchFamily="18" charset="0"/>
                <a:ea typeface="Times New Roman" panose="02020603050405020304" pitchFamily="18" charset="0"/>
              </a:rPr>
              <a:t>Journal of Rural Marketing, 5</a:t>
            </a:r>
            <a:r>
              <a:rPr lang="en-US" sz="1800" dirty="0">
                <a:effectLst/>
                <a:latin typeface="Times New Roman" panose="02020603050405020304" pitchFamily="18" charset="0"/>
                <a:ea typeface="Times New Roman" panose="02020603050405020304" pitchFamily="18" charset="0"/>
              </a:rPr>
              <a:t>(2), 45-60.</a:t>
            </a:r>
          </a:p>
          <a:p>
            <a:pPr marL="285750" marR="0" lvl="0" indent="-285750" algn="just">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Kumar, R., &amp; Malhotra, S. (2021). Youth engagement with social media and e-commerce. </a:t>
            </a:r>
            <a:r>
              <a:rPr lang="en-US" sz="1800" i="1" dirty="0">
                <a:effectLst/>
                <a:latin typeface="Times New Roman" panose="02020603050405020304" pitchFamily="18" charset="0"/>
                <a:ea typeface="Times New Roman" panose="02020603050405020304" pitchFamily="18" charset="0"/>
              </a:rPr>
              <a:t>Journal of Digital India Studies, 3</a:t>
            </a:r>
            <a:r>
              <a:rPr lang="en-US" sz="1800" dirty="0">
                <a:effectLst/>
                <a:latin typeface="Times New Roman" panose="02020603050405020304" pitchFamily="18" charset="0"/>
                <a:ea typeface="Times New Roman" panose="02020603050405020304" pitchFamily="18" charset="0"/>
              </a:rPr>
              <a:t>(3), 30-45.</a:t>
            </a:r>
          </a:p>
        </p:txBody>
      </p:sp>
    </p:spTree>
    <p:extLst>
      <p:ext uri="{BB962C8B-B14F-4D97-AF65-F5344CB8AC3E}">
        <p14:creationId xmlns:p14="http://schemas.microsoft.com/office/powerpoint/2010/main" val="537613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62D36E-FEE2-85DB-5A3D-DE91C4F6ADBB}"/>
              </a:ext>
            </a:extLst>
          </p:cNvPr>
          <p:cNvSpPr>
            <a:spLocks noGrp="1"/>
          </p:cNvSpPr>
          <p:nvPr>
            <p:ph idx="1"/>
          </p:nvPr>
        </p:nvSpPr>
        <p:spPr>
          <a:xfrm>
            <a:off x="913774" y="2898046"/>
            <a:ext cx="10364452" cy="1061907"/>
          </a:xfrm>
        </p:spPr>
        <p:txBody>
          <a:bodyPr>
            <a:normAutofit/>
          </a:bodyPr>
          <a:lstStyle/>
          <a:p>
            <a:pPr marL="0" indent="0" algn="ctr">
              <a:buNone/>
            </a:pPr>
            <a:r>
              <a:rPr lang="en-US" sz="4000" b="1" i="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74301782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37</TotalTime>
  <Words>1306</Words>
  <Application>Microsoft Office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Courier New</vt:lpstr>
      <vt:lpstr>Times New Roman</vt:lpstr>
      <vt:lpstr>Tw Cen MT</vt:lpstr>
      <vt:lpstr>Wingdings</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2</cp:revision>
  <dcterms:created xsi:type="dcterms:W3CDTF">2024-10-15T05:28:07Z</dcterms:created>
  <dcterms:modified xsi:type="dcterms:W3CDTF">2024-10-15T06:06:02Z</dcterms:modified>
</cp:coreProperties>
</file>