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5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9067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450602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198632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26396C-A522-4F7C-B5D9-641D795440F2}"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2206938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26396C-A522-4F7C-B5D9-641D795440F2}" type="datetimeFigureOut">
              <a:rPr lang="en-IN" smtClean="0"/>
              <a:t>29-08-2024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1662230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26396C-A522-4F7C-B5D9-641D795440F2}" type="datetimeFigureOut">
              <a:rPr lang="en-IN" smtClean="0"/>
              <a:t>29-08-2024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2767664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26396C-A522-4F7C-B5D9-641D795440F2}" type="datetimeFigureOut">
              <a:rPr lang="en-IN" smtClean="0"/>
              <a:t>29-08-2024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841973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26396C-A522-4F7C-B5D9-641D795440F2}"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2689370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26396C-A522-4F7C-B5D9-641D795440F2}" type="datetimeFigureOut">
              <a:rPr lang="en-IN" smtClean="0"/>
              <a:t>29-08-2024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3351316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7426396C-A522-4F7C-B5D9-641D795440F2}" type="datetimeFigureOut">
              <a:rPr lang="en-IN" smtClean="0"/>
              <a:t>29-08-2024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1241262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30692183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81324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38300370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326614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539333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2290913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26396C-A522-4F7C-B5D9-641D795440F2}" type="datetimeFigureOut">
              <a:rPr lang="en-IN" smtClean="0"/>
              <a:t>29-08-2024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680B-3D2A-4FD2-A7DC-DB5BD6434327}" type="slidenum">
              <a:rPr lang="en-IN" smtClean="0"/>
              <a:t>‹#›</a:t>
            </a:fld>
            <a:endParaRPr lang="en-IN"/>
          </a:p>
        </p:txBody>
      </p:sp>
    </p:spTree>
    <p:extLst>
      <p:ext uri="{BB962C8B-B14F-4D97-AF65-F5344CB8AC3E}">
        <p14:creationId xmlns:p14="http://schemas.microsoft.com/office/powerpoint/2010/main" val="3352480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426396C-A522-4F7C-B5D9-641D795440F2}" type="datetimeFigureOut">
              <a:rPr lang="en-IN" smtClean="0"/>
              <a:t>29-08-2024</a:t>
            </a:fld>
            <a:endParaRPr lang="en-IN"/>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IN"/>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E5F680B-3D2A-4FD2-A7DC-DB5BD6434327}" type="slidenum">
              <a:rPr lang="en-IN" smtClean="0"/>
              <a:t>‹#›</a:t>
            </a:fld>
            <a:endParaRPr lang="en-IN"/>
          </a:p>
        </p:txBody>
      </p:sp>
    </p:spTree>
    <p:extLst>
      <p:ext uri="{BB962C8B-B14F-4D97-AF65-F5344CB8AC3E}">
        <p14:creationId xmlns:p14="http://schemas.microsoft.com/office/powerpoint/2010/main" val="280847030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ahangeer.3773@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D2011-C284-10F2-1D96-A8C22516DDF7}"/>
              </a:ext>
            </a:extLst>
          </p:cNvPr>
          <p:cNvSpPr>
            <a:spLocks noGrp="1"/>
          </p:cNvSpPr>
          <p:nvPr>
            <p:ph type="ctrTitle"/>
          </p:nvPr>
        </p:nvSpPr>
        <p:spPr>
          <a:xfrm>
            <a:off x="1524000" y="1928211"/>
            <a:ext cx="9144000" cy="2387600"/>
          </a:xfrm>
        </p:spPr>
        <p:txBody>
          <a:bodyPr>
            <a:normAutofit/>
          </a:bodyPr>
          <a:lstStyle/>
          <a:p>
            <a:pPr algn="ctr"/>
            <a:r>
              <a:rPr lang="en-IN" sz="4000" b="1"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Times New Roman" panose="02020603050405020304" pitchFamily="18" charset="0"/>
              </a:rPr>
              <a:t>IMPACT OF DIGITAL MARKETING ON CUSTOMER PURCHASING BEHAVIOUR </a:t>
            </a:r>
            <a:endParaRPr lang="en-IN" sz="4000" dirty="0">
              <a:solidFill>
                <a:schemeClr val="tx1">
                  <a:lumMod val="95000"/>
                  <a:lumOff val="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BA7E0B6-3675-1D0B-DF97-52922A1C551D}"/>
              </a:ext>
            </a:extLst>
          </p:cNvPr>
          <p:cNvSpPr txBox="1"/>
          <p:nvPr/>
        </p:nvSpPr>
        <p:spPr>
          <a:xfrm>
            <a:off x="6083508" y="4551785"/>
            <a:ext cx="6108492" cy="2462213"/>
          </a:xfrm>
          <a:prstGeom prst="rect">
            <a:avLst/>
          </a:prstGeom>
          <a:noFill/>
        </p:spPr>
        <p:txBody>
          <a:bodyPr wrap="square">
            <a:spAutoFit/>
          </a:bodyPr>
          <a:lstStyle/>
          <a:p>
            <a:pPr algn="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Jahangeer Ahmad Ganie</a:t>
            </a:r>
            <a:r>
              <a:rPr lang="en-IN" sz="1400" b="1" i="1" baseline="300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1</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Research Scholar </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Enrolment number: 22380163002</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Desh Bhagat University, Mandi Gobindgarh, Punjab</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Email Id: </a:t>
            </a:r>
            <a:r>
              <a:rPr lang="en-IN" sz="1400" i="1" u="sng"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hlinkClick r:id="rId2"/>
              </a:rPr>
              <a:t>Jahangeer.3773@gmail.com</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Dr.</a:t>
            </a: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Sajad Ahmad Mir</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Assistant Professor</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Desh Bhagat University, Mandi Gobindgarh, Punjab </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Email Id: ap5.mgmt@deshbhagatuniversity.in</a:t>
            </a:r>
            <a:br>
              <a:rPr lang="en-IN" sz="1400" b="1" i="1"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br>
            <a:endParaRPr lang="en-IN" sz="1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6527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DA0BB8-D649-7314-8F7F-9AFFDC0758B9}"/>
              </a:ext>
            </a:extLst>
          </p:cNvPr>
          <p:cNvSpPr txBox="1"/>
          <p:nvPr/>
        </p:nvSpPr>
        <p:spPr>
          <a:xfrm>
            <a:off x="422222" y="429061"/>
            <a:ext cx="11482466"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INTRODUCTION</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BE4FE337-A463-4C1D-CA7F-214616AD6352}"/>
              </a:ext>
            </a:extLst>
          </p:cNvPr>
          <p:cNvSpPr txBox="1"/>
          <p:nvPr/>
        </p:nvSpPr>
        <p:spPr>
          <a:xfrm>
            <a:off x="287311" y="1152592"/>
            <a:ext cx="1161737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Businesses today employ Integrated Marketing Communications (IMC) to integrate their marketing and promotion activities in order to stay competitive in the ever-changing market. </a:t>
            </a:r>
          </a:p>
          <a:p>
            <a:pPr marL="285750" indent="-285750" algn="just">
              <a:lnSpc>
                <a:spcPct val="150000"/>
              </a:lnSpc>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1980s, businesses began to realise how important it was to have coordinated promotions, and as digital technology advanced, so did the demand for IMC (</a:t>
            </a:r>
            <a:r>
              <a:rPr lang="en-IN"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Andrée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 Fawcett, 1994).</a:t>
            </a:r>
            <a:endParaRPr lang="en-IN" kern="0" dirty="0">
              <a:solidFill>
                <a:srgbClr val="000000"/>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Digital marketing emerged as a key element of the IMC strategy as technology developed, especially with the spread of the internet. Significant alterations in media consumption, lifestyle decisions, and consumer behaviour were the driving forces behind this development. </a:t>
            </a:r>
          </a:p>
          <a:p>
            <a:pPr marL="285750" indent="-285750" algn="just">
              <a:lnSpc>
                <a:spcPct val="150000"/>
              </a:lnSpc>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a:t>
            </a:r>
            <a:r>
              <a:rPr lang="en-IN"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Zeisser</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(1996), digital marketing is the process of promoting goods and services using electronic or digital media. This strategy makes use of a range of digital technologies, including social media, websites, mobile devices, and search engines, to establish tailored relationships between companies and their clientele (Bird, 2007). </a:t>
            </a:r>
          </a:p>
          <a:p>
            <a:pPr marL="285750" indent="-285750" algn="just">
              <a:lnSpc>
                <a:spcPct val="150000"/>
              </a:lnSpc>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Digital marketing has a significant effect on consumers' purchasing decisions. Businesses need to modify their marketing tactics to align with the evolving tastes of customers who are increasingly depending on digital platforms to guide their purchase decisions.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7278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D65835-B6E6-A209-0200-647BBDA802F9}"/>
              </a:ext>
            </a:extLst>
          </p:cNvPr>
          <p:cNvSpPr txBox="1"/>
          <p:nvPr/>
        </p:nvSpPr>
        <p:spPr>
          <a:xfrm>
            <a:off x="1657037" y="467405"/>
            <a:ext cx="8877925" cy="707886"/>
          </a:xfrm>
          <a:prstGeom prst="rect">
            <a:avLst/>
          </a:prstGeom>
          <a:noFill/>
        </p:spPr>
        <p:txBody>
          <a:bodyPr wrap="square">
            <a:spAutoFit/>
          </a:bodyPr>
          <a:lstStyle/>
          <a:p>
            <a:pPr algn="ctr"/>
            <a:r>
              <a:rPr lang="en-IN" sz="4000" b="1" kern="0" dirty="0">
                <a:solidFill>
                  <a:srgbClr val="000000"/>
                </a:solidFill>
                <a:effectLst/>
                <a:latin typeface="Times New Roman" panose="02020603050405020304" pitchFamily="18" charset="0"/>
                <a:ea typeface="Times New Roman" panose="02020603050405020304" pitchFamily="18" charset="0"/>
              </a:rPr>
              <a:t>LITERATURE REVIEW </a:t>
            </a:r>
            <a:endParaRPr lang="en-IN" sz="4000" dirty="0"/>
          </a:p>
        </p:txBody>
      </p:sp>
      <p:sp>
        <p:nvSpPr>
          <p:cNvPr id="4" name="TextBox 3">
            <a:extLst>
              <a:ext uri="{FF2B5EF4-FFF2-40B4-BE49-F238E27FC236}">
                <a16:creationId xmlns:a16="http://schemas.microsoft.com/office/drawing/2014/main" id="{438715FD-6A7C-6232-A262-6366FEE6FDA6}"/>
              </a:ext>
            </a:extLst>
          </p:cNvPr>
          <p:cNvSpPr txBox="1"/>
          <p:nvPr/>
        </p:nvSpPr>
        <p:spPr>
          <a:xfrm>
            <a:off x="204864" y="1175291"/>
            <a:ext cx="11512446" cy="53439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Digital technologies have completely changed marketing by changing the way businesses interact with their clients and shape their purchasing decisions. A major component of this change, digital marketing is becoming more well-known for its quantifiable outcomes, tailored content, and worldwide reach. </a:t>
            </a: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Early email and internet advertisements marked the beginning of digital marketing. With businesses realising the potential of the internet to reach clients, the phrase "digital marketing" was first used in the late 1990s (</a:t>
            </a:r>
            <a:r>
              <a:rPr lang="en-IN"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Zeisser</a:t>
            </a: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1996). </a:t>
            </a: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According to Chaffey and Smith (2013), social media and smartphones have changed the way customers connect with companies, leading to the development of new marketing techniques that emphasise interactive and personalised experiences. The proliferation of mobile devices and rising internet usage are directly related to the rise of digital marketing.</a:t>
            </a:r>
            <a:endParaRPr lang="en-IN" sz="1800" kern="100" dirty="0">
              <a:effectLst/>
              <a:latin typeface="Aptos" panose="020B0004020202020204" pitchFamily="34" charset="0"/>
              <a:ea typeface="Aptos" panose="020B000402020202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Through digital marketing channels, businesses can collect a mountain of data about consumer preferences, habits, and interactions, which enables them to more accurately target and customise clients. Consequently, there is a greater likelihood of a sale and a better client experience (Lambrecht &amp; Tucker, 2013).</a:t>
            </a:r>
            <a:endParaRPr lang="en-IN" sz="18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391005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D10E30-15D7-D2D3-F120-A178F414D0F6}"/>
              </a:ext>
            </a:extLst>
          </p:cNvPr>
          <p:cNvSpPr txBox="1"/>
          <p:nvPr/>
        </p:nvSpPr>
        <p:spPr>
          <a:xfrm>
            <a:off x="587114" y="1753034"/>
            <a:ext cx="11017771"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RESEARCH OBJECTIVES</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7" name="TextBox 6">
            <a:extLst>
              <a:ext uri="{FF2B5EF4-FFF2-40B4-BE49-F238E27FC236}">
                <a16:creationId xmlns:a16="http://schemas.microsoft.com/office/drawing/2014/main" id="{4AC5699E-8571-2FBF-1229-F5A66C923141}"/>
              </a:ext>
            </a:extLst>
          </p:cNvPr>
          <p:cNvSpPr txBox="1"/>
          <p:nvPr/>
        </p:nvSpPr>
        <p:spPr>
          <a:xfrm>
            <a:off x="587115" y="2754428"/>
            <a:ext cx="11017770" cy="975588"/>
          </a:xfrm>
          <a:prstGeom prst="rect">
            <a:avLst/>
          </a:prstGeom>
          <a:noFill/>
        </p:spPr>
        <p:txBody>
          <a:bodyPr wrap="square">
            <a:spAutoFit/>
          </a:bodyPr>
          <a:lstStyle/>
          <a:p>
            <a:pPr algn="just">
              <a:lnSpc>
                <a:spcPct val="150000"/>
              </a:lnSpc>
              <a:spcAft>
                <a:spcPts val="800"/>
              </a:spcAft>
            </a:pPr>
            <a:r>
              <a:rPr lang="en-IN"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1. To study and analyse the level of consumer awareness regarding Digital Marketing in Punjab.</a:t>
            </a:r>
            <a:endParaRPr lang="en-IN" kern="100" dirty="0">
              <a:effectLst/>
              <a:latin typeface="Aptos" panose="020B0004020202020204" pitchFamily="34" charset="0"/>
              <a:ea typeface="Aptos" panose="020B0004020202020204" pitchFamily="34" charset="0"/>
              <a:cs typeface="Mangal" panose="02040503050203030202" pitchFamily="18" charset="0"/>
            </a:endParaRPr>
          </a:p>
          <a:p>
            <a:pPr>
              <a:lnSpc>
                <a:spcPct val="150000"/>
              </a:lnSpc>
            </a:pPr>
            <a:r>
              <a:rPr lang="en-IN" kern="0" dirty="0">
                <a:solidFill>
                  <a:srgbClr val="000000"/>
                </a:solidFill>
                <a:effectLst/>
                <a:latin typeface="Times New Roman" panose="02020603050405020304" pitchFamily="18" charset="0"/>
                <a:ea typeface="Times New Roman" panose="02020603050405020304" pitchFamily="18" charset="0"/>
              </a:rPr>
              <a:t>2. To study the Impact of Digital Marketing Decision of customer in Punjab.</a:t>
            </a:r>
            <a:endParaRPr lang="en-IN" dirty="0"/>
          </a:p>
        </p:txBody>
      </p:sp>
    </p:spTree>
    <p:extLst>
      <p:ext uri="{BB962C8B-B14F-4D97-AF65-F5344CB8AC3E}">
        <p14:creationId xmlns:p14="http://schemas.microsoft.com/office/powerpoint/2010/main" val="2320585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BD29A4-E5DE-386B-7E7F-24AAB5136CF8}"/>
              </a:ext>
            </a:extLst>
          </p:cNvPr>
          <p:cNvSpPr txBox="1"/>
          <p:nvPr/>
        </p:nvSpPr>
        <p:spPr>
          <a:xfrm>
            <a:off x="809952" y="862367"/>
            <a:ext cx="11017770" cy="718466"/>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RESEARCH METHODOLOGY</a:t>
            </a:r>
            <a:r>
              <a:rPr lang="en-IN" sz="40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7" name="TextBox 6">
            <a:extLst>
              <a:ext uri="{FF2B5EF4-FFF2-40B4-BE49-F238E27FC236}">
                <a16:creationId xmlns:a16="http://schemas.microsoft.com/office/drawing/2014/main" id="{BD8B77B9-267B-7B56-9812-AAB611F0AC51}"/>
              </a:ext>
            </a:extLst>
          </p:cNvPr>
          <p:cNvSpPr txBox="1"/>
          <p:nvPr/>
        </p:nvSpPr>
        <p:spPr>
          <a:xfrm>
            <a:off x="630069" y="1648962"/>
            <a:ext cx="11197653" cy="3987438"/>
          </a:xfrm>
          <a:prstGeom prst="rect">
            <a:avLst/>
          </a:prstGeom>
          <a:noFill/>
        </p:spPr>
        <p:txBody>
          <a:bodyPr wrap="square">
            <a:spAutoFit/>
          </a:bodyPr>
          <a:lstStyle/>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The purpose of the study was to evaluate how digital marketing affected customer behaviour while making purchases.</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Through the use of stratified sampling, 300 respondents—100 samples from each of the three Punjabi areas of </a:t>
            </a:r>
            <a:r>
              <a:rPr lang="en-IN"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Majha</a:t>
            </a: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t>
            </a:r>
            <a:r>
              <a:rPr lang="en-IN"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Doaba</a:t>
            </a: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and Malwa—were chosen.</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Data on customer reactions to digital marketing was gathered using the descriptive survey approach. </a:t>
            </a:r>
            <a:b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b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The data were summarised using descriptive analysis.</a:t>
            </a:r>
            <a:endParaRPr lang="en-IN" kern="0" dirty="0">
              <a:solidFill>
                <a:srgbClr val="000000"/>
              </a:solidFill>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ANOVA and t-tests were used to assess how purchase patterns varied by location in response to digital marketing. </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The influence of digital marketing on customer purchase behaviour was investigated using correlation analysis. </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154218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19765B-7493-1A27-547B-6AEA636FE7F4}"/>
              </a:ext>
            </a:extLst>
          </p:cNvPr>
          <p:cNvSpPr txBox="1"/>
          <p:nvPr/>
        </p:nvSpPr>
        <p:spPr>
          <a:xfrm>
            <a:off x="564627" y="293411"/>
            <a:ext cx="11062741"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RESULT AND DISCUSSION</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9" name="TextBox 8">
            <a:extLst>
              <a:ext uri="{FF2B5EF4-FFF2-40B4-BE49-F238E27FC236}">
                <a16:creationId xmlns:a16="http://schemas.microsoft.com/office/drawing/2014/main" id="{D1E20466-0A42-D730-37B5-10E877A0D46F}"/>
              </a:ext>
            </a:extLst>
          </p:cNvPr>
          <p:cNvSpPr txBox="1"/>
          <p:nvPr/>
        </p:nvSpPr>
        <p:spPr>
          <a:xfrm>
            <a:off x="499669" y="1103514"/>
            <a:ext cx="11192655" cy="376385"/>
          </a:xfrm>
          <a:prstGeom prst="rect">
            <a:avLst/>
          </a:prstGeom>
          <a:noFill/>
        </p:spPr>
        <p:txBody>
          <a:bodyPr wrap="square">
            <a:spAutoFit/>
          </a:bodyPr>
          <a:lstStyle/>
          <a:p>
            <a:pPr algn="ctr">
              <a:lnSpc>
                <a:spcPct val="107000"/>
              </a:lnSpc>
              <a:spcAft>
                <a:spcPts val="800"/>
              </a:spcAft>
            </a:pPr>
            <a:r>
              <a:rPr lang="en-IN" sz="1800" b="1" kern="100" dirty="0">
                <a:solidFill>
                  <a:srgbClr val="000000"/>
                </a:solidFill>
                <a:effectLst/>
                <a:latin typeface="Times New Roman" panose="02020603050405020304" pitchFamily="18" charset="0"/>
                <a:ea typeface="Aptos" panose="020B0004020202020204" pitchFamily="34" charset="0"/>
                <a:cs typeface="Mangal" panose="02040503050203030202" pitchFamily="18" charset="0"/>
              </a:rPr>
              <a:t>Table 1: ANOVA for Influence of Online Reviews on Purchasing Decisions by Gender</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graphicFrame>
        <p:nvGraphicFramePr>
          <p:cNvPr id="10" name="Table 9">
            <a:extLst>
              <a:ext uri="{FF2B5EF4-FFF2-40B4-BE49-F238E27FC236}">
                <a16:creationId xmlns:a16="http://schemas.microsoft.com/office/drawing/2014/main" id="{A8FB0EA3-4506-58D3-E141-8176B76C249C}"/>
              </a:ext>
            </a:extLst>
          </p:cNvPr>
          <p:cNvGraphicFramePr>
            <a:graphicFrameLocks noGrp="1"/>
          </p:cNvGraphicFramePr>
          <p:nvPr>
            <p:extLst>
              <p:ext uri="{D42A27DB-BD31-4B8C-83A1-F6EECF244321}">
                <p14:modId xmlns:p14="http://schemas.microsoft.com/office/powerpoint/2010/main" val="1993637407"/>
              </p:ext>
            </p:extLst>
          </p:nvPr>
        </p:nvGraphicFramePr>
        <p:xfrm>
          <a:off x="2141620" y="1703102"/>
          <a:ext cx="7424882" cy="3451795"/>
        </p:xfrm>
        <a:graphic>
          <a:graphicData uri="http://schemas.openxmlformats.org/drawingml/2006/table">
            <a:tbl>
              <a:tblPr>
                <a:tableStyleId>{3C2FFA5D-87B4-456A-9821-1D502468CF0F}</a:tableStyleId>
              </a:tblPr>
              <a:tblGrid>
                <a:gridCol w="748364">
                  <a:extLst>
                    <a:ext uri="{9D8B030D-6E8A-4147-A177-3AD203B41FA5}">
                      <a16:colId xmlns:a16="http://schemas.microsoft.com/office/drawing/2014/main" val="4141251316"/>
                    </a:ext>
                  </a:extLst>
                </a:gridCol>
                <a:gridCol w="425980">
                  <a:extLst>
                    <a:ext uri="{9D8B030D-6E8A-4147-A177-3AD203B41FA5}">
                      <a16:colId xmlns:a16="http://schemas.microsoft.com/office/drawing/2014/main" val="1028330677"/>
                    </a:ext>
                  </a:extLst>
                </a:gridCol>
                <a:gridCol w="640129">
                  <a:extLst>
                    <a:ext uri="{9D8B030D-6E8A-4147-A177-3AD203B41FA5}">
                      <a16:colId xmlns:a16="http://schemas.microsoft.com/office/drawing/2014/main" val="2645891540"/>
                    </a:ext>
                  </a:extLst>
                </a:gridCol>
                <a:gridCol w="853506">
                  <a:extLst>
                    <a:ext uri="{9D8B030D-6E8A-4147-A177-3AD203B41FA5}">
                      <a16:colId xmlns:a16="http://schemas.microsoft.com/office/drawing/2014/main" val="2526903024"/>
                    </a:ext>
                  </a:extLst>
                </a:gridCol>
                <a:gridCol w="747591">
                  <a:extLst>
                    <a:ext uri="{9D8B030D-6E8A-4147-A177-3AD203B41FA5}">
                      <a16:colId xmlns:a16="http://schemas.microsoft.com/office/drawing/2014/main" val="2436065493"/>
                    </a:ext>
                  </a:extLst>
                </a:gridCol>
                <a:gridCol w="1181301">
                  <a:extLst>
                    <a:ext uri="{9D8B030D-6E8A-4147-A177-3AD203B41FA5}">
                      <a16:colId xmlns:a16="http://schemas.microsoft.com/office/drawing/2014/main" val="3448387704"/>
                    </a:ext>
                  </a:extLst>
                </a:gridCol>
                <a:gridCol w="1181301">
                  <a:extLst>
                    <a:ext uri="{9D8B030D-6E8A-4147-A177-3AD203B41FA5}">
                      <a16:colId xmlns:a16="http://schemas.microsoft.com/office/drawing/2014/main" val="1027810871"/>
                    </a:ext>
                  </a:extLst>
                </a:gridCol>
                <a:gridCol w="763825">
                  <a:extLst>
                    <a:ext uri="{9D8B030D-6E8A-4147-A177-3AD203B41FA5}">
                      <a16:colId xmlns:a16="http://schemas.microsoft.com/office/drawing/2014/main" val="1650856132"/>
                    </a:ext>
                  </a:extLst>
                </a:gridCol>
                <a:gridCol w="882885">
                  <a:extLst>
                    <a:ext uri="{9D8B030D-6E8A-4147-A177-3AD203B41FA5}">
                      <a16:colId xmlns:a16="http://schemas.microsoft.com/office/drawing/2014/main" val="1486615453"/>
                    </a:ext>
                  </a:extLst>
                </a:gridCol>
              </a:tblGrid>
              <a:tr h="249835">
                <a:tc gridSpan="9">
                  <a:txBody>
                    <a:bodyPr/>
                    <a:lstStyle/>
                    <a:p>
                      <a:pPr marL="38100" marR="38100" algn="ctr">
                        <a:lnSpc>
                          <a:spcPct val="100000"/>
                        </a:lnSpc>
                        <a:spcAft>
                          <a:spcPts val="800"/>
                        </a:spcAft>
                      </a:pPr>
                      <a:r>
                        <a:rPr lang="en-IN" sz="1600" b="1" kern="0" dirty="0">
                          <a:effectLst/>
                          <a:latin typeface="Times New Roman" panose="02020603050405020304" pitchFamily="18" charset="0"/>
                          <a:cs typeface="Times New Roman" panose="02020603050405020304" pitchFamily="18" charset="0"/>
                        </a:rPr>
                        <a:t>Descriptive</a:t>
                      </a:r>
                      <a:endParaRPr lang="en-IN"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3869923798"/>
                  </a:ext>
                </a:extLst>
              </a:tr>
              <a:tr h="533660">
                <a:tc gridSpan="9">
                  <a:txBody>
                    <a:bodyPr/>
                    <a:lstStyle/>
                    <a:p>
                      <a:pPr algn="ctr">
                        <a:lnSpc>
                          <a:spcPct val="100000"/>
                        </a:lnSpc>
                        <a:spcAft>
                          <a:spcPts val="800"/>
                        </a:spcAft>
                      </a:pPr>
                      <a:r>
                        <a:rPr lang="en-IN" sz="1600" b="1" kern="0" dirty="0">
                          <a:effectLst/>
                          <a:latin typeface="Times New Roman" panose="02020603050405020304" pitchFamily="18" charset="0"/>
                          <a:cs typeface="Times New Roman" panose="02020603050405020304" pitchFamily="18" charset="0"/>
                        </a:rPr>
                        <a:t>How often do online reviews or recommendations influence your purchasing decisions?  </a:t>
                      </a:r>
                      <a:endParaRPr lang="en-IN"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431206040"/>
                  </a:ext>
                </a:extLst>
              </a:tr>
              <a:tr h="533660">
                <a:tc rowSpan="2">
                  <a:txBody>
                    <a:bodyPr/>
                    <a:lstStyle/>
                    <a:p>
                      <a:pPr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 </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rowSpan="2">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rowSpan="2">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Mean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rowSpan="2">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Std. Deviation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rowSpan="2">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Std. Error</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gridSpan="2">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95% Confidence Interval for Mean</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hMerge="1">
                  <a:txBody>
                    <a:bodyPr/>
                    <a:lstStyle/>
                    <a:p>
                      <a:endParaRPr lang="en-IN"/>
                    </a:p>
                  </a:txBody>
                  <a:tcPr/>
                </a:tc>
                <a:tc rowSpan="2">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Minimum</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rowSpan="2">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Maximum</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extLst>
                  <a:ext uri="{0D108BD9-81ED-4DB2-BD59-A6C34878D82A}">
                    <a16:rowId xmlns:a16="http://schemas.microsoft.com/office/drawing/2014/main" val="4190107118"/>
                  </a:ext>
                </a:extLst>
              </a:tr>
              <a:tr h="533660">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Lower Bound</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Upper Bound</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vMerge="1">
                  <a:txBody>
                    <a:bodyPr/>
                    <a:lstStyle/>
                    <a:p>
                      <a:endParaRPr lang="en-IN"/>
                    </a:p>
                  </a:txBody>
                  <a:tcPr/>
                </a:tc>
                <a:tc vMerge="1">
                  <a:txBody>
                    <a:bodyPr/>
                    <a:lstStyle/>
                    <a:p>
                      <a:endParaRPr lang="en-IN"/>
                    </a:p>
                  </a:txBody>
                  <a:tcPr/>
                </a:tc>
                <a:extLst>
                  <a:ext uri="{0D108BD9-81ED-4DB2-BD59-A6C34878D82A}">
                    <a16:rowId xmlns:a16="http://schemas.microsoft.com/office/drawing/2014/main" val="2420910164"/>
                  </a:ext>
                </a:extLst>
              </a:tr>
              <a:tr h="533660">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Male</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158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4.7658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.42483</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.03380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4.6991</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tabLst>
                          <a:tab pos="536575" algn="ctr"/>
                          <a:tab pos="1035685" algn="r"/>
                        </a:tabLst>
                      </a:pPr>
                      <a:r>
                        <a:rPr lang="en-IN" sz="1600" kern="0" dirty="0">
                          <a:effectLst/>
                          <a:latin typeface="Times New Roman" panose="02020603050405020304" pitchFamily="18" charset="0"/>
                          <a:cs typeface="Times New Roman" panose="02020603050405020304" pitchFamily="18" charset="0"/>
                        </a:rPr>
                        <a:t>		4.8326</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4.00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5.00</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extLst>
                  <a:ext uri="{0D108BD9-81ED-4DB2-BD59-A6C34878D82A}">
                    <a16:rowId xmlns:a16="http://schemas.microsoft.com/office/drawing/2014/main" val="525518301"/>
                  </a:ext>
                </a:extLst>
              </a:tr>
              <a:tr h="533660">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female</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142</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4.6408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.48145</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.04040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4.5610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4.7207</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4.00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5.00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extLst>
                  <a:ext uri="{0D108BD9-81ED-4DB2-BD59-A6C34878D82A}">
                    <a16:rowId xmlns:a16="http://schemas.microsoft.com/office/drawing/2014/main" val="2143636508"/>
                  </a:ext>
                </a:extLst>
              </a:tr>
              <a:tr h="533660">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Total</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300</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4.7067</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.45605</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a:effectLst/>
                          <a:latin typeface="Times New Roman" panose="02020603050405020304" pitchFamily="18" charset="0"/>
                          <a:cs typeface="Times New Roman" panose="02020603050405020304" pitchFamily="18" charset="0"/>
                        </a:rPr>
                        <a:t>.02633</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4.6549</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4.7585</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4.00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00000"/>
                        </a:lnSpc>
                        <a:spcAft>
                          <a:spcPts val="800"/>
                        </a:spcAft>
                      </a:pPr>
                      <a:r>
                        <a:rPr lang="en-IN" sz="1600" kern="0" dirty="0">
                          <a:effectLst/>
                          <a:latin typeface="Times New Roman" panose="02020603050405020304" pitchFamily="18" charset="0"/>
                          <a:cs typeface="Times New Roman" panose="02020603050405020304" pitchFamily="18" charset="0"/>
                        </a:rPr>
                        <a:t>5.00</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extLst>
                  <a:ext uri="{0D108BD9-81ED-4DB2-BD59-A6C34878D82A}">
                    <a16:rowId xmlns:a16="http://schemas.microsoft.com/office/drawing/2014/main" val="2996893082"/>
                  </a:ext>
                </a:extLst>
              </a:tr>
            </a:tbl>
          </a:graphicData>
        </a:graphic>
      </p:graphicFrame>
      <p:sp>
        <p:nvSpPr>
          <p:cNvPr id="12" name="TextBox 11">
            <a:extLst>
              <a:ext uri="{FF2B5EF4-FFF2-40B4-BE49-F238E27FC236}">
                <a16:creationId xmlns:a16="http://schemas.microsoft.com/office/drawing/2014/main" id="{D5CD17B8-D6A8-3D9A-5AE9-33769607B340}"/>
              </a:ext>
            </a:extLst>
          </p:cNvPr>
          <p:cNvSpPr txBox="1"/>
          <p:nvPr/>
        </p:nvSpPr>
        <p:spPr>
          <a:xfrm>
            <a:off x="564627" y="5267887"/>
            <a:ext cx="11062741" cy="1296702"/>
          </a:xfrm>
          <a:prstGeom prst="rect">
            <a:avLst/>
          </a:prstGeom>
          <a:noFill/>
        </p:spPr>
        <p:txBody>
          <a:bodyPr wrap="square">
            <a:spAutoFit/>
          </a:bodyPr>
          <a:lstStyle/>
          <a:p>
            <a:pPr algn="just">
              <a:lnSpc>
                <a:spcPct val="150000"/>
              </a:lnSpc>
              <a:spcAft>
                <a:spcPts val="800"/>
              </a:spcAft>
            </a:pPr>
            <a:r>
              <a:rPr lang="en-IN" sz="1800" kern="100" dirty="0">
                <a:solidFill>
                  <a:schemeClr val="tx1">
                    <a:lumMod val="95000"/>
                    <a:lumOff val="5000"/>
                  </a:schemeClr>
                </a:solidFill>
                <a:effectLst/>
                <a:latin typeface="Times New Roman" panose="02020603050405020304" pitchFamily="18" charset="0"/>
                <a:ea typeface="Aptos" panose="020B0004020202020204" pitchFamily="34" charset="0"/>
                <a:cs typeface="Mangal" panose="02040503050203030202" pitchFamily="18" charset="0"/>
              </a:rPr>
              <a:t>As per descriptive analysis in table 1 show that digital marketing online reviews and recommendations plays very important role while customer purchasing decisions having 4.7658 mean score for male and 4.6408 for female, which reveals that both the gender are getting influenced by the online reviews. </a:t>
            </a:r>
            <a:endParaRPr lang="en-IN" sz="1600" kern="100" dirty="0">
              <a:solidFill>
                <a:schemeClr val="tx1">
                  <a:lumMod val="95000"/>
                  <a:lumOff val="5000"/>
                </a:schemeClr>
              </a:solidFill>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2388931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6F22D85-8706-B052-9519-C9D0DCC99E81}"/>
              </a:ext>
            </a:extLst>
          </p:cNvPr>
          <p:cNvSpPr txBox="1"/>
          <p:nvPr/>
        </p:nvSpPr>
        <p:spPr>
          <a:xfrm>
            <a:off x="779489" y="401032"/>
            <a:ext cx="10867869" cy="775340"/>
          </a:xfrm>
          <a:prstGeom prst="rect">
            <a:avLst/>
          </a:prstGeom>
          <a:noFill/>
        </p:spPr>
        <p:txBody>
          <a:bodyPr wrap="square">
            <a:spAutoFit/>
          </a:bodyPr>
          <a:lstStyle/>
          <a:p>
            <a:pPr algn="just">
              <a:lnSpc>
                <a:spcPct val="107000"/>
              </a:lnSpc>
              <a:spcAft>
                <a:spcPts val="800"/>
              </a:spcAft>
            </a:pPr>
            <a:r>
              <a:rPr lang="en-IN" b="1" kern="100" dirty="0">
                <a:solidFill>
                  <a:srgbClr val="000000"/>
                </a:solidFill>
                <a:effectLst/>
                <a:latin typeface="Times New Roman" panose="02020603050405020304" pitchFamily="18" charset="0"/>
                <a:ea typeface="Aptos" panose="020B0004020202020204" pitchFamily="34" charset="0"/>
                <a:cs typeface="Mangal" panose="02040503050203030202" pitchFamily="18" charset="0"/>
              </a:rPr>
              <a:t>Table 2: ANOVA Analysis of Gender Differences in the Influence of Online Reviews on Purchasing Decisions</a:t>
            </a:r>
            <a:endParaRPr lang="en-IN" kern="100" dirty="0">
              <a:effectLst/>
              <a:latin typeface="Aptos" panose="020B0004020202020204" pitchFamily="34" charset="0"/>
              <a:ea typeface="Aptos" panose="020B0004020202020204" pitchFamily="34" charset="0"/>
              <a:cs typeface="Mangal" panose="02040503050203030202" pitchFamily="18" charset="0"/>
            </a:endParaRPr>
          </a:p>
          <a:p>
            <a:pPr>
              <a:lnSpc>
                <a:spcPct val="107000"/>
              </a:lnSpc>
              <a:spcAft>
                <a:spcPts val="800"/>
              </a:spcAft>
            </a:pPr>
            <a:r>
              <a:rPr lang="en-IN" kern="0" dirty="0">
                <a:solidFill>
                  <a:srgbClr val="000000"/>
                </a:solidFill>
                <a:effectLst/>
                <a:latin typeface="Times New Roman" panose="02020603050405020304" pitchFamily="18" charset="0"/>
                <a:ea typeface="Aptos" panose="020B0004020202020204" pitchFamily="34" charset="0"/>
                <a:cs typeface="Mangal" panose="02040503050203030202" pitchFamily="18" charset="0"/>
              </a:rPr>
              <a:t> </a:t>
            </a:r>
            <a:endParaRPr lang="en-IN" kern="100" dirty="0">
              <a:effectLst/>
              <a:latin typeface="Aptos" panose="020B0004020202020204" pitchFamily="34" charset="0"/>
              <a:ea typeface="Aptos" panose="020B000402020202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2F282A22-F492-4895-B199-0FCBC34C15DE}"/>
              </a:ext>
            </a:extLst>
          </p:cNvPr>
          <p:cNvGraphicFramePr>
            <a:graphicFrameLocks noGrp="1"/>
          </p:cNvGraphicFramePr>
          <p:nvPr>
            <p:extLst>
              <p:ext uri="{D42A27DB-BD31-4B8C-83A1-F6EECF244321}">
                <p14:modId xmlns:p14="http://schemas.microsoft.com/office/powerpoint/2010/main" val="2388060722"/>
              </p:ext>
            </p:extLst>
          </p:nvPr>
        </p:nvGraphicFramePr>
        <p:xfrm>
          <a:off x="2248041" y="1028888"/>
          <a:ext cx="7300208" cy="3097875"/>
        </p:xfrm>
        <a:graphic>
          <a:graphicData uri="http://schemas.openxmlformats.org/drawingml/2006/table">
            <a:tbl>
              <a:tblPr>
                <a:tableStyleId>{3C2FFA5D-87B4-456A-9821-1D502468CF0F}</a:tableStyleId>
              </a:tblPr>
              <a:tblGrid>
                <a:gridCol w="3091662">
                  <a:extLst>
                    <a:ext uri="{9D8B030D-6E8A-4147-A177-3AD203B41FA5}">
                      <a16:colId xmlns:a16="http://schemas.microsoft.com/office/drawing/2014/main" val="3948357879"/>
                    </a:ext>
                  </a:extLst>
                </a:gridCol>
                <a:gridCol w="1059974">
                  <a:extLst>
                    <a:ext uri="{9D8B030D-6E8A-4147-A177-3AD203B41FA5}">
                      <a16:colId xmlns:a16="http://schemas.microsoft.com/office/drawing/2014/main" val="3155185688"/>
                    </a:ext>
                  </a:extLst>
                </a:gridCol>
                <a:gridCol w="734647">
                  <a:extLst>
                    <a:ext uri="{9D8B030D-6E8A-4147-A177-3AD203B41FA5}">
                      <a16:colId xmlns:a16="http://schemas.microsoft.com/office/drawing/2014/main" val="2717935974"/>
                    </a:ext>
                  </a:extLst>
                </a:gridCol>
                <a:gridCol w="941082">
                  <a:extLst>
                    <a:ext uri="{9D8B030D-6E8A-4147-A177-3AD203B41FA5}">
                      <a16:colId xmlns:a16="http://schemas.microsoft.com/office/drawing/2014/main" val="3557691656"/>
                    </a:ext>
                  </a:extLst>
                </a:gridCol>
                <a:gridCol w="734647">
                  <a:extLst>
                    <a:ext uri="{9D8B030D-6E8A-4147-A177-3AD203B41FA5}">
                      <a16:colId xmlns:a16="http://schemas.microsoft.com/office/drawing/2014/main" val="2504322329"/>
                    </a:ext>
                  </a:extLst>
                </a:gridCol>
                <a:gridCol w="738196">
                  <a:extLst>
                    <a:ext uri="{9D8B030D-6E8A-4147-A177-3AD203B41FA5}">
                      <a16:colId xmlns:a16="http://schemas.microsoft.com/office/drawing/2014/main" val="924152352"/>
                    </a:ext>
                  </a:extLst>
                </a:gridCol>
              </a:tblGrid>
              <a:tr h="374342">
                <a:tc gridSpan="6">
                  <a:txBody>
                    <a:bodyPr/>
                    <a:lstStyle/>
                    <a:p>
                      <a:pPr marL="38100" marR="38100" algn="ctr">
                        <a:lnSpc>
                          <a:spcPct val="150000"/>
                        </a:lnSpc>
                        <a:spcAft>
                          <a:spcPts val="800"/>
                        </a:spcAft>
                      </a:pPr>
                      <a:r>
                        <a:rPr lang="en-IN" sz="1600" b="1" kern="0" dirty="0">
                          <a:effectLst/>
                          <a:latin typeface="Times New Roman" panose="02020603050405020304" pitchFamily="18" charset="0"/>
                          <a:cs typeface="Times New Roman" panose="02020603050405020304" pitchFamily="18" charset="0"/>
                        </a:rPr>
                        <a:t>OANVA</a:t>
                      </a:r>
                      <a:endParaRPr lang="en-IN"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2624378001"/>
                  </a:ext>
                </a:extLst>
              </a:tr>
              <a:tr h="599439">
                <a:tc gridSpan="6">
                  <a:txBody>
                    <a:bodyPr/>
                    <a:lstStyle/>
                    <a:p>
                      <a:pPr algn="ctr">
                        <a:lnSpc>
                          <a:spcPct val="150000"/>
                        </a:lnSpc>
                        <a:spcAft>
                          <a:spcPts val="800"/>
                        </a:spcAft>
                      </a:pPr>
                      <a:r>
                        <a:rPr lang="en-IN" sz="1600" b="1" kern="0" dirty="0">
                          <a:effectLst/>
                          <a:latin typeface="Times New Roman" panose="02020603050405020304" pitchFamily="18" charset="0"/>
                          <a:cs typeface="Times New Roman" panose="02020603050405020304" pitchFamily="18" charset="0"/>
                        </a:rPr>
                        <a:t>How often do online reviews or recommendations influence your purchasing decisions?  </a:t>
                      </a:r>
                      <a:endParaRPr lang="en-IN" sz="16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469165786"/>
                  </a:ext>
                </a:extLst>
              </a:tr>
              <a:tr h="599439">
                <a:tc>
                  <a:txBody>
                    <a:bodyPr/>
                    <a:lstStyle/>
                    <a:p>
                      <a:pPr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 </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Sum of Squares</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df</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Mean Square</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F</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Sig.</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b">
                    <a:solidFill>
                      <a:schemeClr val="bg2">
                        <a:lumMod val="40000"/>
                        <a:lumOff val="60000"/>
                      </a:schemeClr>
                    </a:solidFill>
                  </a:tcPr>
                </a:tc>
                <a:extLst>
                  <a:ext uri="{0D108BD9-81ED-4DB2-BD59-A6C34878D82A}">
                    <a16:rowId xmlns:a16="http://schemas.microsoft.com/office/drawing/2014/main" val="2235701896"/>
                  </a:ext>
                </a:extLst>
              </a:tr>
              <a:tr h="599439">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Between Groups</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1.168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1</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1.168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5.705</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.018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extLst>
                  <a:ext uri="{0D108BD9-81ED-4DB2-BD59-A6C34878D82A}">
                    <a16:rowId xmlns:a16="http://schemas.microsoft.com/office/drawing/2014/main" val="1102569325"/>
                  </a:ext>
                </a:extLst>
              </a:tr>
              <a:tr h="374342">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Within Groups</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61.019</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298</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.205</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 </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 </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extLst>
                  <a:ext uri="{0D108BD9-81ED-4DB2-BD59-A6C34878D82A}">
                    <a16:rowId xmlns:a16="http://schemas.microsoft.com/office/drawing/2014/main" val="428164958"/>
                  </a:ext>
                </a:extLst>
              </a:tr>
              <a:tr h="374342">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Total</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62.187</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marL="38100" marR="38100"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299</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solidFill>
                      <a:schemeClr val="bg2">
                        <a:lumMod val="40000"/>
                        <a:lumOff val="60000"/>
                      </a:schemeClr>
                    </a:solidFill>
                  </a:tcPr>
                </a:tc>
                <a:tc>
                  <a:txBody>
                    <a:bodyPr/>
                    <a:lstStyle/>
                    <a:p>
                      <a:pPr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 </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algn="ctr">
                        <a:lnSpc>
                          <a:spcPct val="150000"/>
                        </a:lnSpc>
                        <a:spcAft>
                          <a:spcPts val="800"/>
                        </a:spcAft>
                      </a:pPr>
                      <a:r>
                        <a:rPr lang="en-IN" sz="1600" kern="0">
                          <a:effectLst/>
                          <a:latin typeface="Times New Roman" panose="02020603050405020304" pitchFamily="18" charset="0"/>
                          <a:cs typeface="Times New Roman" panose="02020603050405020304" pitchFamily="18" charset="0"/>
                        </a:rPr>
                        <a:t> </a:t>
                      </a:r>
                      <a:endParaRPr lang="en-IN" sz="16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tc>
                  <a:txBody>
                    <a:bodyPr/>
                    <a:lstStyle/>
                    <a:p>
                      <a:pPr algn="ctr">
                        <a:lnSpc>
                          <a:spcPct val="150000"/>
                        </a:lnSpc>
                        <a:spcAft>
                          <a:spcPts val="800"/>
                        </a:spcAft>
                      </a:pPr>
                      <a:r>
                        <a:rPr lang="en-IN" sz="1600" kern="0" dirty="0">
                          <a:effectLst/>
                          <a:latin typeface="Times New Roman" panose="02020603050405020304" pitchFamily="18" charset="0"/>
                          <a:cs typeface="Times New Roman" panose="02020603050405020304" pitchFamily="18" charset="0"/>
                        </a:rPr>
                        <a:t> </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0" marR="0" marT="0" marB="0" anchor="ctr">
                    <a:solidFill>
                      <a:schemeClr val="bg2">
                        <a:lumMod val="40000"/>
                        <a:lumOff val="60000"/>
                      </a:schemeClr>
                    </a:solidFill>
                  </a:tcPr>
                </a:tc>
                <a:extLst>
                  <a:ext uri="{0D108BD9-81ED-4DB2-BD59-A6C34878D82A}">
                    <a16:rowId xmlns:a16="http://schemas.microsoft.com/office/drawing/2014/main" val="3942970494"/>
                  </a:ext>
                </a:extLst>
              </a:tr>
            </a:tbl>
          </a:graphicData>
        </a:graphic>
      </p:graphicFrame>
      <p:sp>
        <p:nvSpPr>
          <p:cNvPr id="6" name="TextBox 5">
            <a:extLst>
              <a:ext uri="{FF2B5EF4-FFF2-40B4-BE49-F238E27FC236}">
                <a16:creationId xmlns:a16="http://schemas.microsoft.com/office/drawing/2014/main" id="{AE079E6C-10E1-E9A2-3AA9-C13EF7C165BB}"/>
              </a:ext>
            </a:extLst>
          </p:cNvPr>
          <p:cNvSpPr txBox="1"/>
          <p:nvPr/>
        </p:nvSpPr>
        <p:spPr>
          <a:xfrm>
            <a:off x="427703" y="4334720"/>
            <a:ext cx="11356258" cy="2122248"/>
          </a:xfrm>
          <a:prstGeom prst="rect">
            <a:avLst/>
          </a:prstGeom>
          <a:noFill/>
        </p:spPr>
        <p:txBody>
          <a:bodyPr wrap="square">
            <a:spAutoFit/>
          </a:bodyPr>
          <a:lstStyle/>
          <a:p>
            <a:pPr algn="just">
              <a:lnSpc>
                <a:spcPct val="150000"/>
              </a:lnSpc>
              <a:spcAft>
                <a:spcPts val="800"/>
              </a:spcAft>
            </a:pPr>
            <a:r>
              <a:rPr lang="en-IN" kern="100" dirty="0">
                <a:solidFill>
                  <a:schemeClr val="tx1">
                    <a:lumMod val="95000"/>
                    <a:lumOff val="5000"/>
                  </a:schemeClr>
                </a:solidFill>
                <a:effectLst/>
                <a:latin typeface="Times New Roman" panose="02020603050405020304" pitchFamily="18" charset="0"/>
                <a:ea typeface="Aptos" panose="020B0004020202020204" pitchFamily="34" charset="0"/>
                <a:cs typeface="Mangal" panose="02040503050203030202" pitchFamily="18" charset="0"/>
              </a:rPr>
              <a:t>As per ANOVA result analysis in table 2, it clearly indicates statistically significant differences between media online reviews and comments and customers purchasing decision having f value 5.705 and p-vale 0.018 clearly reveals significant difference between them. it clearly indicates that customers are getting influenced by digital marketing channels online reviews and comments while they make purchasing decision.  The findings shows that online reviews and comments plays very significant role in buying behaviour of customers.</a:t>
            </a:r>
            <a:endParaRPr lang="en-IN" kern="100" dirty="0">
              <a:solidFill>
                <a:schemeClr val="tx1">
                  <a:lumMod val="95000"/>
                  <a:lumOff val="5000"/>
                </a:schemeClr>
              </a:solidFill>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591070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C2960E7-F6CC-98C1-9856-ABD09391660C}"/>
              </a:ext>
            </a:extLst>
          </p:cNvPr>
          <p:cNvSpPr txBox="1"/>
          <p:nvPr/>
        </p:nvSpPr>
        <p:spPr>
          <a:xfrm>
            <a:off x="1064301" y="373939"/>
            <a:ext cx="10193311"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FINDINGS</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29BBE311-0CFF-F18B-8631-A5D0836BACBC}"/>
              </a:ext>
            </a:extLst>
          </p:cNvPr>
          <p:cNvSpPr txBox="1"/>
          <p:nvPr/>
        </p:nvSpPr>
        <p:spPr>
          <a:xfrm>
            <a:off x="497174" y="1097470"/>
            <a:ext cx="11197652" cy="5131148"/>
          </a:xfrm>
          <a:prstGeom prst="rect">
            <a:avLst/>
          </a:prstGeom>
          <a:noFill/>
        </p:spPr>
        <p:txBody>
          <a:bodyPr wrap="square">
            <a:spAutoFit/>
          </a:bodyPr>
          <a:lstStyle/>
          <a:p>
            <a:pPr marL="342900" lvl="0" indent="-342900" algn="just">
              <a:lnSpc>
                <a:spcPct val="150000"/>
              </a:lnSpc>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Digital marketing principles are well recognised among Punjabi respondents, with 94.3% indicating that they are "Extremely Aware."</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spcAft>
                <a:spcPts val="800"/>
              </a:spcAft>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age groups are significantly influenced by digital marketing while making purchases, however younger respondents (18–25 years old) had the highest mean score.</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Online suggestions and reviews have a big influence on judgements about what to buy, and an ANOVA study reveals that this effect is stronger for men.</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chance that respondents will try new goods or services is substantially correlated with their perception of digital marketing channels as being very informative.</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perception of digital marketing is quite positive; 73.2% of participants said it was "Extremely Effective.“  </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spcAft>
                <a:spcPts val="800"/>
              </a:spcAft>
              <a:buFont typeface="+mj-lt"/>
              <a:buAutoNum type="arabicParenR"/>
            </a:pPr>
            <a:r>
              <a:rPr lang="en-IN"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knowledge of digital marketing and the impact of online reviews on purchase decisions are significantly positively correlated. Likewise, the positive correlation between perception of digital marketing efficacy and the probability of making purchases from firms that engage.</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86117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A02FAE0-4334-909B-935C-B64B04D0F74E}"/>
              </a:ext>
            </a:extLst>
          </p:cNvPr>
          <p:cNvSpPr txBox="1"/>
          <p:nvPr/>
        </p:nvSpPr>
        <p:spPr>
          <a:xfrm>
            <a:off x="999342" y="283998"/>
            <a:ext cx="10523095"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SUGGESTIONS</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4456E237-60BB-84B6-6CF5-9AFF0A2859B8}"/>
              </a:ext>
            </a:extLst>
          </p:cNvPr>
          <p:cNvSpPr txBox="1"/>
          <p:nvPr/>
        </p:nvSpPr>
        <p:spPr>
          <a:xfrm>
            <a:off x="474688" y="1007529"/>
            <a:ext cx="11242623" cy="5651740"/>
          </a:xfrm>
          <a:prstGeom prst="rect">
            <a:avLst/>
          </a:prstGeom>
          <a:noFill/>
        </p:spPr>
        <p:txBody>
          <a:bodyPr wrap="square">
            <a:spAutoFit/>
          </a:bodyPr>
          <a:lstStyle/>
          <a:p>
            <a:pPr marL="342900" lvl="0" indent="-342900" algn="just">
              <a:lnSpc>
                <a:spcPct val="150000"/>
              </a:lnSpc>
              <a:spcAft>
                <a:spcPts val="1200"/>
              </a:spcAft>
              <a:buFont typeface="+mj-lt"/>
              <a:buAutoNum type="arabicParenR"/>
              <a:tabLst>
                <a:tab pos="94869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Companies should keep spending money on digital marketing with a personalised and focused emphasis. Given the increasing level of consumer knowledge and efficacy of digital marketing, targeting particular groups with content can improve engagement.</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342900" lvl="0" indent="-342900" algn="just">
              <a:lnSpc>
                <a:spcPct val="150000"/>
              </a:lnSpc>
              <a:spcAft>
                <a:spcPts val="1200"/>
              </a:spcAft>
              <a:buFont typeface="+mj-lt"/>
              <a:buAutoNum type="arabicParenR"/>
              <a:tabLst>
                <a:tab pos="94869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Given their considerable influence on consumer decisions, businesses ought to carefully monitor and promote favourable internet evaluations. It might be advantageous to adjust review tactics to suit various gender populations.</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342900" lvl="0" indent="-342900" algn="just">
              <a:lnSpc>
                <a:spcPct val="150000"/>
              </a:lnSpc>
              <a:spcAft>
                <a:spcPts val="1200"/>
              </a:spcAft>
              <a:buFont typeface="+mj-lt"/>
              <a:buAutoNum type="arabicParenR"/>
              <a:tabLst>
                <a:tab pos="94869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Given the large level of information that consumers deride digital marketing channels for, companies should place a high priority on producing insightful content that engages and enlightens users, encouraging them to explore new items.</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342900" lvl="0" indent="-342900" algn="just">
              <a:lnSpc>
                <a:spcPct val="150000"/>
              </a:lnSpc>
              <a:spcAft>
                <a:spcPts val="1200"/>
              </a:spcAft>
              <a:buFont typeface="+mj-lt"/>
              <a:buAutoNum type="arabicParenR"/>
              <a:tabLst>
                <a:tab pos="94869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Considering that digital marketing affects all age groups to varying degrees, create age-specific marketing initiatives. Each demographic's preferences should be taken into account while adjusting strategies </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a:p>
            <a:pPr marL="342900" lvl="0" indent="-342900" algn="just">
              <a:lnSpc>
                <a:spcPct val="150000"/>
              </a:lnSpc>
              <a:spcAft>
                <a:spcPts val="1200"/>
              </a:spcAft>
              <a:buFont typeface="+mj-lt"/>
              <a:buAutoNum type="arabicParenR"/>
              <a:tabLst>
                <a:tab pos="94869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Continue to assess the success of your digital marketing initiatives and modify your tactics as per the changing customer needs and behaviour.</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4077868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CAA585-C791-1E70-EBED-78AA03F55865}"/>
              </a:ext>
            </a:extLst>
          </p:cNvPr>
          <p:cNvSpPr txBox="1"/>
          <p:nvPr/>
        </p:nvSpPr>
        <p:spPr>
          <a:xfrm>
            <a:off x="752002" y="950386"/>
            <a:ext cx="10687987" cy="723531"/>
          </a:xfrm>
          <a:prstGeom prst="rect">
            <a:avLst/>
          </a:prstGeom>
          <a:noFill/>
        </p:spPr>
        <p:txBody>
          <a:bodyPr wrap="square">
            <a:spAutoFit/>
          </a:bodyPr>
          <a:lstStyle/>
          <a:p>
            <a:pPr algn="ctr">
              <a:lnSpc>
                <a:spcPct val="107000"/>
              </a:lnSpc>
              <a:spcAft>
                <a:spcPts val="800"/>
              </a:spcAft>
            </a:pPr>
            <a:r>
              <a:rPr lang="en-IN" sz="4000" b="1"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CONCLUSION</a:t>
            </a:r>
            <a:endParaRPr lang="en-IN" sz="4000" kern="100" dirty="0">
              <a:effectLst/>
              <a:latin typeface="Aptos" panose="020B0004020202020204" pitchFamily="34" charset="0"/>
              <a:ea typeface="Aptos" panose="020B0004020202020204" pitchFamily="34" charset="0"/>
              <a:cs typeface="Mangal" panose="02040503050203030202" pitchFamily="18" charset="0"/>
            </a:endParaRPr>
          </a:p>
        </p:txBody>
      </p:sp>
      <p:sp>
        <p:nvSpPr>
          <p:cNvPr id="5" name="TextBox 4">
            <a:extLst>
              <a:ext uri="{FF2B5EF4-FFF2-40B4-BE49-F238E27FC236}">
                <a16:creationId xmlns:a16="http://schemas.microsoft.com/office/drawing/2014/main" id="{8DC27D45-F668-FBFE-DFBB-F0B3B9161CE9}"/>
              </a:ext>
            </a:extLst>
          </p:cNvPr>
          <p:cNvSpPr txBox="1"/>
          <p:nvPr/>
        </p:nvSpPr>
        <p:spPr>
          <a:xfrm>
            <a:off x="512158" y="1673917"/>
            <a:ext cx="11167673" cy="3835858"/>
          </a:xfrm>
          <a:prstGeom prst="rect">
            <a:avLst/>
          </a:prstGeom>
          <a:noFill/>
        </p:spPr>
        <p:txBody>
          <a:bodyPr wrap="square">
            <a:spAutoFit/>
          </a:bodyPr>
          <a:lstStyle/>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This research paper demonstrates the significant influence of internet marketing on Punjabi consumers' purchase decisions.</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Digital marketing channels are well recognised for their efficacy and high degree of awareness, which highlights their significant influence on consumer purchase decisions. </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Online reviews have a big impact, and there's a strong positive association between digital marketing awareness and impact, so firms should use digital marketing to interact with customers.</a:t>
            </a:r>
          </a:p>
          <a:p>
            <a:pPr marL="285750" indent="-285750" algn="just">
              <a:lnSpc>
                <a:spcPct val="150000"/>
              </a:lnSpc>
              <a:spcAft>
                <a:spcPts val="12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Through individualised tactics, monitoring internet feedback, and producing educational materials, companies may improve their marketing endeavours and more closely conform to the tastes of their target audience.</a:t>
            </a:r>
            <a:endParaRPr lang="en-IN" sz="1600" kern="100" dirty="0">
              <a:effectLst/>
              <a:latin typeface="Aptos" panose="020B0004020202020204" pitchFamily="34" charset="0"/>
              <a:ea typeface="Aptos" panose="020B0004020202020204" pitchFamily="34" charset="0"/>
              <a:cs typeface="Mangal" panose="02040503050203030202" pitchFamily="18" charset="0"/>
            </a:endParaRPr>
          </a:p>
        </p:txBody>
      </p:sp>
    </p:spTree>
    <p:extLst>
      <p:ext uri="{BB962C8B-B14F-4D97-AF65-F5344CB8AC3E}">
        <p14:creationId xmlns:p14="http://schemas.microsoft.com/office/powerpoint/2010/main" val="914034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FBE55-3FC5-FD28-BF9F-C32007317CCA}"/>
              </a:ext>
            </a:extLst>
          </p:cNvPr>
          <p:cNvSpPr txBox="1"/>
          <p:nvPr/>
        </p:nvSpPr>
        <p:spPr>
          <a:xfrm>
            <a:off x="1011836" y="842649"/>
            <a:ext cx="10583055" cy="707886"/>
          </a:xfrm>
          <a:prstGeom prst="rect">
            <a:avLst/>
          </a:prstGeom>
          <a:noFill/>
        </p:spPr>
        <p:txBody>
          <a:bodyPr wrap="square">
            <a:spAutoFit/>
          </a:bodyPr>
          <a:lstStyle/>
          <a:p>
            <a:pPr algn="ctr"/>
            <a:r>
              <a:rPr lang="en-IN" sz="4000" b="1" dirty="0">
                <a:solidFill>
                  <a:srgbClr val="000000"/>
                </a:solidFill>
                <a:effectLst/>
                <a:latin typeface="Times New Roman" panose="02020603050405020304" pitchFamily="18" charset="0"/>
                <a:ea typeface="Times New Roman" panose="02020603050405020304" pitchFamily="18" charset="0"/>
              </a:rPr>
              <a:t>REFERENCES </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079DCF1C-E600-AC8A-C230-5654912F66C1}"/>
              </a:ext>
            </a:extLst>
          </p:cNvPr>
          <p:cNvSpPr txBox="1"/>
          <p:nvPr/>
        </p:nvSpPr>
        <p:spPr>
          <a:xfrm>
            <a:off x="492177" y="1736946"/>
            <a:ext cx="10997783" cy="4197559"/>
          </a:xfrm>
          <a:prstGeom prst="rect">
            <a:avLst/>
          </a:prstGeom>
          <a:noFill/>
        </p:spPr>
        <p:txBody>
          <a:bodyPr wrap="square">
            <a:spAutoFit/>
          </a:bodyPr>
          <a:lstStyle/>
          <a:p>
            <a:pPr marL="342900" lvl="0" indent="-342900" algn="just">
              <a:lnSpc>
                <a:spcPct val="150000"/>
              </a:lnSpc>
              <a:buFont typeface="+mj-lt"/>
              <a:buAutoNum type="arabicParenR"/>
            </a:pPr>
            <a:r>
              <a:rPr lang="en-IN" sz="1800" b="1" dirty="0">
                <a:solidFill>
                  <a:srgbClr val="000000"/>
                </a:solidFill>
                <a:effectLst/>
                <a:latin typeface="Times New Roman" panose="02020603050405020304" pitchFamily="18" charset="0"/>
                <a:ea typeface="Times New Roman" panose="02020603050405020304" pitchFamily="18" charset="0"/>
              </a:rPr>
              <a:t>Jansen, B. J., Zhang, M., Sobel, K., &amp; </a:t>
            </a:r>
            <a:r>
              <a:rPr lang="en-IN" sz="1800" b="1" dirty="0" err="1">
                <a:solidFill>
                  <a:srgbClr val="000000"/>
                </a:solidFill>
                <a:effectLst/>
                <a:latin typeface="Times New Roman" panose="02020603050405020304" pitchFamily="18" charset="0"/>
                <a:ea typeface="Times New Roman" panose="02020603050405020304" pitchFamily="18" charset="0"/>
              </a:rPr>
              <a:t>Chowdury</a:t>
            </a:r>
            <a:r>
              <a:rPr lang="en-IN" sz="1800" b="1" dirty="0">
                <a:solidFill>
                  <a:srgbClr val="000000"/>
                </a:solidFill>
                <a:effectLst/>
                <a:latin typeface="Times New Roman" panose="02020603050405020304" pitchFamily="18" charset="0"/>
                <a:ea typeface="Times New Roman" panose="02020603050405020304" pitchFamily="18" charset="0"/>
              </a:rPr>
              <a:t>, A. (2023).</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A review of search engine marketing research: Evolution and future directions</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Journal of Interactive Marketing, 58</a:t>
            </a:r>
            <a:r>
              <a:rPr lang="en-IN" sz="1800" dirty="0">
                <a:solidFill>
                  <a:srgbClr val="000000"/>
                </a:solidFill>
                <a:effectLst/>
                <a:latin typeface="Times New Roman" panose="02020603050405020304" pitchFamily="18" charset="0"/>
                <a:ea typeface="Times New Roman" panose="02020603050405020304" pitchFamily="18" charset="0"/>
              </a:rPr>
              <a:t>, 82-101. DOI: 10.1016/j.intmar.2022.09.002</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arenR"/>
            </a:pPr>
            <a:r>
              <a:rPr lang="en-IN" sz="1800" b="1" dirty="0">
                <a:solidFill>
                  <a:srgbClr val="000000"/>
                </a:solidFill>
                <a:effectLst/>
                <a:latin typeface="Times New Roman" panose="02020603050405020304" pitchFamily="18" charset="0"/>
                <a:ea typeface="Times New Roman" panose="02020603050405020304" pitchFamily="18" charset="0"/>
              </a:rPr>
              <a:t>Liu, Y., &amp; Chen, H. (2023).</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Review and future perspectives of mobile marketing research</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Journal of Business Research, 153</a:t>
            </a:r>
            <a:r>
              <a:rPr lang="en-IN" sz="1800" dirty="0">
                <a:solidFill>
                  <a:srgbClr val="000000"/>
                </a:solidFill>
                <a:effectLst/>
                <a:latin typeface="Times New Roman" panose="02020603050405020304" pitchFamily="18" charset="0"/>
                <a:ea typeface="Times New Roman" panose="02020603050405020304" pitchFamily="18" charset="0"/>
              </a:rPr>
              <a:t>, 1-15. DOI: 10.1016/j.jbusres.2022.09.003</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arenR"/>
            </a:pPr>
            <a:r>
              <a:rPr lang="en-IN" sz="1800" b="1" dirty="0">
                <a:solidFill>
                  <a:srgbClr val="000000"/>
                </a:solidFill>
                <a:effectLst/>
                <a:latin typeface="Times New Roman" panose="02020603050405020304" pitchFamily="18" charset="0"/>
                <a:ea typeface="Times New Roman" panose="02020603050405020304" pitchFamily="18" charset="0"/>
              </a:rPr>
              <a:t>Sweeney, J. C., &amp; Soutar, G. N. (2022).</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Consumer </a:t>
            </a:r>
            <a:r>
              <a:rPr lang="en-IN" sz="1800" i="1" dirty="0" err="1">
                <a:solidFill>
                  <a:srgbClr val="000000"/>
                </a:solidFill>
                <a:effectLst/>
                <a:latin typeface="Times New Roman" panose="02020603050405020304" pitchFamily="18" charset="0"/>
                <a:ea typeface="Times New Roman" panose="02020603050405020304" pitchFamily="18" charset="0"/>
              </a:rPr>
              <a:t>behavior</a:t>
            </a:r>
            <a:r>
              <a:rPr lang="en-IN" sz="1800" i="1" dirty="0">
                <a:solidFill>
                  <a:srgbClr val="000000"/>
                </a:solidFill>
                <a:effectLst/>
                <a:latin typeface="Times New Roman" panose="02020603050405020304" pitchFamily="18" charset="0"/>
                <a:ea typeface="Times New Roman" panose="02020603050405020304" pitchFamily="18" charset="0"/>
              </a:rPr>
              <a:t> in the digital age: A review and research agenda</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Journal of Consumer Behaviour, 21</a:t>
            </a:r>
            <a:r>
              <a:rPr lang="en-IN" sz="1800" dirty="0">
                <a:solidFill>
                  <a:srgbClr val="000000"/>
                </a:solidFill>
                <a:effectLst/>
                <a:latin typeface="Times New Roman" panose="02020603050405020304" pitchFamily="18" charset="0"/>
                <a:ea typeface="Times New Roman" panose="02020603050405020304" pitchFamily="18" charset="0"/>
              </a:rPr>
              <a:t>(2), 197-213. DOI: 10.1002/cb.1908</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arenR"/>
            </a:pPr>
            <a:r>
              <a:rPr lang="en-IN" sz="1800" b="1" dirty="0">
                <a:solidFill>
                  <a:srgbClr val="000000"/>
                </a:solidFill>
                <a:effectLst/>
                <a:latin typeface="Times New Roman" panose="02020603050405020304" pitchFamily="18" charset="0"/>
                <a:ea typeface="Times New Roman" panose="02020603050405020304" pitchFamily="18" charset="0"/>
              </a:rPr>
              <a:t>Pereira, J., &amp; </a:t>
            </a:r>
            <a:r>
              <a:rPr lang="en-IN" sz="1800" b="1" dirty="0" err="1">
                <a:solidFill>
                  <a:srgbClr val="000000"/>
                </a:solidFill>
                <a:effectLst/>
                <a:latin typeface="Times New Roman" panose="02020603050405020304" pitchFamily="18" charset="0"/>
                <a:ea typeface="Times New Roman" panose="02020603050405020304" pitchFamily="18" charset="0"/>
              </a:rPr>
              <a:t>Sarmento</a:t>
            </a:r>
            <a:r>
              <a:rPr lang="en-IN" sz="1800" b="1" dirty="0">
                <a:solidFill>
                  <a:srgbClr val="000000"/>
                </a:solidFill>
                <a:effectLst/>
                <a:latin typeface="Times New Roman" panose="02020603050405020304" pitchFamily="18" charset="0"/>
                <a:ea typeface="Times New Roman" panose="02020603050405020304" pitchFamily="18" charset="0"/>
              </a:rPr>
              <a:t>, E. M. (2022).</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The evolution of social media marketing: A comprehensive review</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European Journal of Marketing, 56</a:t>
            </a:r>
            <a:r>
              <a:rPr lang="en-IN" sz="1800" dirty="0">
                <a:solidFill>
                  <a:srgbClr val="000000"/>
                </a:solidFill>
                <a:effectLst/>
                <a:latin typeface="Times New Roman" panose="02020603050405020304" pitchFamily="18" charset="0"/>
                <a:ea typeface="Times New Roman" panose="02020603050405020304" pitchFamily="18" charset="0"/>
              </a:rPr>
              <a:t>(8), 1425-1456. DOI: 10.1108/EJM-07-2021-0505</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arenR"/>
            </a:pPr>
            <a:r>
              <a:rPr lang="en-IN" sz="1800" b="1" dirty="0">
                <a:solidFill>
                  <a:srgbClr val="000000"/>
                </a:solidFill>
                <a:effectLst/>
                <a:latin typeface="Times New Roman" panose="02020603050405020304" pitchFamily="18" charset="0"/>
                <a:ea typeface="Times New Roman" panose="02020603050405020304" pitchFamily="18" charset="0"/>
              </a:rPr>
              <a:t>Gao, L., &amp; Zhang, H. (2022).</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Review of digital marketing and its influence on consumer </a:t>
            </a:r>
            <a:r>
              <a:rPr lang="en-IN" sz="1800" i="1" dirty="0" err="1">
                <a:solidFill>
                  <a:srgbClr val="000000"/>
                </a:solidFill>
                <a:effectLst/>
                <a:latin typeface="Times New Roman" panose="02020603050405020304" pitchFamily="18" charset="0"/>
                <a:ea typeface="Times New Roman" panose="02020603050405020304" pitchFamily="18" charset="0"/>
              </a:rPr>
              <a:t>behavior</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Journal of Marketing Theory and Practice, 30</a:t>
            </a:r>
            <a:r>
              <a:rPr lang="en-IN" sz="1800" dirty="0">
                <a:solidFill>
                  <a:srgbClr val="000000"/>
                </a:solidFill>
                <a:effectLst/>
                <a:latin typeface="Times New Roman" panose="02020603050405020304" pitchFamily="18" charset="0"/>
                <a:ea typeface="Times New Roman" panose="02020603050405020304" pitchFamily="18" charset="0"/>
              </a:rPr>
              <a:t>(1), 115-134. DOI: 10.1080/10696679.2022.2041189</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93423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0B5326-738B-7FB8-4D00-29AD9CB47AC2}"/>
              </a:ext>
            </a:extLst>
          </p:cNvPr>
          <p:cNvSpPr txBox="1"/>
          <p:nvPr/>
        </p:nvSpPr>
        <p:spPr>
          <a:xfrm>
            <a:off x="841948" y="2621365"/>
            <a:ext cx="10508104" cy="1015663"/>
          </a:xfrm>
          <a:prstGeom prst="rect">
            <a:avLst/>
          </a:prstGeom>
          <a:noFill/>
        </p:spPr>
        <p:txBody>
          <a:bodyPr wrap="square">
            <a:spAutoFit/>
          </a:bodyPr>
          <a:lstStyle/>
          <a:p>
            <a:pPr algn="ctr"/>
            <a:r>
              <a:rPr lang="en-IN" sz="6000" dirty="0">
                <a:effectLst/>
                <a:latin typeface="Algerian" panose="04020705040A02060702" pitchFamily="82" charset="0"/>
                <a:ea typeface="Times New Roman" panose="02020603050405020304" pitchFamily="18" charset="0"/>
              </a:rPr>
              <a:t>Thank you</a:t>
            </a:r>
          </a:p>
        </p:txBody>
      </p:sp>
    </p:spTree>
    <p:extLst>
      <p:ext uri="{BB962C8B-B14F-4D97-AF65-F5344CB8AC3E}">
        <p14:creationId xmlns:p14="http://schemas.microsoft.com/office/powerpoint/2010/main" val="406039489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82</TotalTime>
  <Words>1539</Words>
  <Application>Microsoft Office PowerPoint</Application>
  <PresentationFormat>Widescreen</PresentationFormat>
  <Paragraphs>118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Algerian</vt:lpstr>
      <vt:lpstr>Aptos</vt:lpstr>
      <vt:lpstr>Arial</vt:lpstr>
      <vt:lpstr>Century Gothic</vt:lpstr>
      <vt:lpstr>Times New Roman</vt:lpstr>
      <vt:lpstr>Wingdings 3</vt:lpstr>
      <vt:lpstr>Slice</vt:lpstr>
      <vt:lpstr>IMPACT OF DIGITAL MARKETING ON CUSTOMER PURCHASING BEHAVIOUR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DIGITAL MARKETING ON CUSTOMER PURCHASING BEHAVIOUR</dc:title>
  <dc:creator>ragini shankaran</dc:creator>
  <cp:lastModifiedBy>intel</cp:lastModifiedBy>
  <cp:revision>23</cp:revision>
  <dcterms:created xsi:type="dcterms:W3CDTF">2024-08-22T16:10:57Z</dcterms:created>
  <dcterms:modified xsi:type="dcterms:W3CDTF">2024-08-29T07:09:20Z</dcterms:modified>
</cp:coreProperties>
</file>