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9983" autoAdjust="0"/>
    <p:restoredTop sz="94660"/>
  </p:normalViewPr>
  <p:slideViewPr>
    <p:cSldViewPr snapToGrid="0">
      <p:cViewPr varScale="1">
        <p:scale>
          <a:sx n="86" d="100"/>
          <a:sy n="86" d="100"/>
        </p:scale>
        <p:origin x="-72"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9D01B-FF33-4F55-8535-5C8DDD08A188}" type="datetimeFigureOut">
              <a:rPr lang="en-US" smtClean="0"/>
              <a:pPr/>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D4718-EB4F-4773-991E-9665A46857BB}"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894558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9D01B-FF33-4F55-8535-5C8DDD08A188}" type="datetimeFigureOut">
              <a:rPr lang="en-US" smtClean="0"/>
              <a:pPr/>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3715272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9D01B-FF33-4F55-8535-5C8DDD08A188}" type="datetimeFigureOut">
              <a:rPr lang="en-US" smtClean="0"/>
              <a:pPr/>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D4718-EB4F-4773-991E-9665A46857BB}"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9170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9D01B-FF33-4F55-8535-5C8DDD08A188}" type="datetimeFigureOut">
              <a:rPr lang="en-US" smtClean="0"/>
              <a:pPr/>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3051840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9D01B-FF33-4F55-8535-5C8DDD08A188}" type="datetimeFigureOut">
              <a:rPr lang="en-US" smtClean="0"/>
              <a:pPr/>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1767818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9D01B-FF33-4F55-8535-5C8DDD08A188}" type="datetimeFigureOut">
              <a:rPr lang="en-US" smtClean="0"/>
              <a:pPr/>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2103892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BC9D01B-FF33-4F55-8535-5C8DDD08A188}" type="datetimeFigureOut">
              <a:rPr lang="en-US" smtClean="0"/>
              <a:pPr/>
              <a:t>3/13/2024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2053202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BC9D01B-FF33-4F55-8535-5C8DDD08A188}" type="datetimeFigureOut">
              <a:rPr lang="en-US" smtClean="0"/>
              <a:pPr/>
              <a:t>3/13/2024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1173443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9D01B-FF33-4F55-8535-5C8DDD08A188}" type="datetimeFigureOut">
              <a:rPr lang="en-US" smtClean="0"/>
              <a:pPr/>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3719903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9D01B-FF33-4F55-8535-5C8DDD08A188}" type="datetimeFigureOut">
              <a:rPr lang="en-US" smtClean="0"/>
              <a:pPr/>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2533806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9D01B-FF33-4F55-8535-5C8DDD08A188}" type="datetimeFigureOut">
              <a:rPr lang="en-US" smtClean="0"/>
              <a:pPr/>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D4718-EB4F-4773-991E-9665A46857BB}" type="slidenum">
              <a:rPr lang="en-US" smtClean="0"/>
              <a:pPr/>
              <a:t>‹#›</a:t>
            </a:fld>
            <a:endParaRPr lang="en-US"/>
          </a:p>
        </p:txBody>
      </p:sp>
    </p:spTree>
    <p:extLst>
      <p:ext uri="{BB962C8B-B14F-4D97-AF65-F5344CB8AC3E}">
        <p14:creationId xmlns:p14="http://schemas.microsoft.com/office/powerpoint/2010/main" xmlns="" val="4180748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BC9D01B-FF33-4F55-8535-5C8DDD08A188}" type="datetimeFigureOut">
              <a:rPr lang="en-US" smtClean="0"/>
              <a:pPr/>
              <a:t>3/13/2024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59D4718-EB4F-4773-991E-9665A46857BB}" type="slidenum">
              <a:rPr lang="en-US" smtClean="0"/>
              <a:pPr/>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689127234"/>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7AE33A-F8EA-807F-F168-2E9D9A6E2637}"/>
              </a:ext>
            </a:extLst>
          </p:cNvPr>
          <p:cNvSpPr>
            <a:spLocks noGrp="1"/>
          </p:cNvSpPr>
          <p:nvPr>
            <p:ph type="ctrTitle"/>
          </p:nvPr>
        </p:nvSpPr>
        <p:spPr>
          <a:xfrm>
            <a:off x="1524000" y="1912072"/>
            <a:ext cx="9144000" cy="2387600"/>
          </a:xfrm>
        </p:spPr>
        <p:txBody>
          <a:bodyPr/>
          <a:lstStyle/>
          <a:p>
            <a:pPr algn="ctr"/>
            <a:r>
              <a:rPr lang="en-US" sz="3200" b="1" kern="100" dirty="0">
                <a:effectLst/>
                <a:latin typeface="Times New Roman" panose="02020603050405020304" pitchFamily="18" charset="0"/>
                <a:ea typeface="Calibri" panose="020F0502020204030204" pitchFamily="34" charset="0"/>
                <a:cs typeface="Mangal" panose="02040503050203030202" pitchFamily="18" charset="0"/>
              </a:rPr>
              <a:t>IMPACT OF EWOM ON ONLINE PURCHASE DECISION AMONG MILLENNIALS IN UTTARAKHAND REGION</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Rectangle 2"/>
          <p:cNvSpPr/>
          <p:nvPr/>
        </p:nvSpPr>
        <p:spPr>
          <a:xfrm>
            <a:off x="0" y="5458725"/>
            <a:ext cx="1555169" cy="369332"/>
          </a:xfrm>
          <a:prstGeom prst="rect">
            <a:avLst/>
          </a:prstGeom>
        </p:spPr>
        <p:txBody>
          <a:bodyPr wrap="none">
            <a:spAutoFit/>
          </a:bodyPr>
          <a:lstStyle/>
          <a:p>
            <a:r>
              <a:rPr lang="en-US" dirty="0" smtClean="0"/>
              <a:t>Vaishali Mittal</a:t>
            </a:r>
            <a:endParaRPr lang="en-US" dirty="0"/>
          </a:p>
        </p:txBody>
      </p:sp>
      <p:sp>
        <p:nvSpPr>
          <p:cNvPr id="4" name="Rectangle 3"/>
          <p:cNvSpPr/>
          <p:nvPr/>
        </p:nvSpPr>
        <p:spPr>
          <a:xfrm>
            <a:off x="0" y="5789231"/>
            <a:ext cx="1953740" cy="369332"/>
          </a:xfrm>
          <a:prstGeom prst="rect">
            <a:avLst/>
          </a:prstGeom>
        </p:spPr>
        <p:txBody>
          <a:bodyPr wrap="none">
            <a:spAutoFit/>
          </a:bodyPr>
          <a:lstStyle/>
          <a:p>
            <a:r>
              <a:rPr lang="en-US" dirty="0" smtClean="0"/>
              <a:t>Subject: Marketing</a:t>
            </a:r>
            <a:endParaRPr lang="en-US" dirty="0"/>
          </a:p>
        </p:txBody>
      </p:sp>
    </p:spTree>
    <p:extLst>
      <p:ext uri="{BB962C8B-B14F-4D97-AF65-F5344CB8AC3E}">
        <p14:creationId xmlns:p14="http://schemas.microsoft.com/office/powerpoint/2010/main" xmlns="" val="1101250564"/>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3FFD0A-1D5D-7B48-A9FE-BAB47A5FB715}"/>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Abstract </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B0E4C637-5A57-E6ED-A41B-FD881CACCF41}"/>
              </a:ext>
            </a:extLst>
          </p:cNvPr>
          <p:cNvSpPr>
            <a:spLocks noGrp="1"/>
          </p:cNvSpPr>
          <p:nvPr>
            <p:ph idx="1"/>
          </p:nvPr>
        </p:nvSpPr>
        <p:spPr>
          <a:xfrm>
            <a:off x="838200" y="2078181"/>
            <a:ext cx="10515600" cy="4098781"/>
          </a:xfrm>
        </p:spPr>
        <p:txBody>
          <a:bodyPr>
            <a:normAutofit fontScale="85000" lnSpcReduction="10000"/>
          </a:bodyPr>
          <a:lstStyle/>
          <a:p>
            <a:pPr algn="just">
              <a:lnSpc>
                <a:spcPct val="150000"/>
              </a:lnSpc>
            </a:pPr>
            <a:r>
              <a:rPr lang="en-US" sz="2000" dirty="0">
                <a:latin typeface="Times New Roman" panose="02020603050405020304" pitchFamily="18" charset="0"/>
                <a:cs typeface="Times New Roman" panose="02020603050405020304" pitchFamily="18" charset="0"/>
              </a:rPr>
              <a:t>This study investigates how millennials in the Uttarakhand region make online purchasing decisions and the influence of electronic word-of-mouth (</a:t>
            </a:r>
            <a:r>
              <a:rPr lang="en-US" sz="2000" dirty="0" err="1">
                <a:latin typeface="Times New Roman" panose="02020603050405020304" pitchFamily="18" charset="0"/>
                <a:cs typeface="Times New Roman" panose="02020603050405020304" pitchFamily="18" charset="0"/>
              </a:rPr>
              <a:t>Ewom</a:t>
            </a:r>
            <a:r>
              <a:rPr lang="en-US" sz="2000" dirty="0">
                <a:latin typeface="Times New Roman" panose="02020603050405020304" pitchFamily="18" charset="0"/>
                <a:cs typeface="Times New Roman" panose="02020603050405020304" pitchFamily="18" charset="0"/>
              </a:rPr>
              <a:t>)</a:t>
            </a:r>
          </a:p>
          <a:p>
            <a:pPr algn="just">
              <a:lnSpc>
                <a:spcPct val="150000"/>
              </a:lnSpc>
            </a:pPr>
            <a:r>
              <a:rPr lang="en-US" sz="2000" dirty="0">
                <a:latin typeface="Times New Roman" panose="02020603050405020304" pitchFamily="18" charset="0"/>
                <a:cs typeface="Times New Roman" panose="02020603050405020304" pitchFamily="18" charset="0"/>
              </a:rPr>
              <a:t>A survey of fifteen items that were evaluated utilizing the Likert scale model served as the examination instrument</a:t>
            </a:r>
          </a:p>
          <a:p>
            <a:pPr algn="just">
              <a:lnSpc>
                <a:spcPct val="150000"/>
              </a:lnSpc>
            </a:pPr>
            <a:r>
              <a:rPr lang="en-US" sz="2000" dirty="0">
                <a:latin typeface="Times New Roman" panose="02020603050405020304" pitchFamily="18" charset="0"/>
                <a:cs typeface="Times New Roman" panose="02020603050405020304" pitchFamily="18" charset="0"/>
              </a:rPr>
              <a:t>The examples were selected involving a purposive inspection strategy that targeted buyers in the millennial and Z-age gatherings. data was used to gather the necessary information. 200 responders altogether contributed to this evaluation</a:t>
            </a:r>
          </a:p>
          <a:p>
            <a:pPr algn="just">
              <a:lnSpc>
                <a:spcPct val="150000"/>
              </a:lnSpc>
            </a:pPr>
            <a:r>
              <a:rPr lang="en-US" sz="2000" dirty="0">
                <a:latin typeface="Times New Roman" panose="02020603050405020304" pitchFamily="18" charset="0"/>
                <a:cs typeface="Times New Roman" panose="02020603050405020304" pitchFamily="18" charset="0"/>
              </a:rPr>
              <a:t>The collected information were analyzed utilizing unmistakable regression examination and clear investigation. That's what the results showed, before making an exchange, most of customers (75.51%) send off the Shopee food application, and 91.34% view item data, surveys, and reviews</a:t>
            </a:r>
          </a:p>
          <a:p>
            <a:pPr algn="just">
              <a:lnSpc>
                <a:spcPct val="150000"/>
              </a:lnSpc>
            </a:pPr>
            <a:r>
              <a:rPr lang="en-US" sz="2000" dirty="0">
                <a:latin typeface="Times New Roman" panose="02020603050405020304" pitchFamily="18" charset="0"/>
                <a:cs typeface="Times New Roman" panose="02020603050405020304" pitchFamily="18" charset="0"/>
              </a:rPr>
              <a:t>Testing hypothesis suggested, to some extent, that the power border doesn't matter to the decision to purchase.</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54668391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804077-1503-43BB-51BD-FA570ECC14A9}"/>
              </a:ext>
            </a:extLst>
          </p:cNvPr>
          <p:cNvSpPr>
            <a:spLocks noGrp="1"/>
          </p:cNvSpPr>
          <p:nvPr>
            <p:ph type="title"/>
          </p:nvPr>
        </p:nvSpPr>
        <p:spPr/>
        <p:txBody>
          <a:bodyPr>
            <a:normAutofit/>
          </a:bodyPr>
          <a:lstStyle/>
          <a:p>
            <a:pPr algn="ctr"/>
            <a:r>
              <a:rPr lang="en-US" sz="4000" b="1" dirty="0">
                <a:solidFill>
                  <a:srgbClr val="222222"/>
                </a:solidFill>
                <a:effectLst/>
                <a:latin typeface="Times New Roman" panose="02020603050405020304" pitchFamily="18" charset="0"/>
                <a:ea typeface="Calibri" panose="020F0502020204030204" pitchFamily="34" charset="0"/>
              </a:rPr>
              <a:t>INTRODUCTION </a:t>
            </a:r>
            <a:endParaRPr lang="en-US" sz="4000" dirty="0"/>
          </a:p>
        </p:txBody>
      </p:sp>
      <p:sp>
        <p:nvSpPr>
          <p:cNvPr id="3" name="Content Placeholder 2">
            <a:extLst>
              <a:ext uri="{FF2B5EF4-FFF2-40B4-BE49-F238E27FC236}">
                <a16:creationId xmlns:a16="http://schemas.microsoft.com/office/drawing/2014/main" xmlns="" id="{5F12A0D2-98D2-1C07-E96A-03F72F0AB828}"/>
              </a:ext>
            </a:extLst>
          </p:cNvPr>
          <p:cNvSpPr>
            <a:spLocks noGrp="1"/>
          </p:cNvSpPr>
          <p:nvPr>
            <p:ph idx="1"/>
          </p:nvPr>
        </p:nvSpPr>
        <p:spPr/>
        <p:txBody>
          <a:bodyPr>
            <a:normAutofit fontScale="775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The emergence of e-commerce and the internet have revolutionized consumer shopping habits, with millennials emerging as a major demographic driving the expansion of online retail</a:t>
            </a:r>
          </a:p>
          <a:p>
            <a:pPr algn="just">
              <a:lnSpc>
                <a:spcPct val="150000"/>
              </a:lnSpc>
            </a:pPr>
            <a:r>
              <a:rPr lang="en-US" dirty="0">
                <a:latin typeface="Times New Roman" panose="02020603050405020304" pitchFamily="18" charset="0"/>
                <a:cs typeface="Times New Roman" panose="02020603050405020304" pitchFamily="18" charset="0"/>
              </a:rPr>
              <a:t>Electronic word-of-mouth, or </a:t>
            </a:r>
            <a:r>
              <a:rPr lang="en-US" dirty="0" err="1">
                <a:latin typeface="Times New Roman" panose="02020603050405020304" pitchFamily="18" charset="0"/>
                <a:cs typeface="Times New Roman" panose="02020603050405020304" pitchFamily="18" charset="0"/>
              </a:rPr>
              <a:t>eWOM</a:t>
            </a:r>
            <a:r>
              <a:rPr lang="en-US" dirty="0">
                <a:latin typeface="Times New Roman" panose="02020603050405020304" pitchFamily="18" charset="0"/>
                <a:cs typeface="Times New Roman" panose="02020603050405020304" pitchFamily="18" charset="0"/>
              </a:rPr>
              <a:t>, has become a significant online consumer behavior influence in recent years.</a:t>
            </a:r>
          </a:p>
          <a:p>
            <a:pPr algn="just">
              <a:lnSpc>
                <a:spcPct val="150000"/>
              </a:lnSpc>
            </a:pPr>
            <a:r>
              <a:rPr lang="en-US" dirty="0">
                <a:latin typeface="Times New Roman" panose="02020603050405020304" pitchFamily="18" charset="0"/>
                <a:cs typeface="Times New Roman" panose="02020603050405020304" pitchFamily="18" charset="0"/>
              </a:rPr>
              <a:t>Uttarakhand, a state in northern India, is a fascinating case study for examining consumer behavior in the digital age because of its distinctive fusion of traditional and modern elements</a:t>
            </a:r>
          </a:p>
          <a:p>
            <a:pPr algn="just">
              <a:lnSpc>
                <a:spcPct val="150000"/>
              </a:lnSpc>
            </a:pPr>
            <a:r>
              <a:rPr lang="en-US" dirty="0">
                <a:latin typeface="Times New Roman" panose="02020603050405020304" pitchFamily="18" charset="0"/>
                <a:cs typeface="Times New Roman" panose="02020603050405020304" pitchFamily="18" charset="0"/>
              </a:rPr>
              <a:t>This study aims to close this knowledge gap and further our understanding of the factors impacting online purchase decisions in the Uttarakhand region by concentrating on this demographic cohort</a:t>
            </a:r>
          </a:p>
          <a:p>
            <a:pPr algn="just">
              <a:lnSpc>
                <a:spcPct val="150000"/>
              </a:lnSpc>
            </a:pPr>
            <a:r>
              <a:rPr lang="en-US" dirty="0">
                <a:latin typeface="Times New Roman" panose="02020603050405020304" pitchFamily="18" charset="0"/>
                <a:cs typeface="Times New Roman" panose="02020603050405020304" pitchFamily="18" charset="0"/>
              </a:rPr>
              <a:t>This research aims to provide useful insights for businesses, marketers, and policymakers looking to engage with this demographic and take advantage of the opportunities provided by the digital marketplace by clarifying the ways in which </a:t>
            </a:r>
            <a:r>
              <a:rPr lang="en-US" dirty="0" err="1">
                <a:latin typeface="Times New Roman" panose="02020603050405020304" pitchFamily="18" charset="0"/>
                <a:cs typeface="Times New Roman" panose="02020603050405020304" pitchFamily="18" charset="0"/>
              </a:rPr>
              <a:t>eWOM</a:t>
            </a:r>
            <a:r>
              <a:rPr lang="en-US" dirty="0">
                <a:latin typeface="Times New Roman" panose="02020603050405020304" pitchFamily="18" charset="0"/>
                <a:cs typeface="Times New Roman" panose="02020603050405020304" pitchFamily="18" charset="0"/>
              </a:rPr>
              <a:t> influences millennials' online shopping behavior.</a:t>
            </a:r>
          </a:p>
          <a:p>
            <a:endParaRPr lang="en-US" dirty="0"/>
          </a:p>
        </p:txBody>
      </p:sp>
    </p:spTree>
    <p:extLst>
      <p:ext uri="{BB962C8B-B14F-4D97-AF65-F5344CB8AC3E}">
        <p14:creationId xmlns:p14="http://schemas.microsoft.com/office/powerpoint/2010/main" xmlns="" val="367772674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F39A495-1C3F-D55C-D988-8288592C14CB}"/>
              </a:ext>
            </a:extLst>
          </p:cNvPr>
          <p:cNvSpPr>
            <a:spLocks noGrp="1"/>
          </p:cNvSpPr>
          <p:nvPr>
            <p:ph type="title"/>
          </p:nvPr>
        </p:nvSpPr>
        <p:spPr/>
        <p:txBody>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OBJECTIVES </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470163ED-9E07-2AB4-8483-F597C275F680}"/>
              </a:ext>
            </a:extLst>
          </p:cNvPr>
          <p:cNvSpPr>
            <a:spLocks noGrp="1"/>
          </p:cNvSpPr>
          <p:nvPr>
            <p:ph idx="1"/>
          </p:nvPr>
        </p:nvSpPr>
        <p:spPr>
          <a:xfrm>
            <a:off x="1378527" y="2393661"/>
            <a:ext cx="10515600" cy="2303030"/>
          </a:xfrm>
        </p:spPr>
        <p:txBody>
          <a:bodyPr/>
          <a:lstStyle/>
          <a:p>
            <a:pPr marL="342900" marR="0" lvl="0" indent="-342900" algn="just">
              <a:lnSpc>
                <a:spcPct val="150000"/>
              </a:lnSpc>
              <a:spcBef>
                <a:spcPts val="0"/>
              </a:spcBef>
              <a:spcAft>
                <a:spcPts val="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Determine the effect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eWOM</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on the purchasing decisions of millennials in Uttarakhand.</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Determine the elements that contribute to successful online transactions.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Evaluate Shopee's impact on the purchasing behavior of millennials.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To Analyze the impact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eWOM</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factors on decision-making.</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317727490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926E40-48E2-FD20-E282-126C09081FC8}"/>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REVIEW OF LITERATURE </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8AE8AC2F-5CBE-B5F9-08F5-8CF390E68AA1}"/>
              </a:ext>
            </a:extLst>
          </p:cNvPr>
          <p:cNvSpPr>
            <a:spLocks noGrp="1"/>
          </p:cNvSpPr>
          <p:nvPr>
            <p:ph idx="1"/>
          </p:nvPr>
        </p:nvSpPr>
        <p:spPr/>
        <p:txBody>
          <a:bodyPr>
            <a:normAutofit fontScale="92500" lnSpcReduction="20000"/>
          </a:bodyPr>
          <a:lstStyle/>
          <a:p>
            <a:pPr marL="0" indent="0" algn="just">
              <a:lnSpc>
                <a:spcPct val="150000"/>
              </a:lnSpc>
              <a:buNone/>
            </a:pPr>
            <a:r>
              <a:rPr lang="en-US" sz="1700" dirty="0">
                <a:latin typeface="Times New Roman" panose="02020603050405020304" pitchFamily="18" charset="0"/>
                <a:cs typeface="Times New Roman" panose="02020603050405020304" pitchFamily="18" charset="0"/>
              </a:rPr>
              <a:t>Bashar, Singh, and Pathak (2022) use a thorough bibliometric analysis to look at online impulse purchase behavior. Their research, which was published in the International Journal of Electronic Business, provides insightful information about the elements that influence impulsive online buying. </a:t>
            </a:r>
          </a:p>
          <a:p>
            <a:pPr marL="0" indent="0" algn="just">
              <a:lnSpc>
                <a:spcPct val="150000"/>
              </a:lnSpc>
              <a:buNone/>
            </a:pPr>
            <a:r>
              <a:rPr lang="en-US" sz="1700" dirty="0">
                <a:latin typeface="Times New Roman" panose="02020603050405020304" pitchFamily="18" charset="0"/>
                <a:cs typeface="Times New Roman" panose="02020603050405020304" pitchFamily="18" charset="0"/>
              </a:rPr>
              <a:t>Introducing at the twelfth Yearly Worldwide Exploration Gathering of Beneficial interaction Organization of The board Studies, </a:t>
            </a:r>
            <a:r>
              <a:rPr lang="en-US" sz="1700" dirty="0" err="1">
                <a:latin typeface="Times New Roman" panose="02020603050405020304" pitchFamily="18" charset="0"/>
                <a:cs typeface="Times New Roman" panose="02020603050405020304" pitchFamily="18" charset="0"/>
              </a:rPr>
              <a:t>Bharej's</a:t>
            </a:r>
            <a:r>
              <a:rPr lang="en-US" sz="1700" dirty="0">
                <a:latin typeface="Times New Roman" panose="02020603050405020304" pitchFamily="18" charset="0"/>
                <a:cs typeface="Times New Roman" panose="02020603050405020304" pitchFamily="18" charset="0"/>
              </a:rPr>
              <a:t> (2022) bibliometric investigation centers around </a:t>
            </a:r>
            <a:r>
              <a:rPr lang="en-US" sz="1700" dirty="0" err="1">
                <a:latin typeface="Times New Roman" panose="02020603050405020304" pitchFamily="18" charset="0"/>
                <a:cs typeface="Times New Roman" panose="02020603050405020304" pitchFamily="18" charset="0"/>
              </a:rPr>
              <a:t>eWOM</a:t>
            </a:r>
            <a:r>
              <a:rPr lang="en-US" sz="1700" dirty="0">
                <a:latin typeface="Times New Roman" panose="02020603050405020304" pitchFamily="18" charset="0"/>
                <a:cs typeface="Times New Roman" panose="02020603050405020304" pitchFamily="18" charset="0"/>
              </a:rPr>
              <a:t> and its effect on purchaser conduct during the pandemic and the approaching new ordinary. This study examines how electronic word-of-mouth influences consumer preferences and buying decisions. </a:t>
            </a:r>
          </a:p>
          <a:p>
            <a:pPr marL="0" indent="0" algn="just">
              <a:lnSpc>
                <a:spcPct val="150000"/>
              </a:lnSpc>
              <a:buNone/>
            </a:pPr>
            <a:r>
              <a:rPr lang="en-US" sz="1700" dirty="0">
                <a:latin typeface="Times New Roman" panose="02020603050405020304" pitchFamily="18" charset="0"/>
                <a:cs typeface="Times New Roman" panose="02020603050405020304" pitchFamily="18" charset="0"/>
              </a:rPr>
              <a:t>The study conducted by Gupta, Agarwal, and Singh (2020) delves into the impact of instafamous celebrities on customer purchasing behavior. The findings provide novel insights into the influence of social media influencers on purchase intentions. Their research, which was published in the Academy of Marketing Studies Journal, explores the topic of influencer marketing and how well it may draw in customers and increase sales.</a:t>
            </a:r>
          </a:p>
          <a:p>
            <a:pPr marL="0" indent="0">
              <a:buNone/>
            </a:pPr>
            <a:endParaRPr lang="en-US" dirty="0"/>
          </a:p>
        </p:txBody>
      </p:sp>
    </p:spTree>
    <p:extLst>
      <p:ext uri="{BB962C8B-B14F-4D97-AF65-F5344CB8AC3E}">
        <p14:creationId xmlns:p14="http://schemas.microsoft.com/office/powerpoint/2010/main" xmlns="" val="231470156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01A9E9-63C9-F0CC-2899-F2AF2B2AEF2C}"/>
              </a:ext>
            </a:extLst>
          </p:cNvPr>
          <p:cNvSpPr>
            <a:spLocks noGrp="1"/>
          </p:cNvSpPr>
          <p:nvPr>
            <p:ph type="title"/>
          </p:nvPr>
        </p:nvSpPr>
        <p:spPr/>
        <p:txBody>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RESEARCH METHOD</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46005956-A053-4E80-D344-D70ADBD01714}"/>
              </a:ext>
            </a:extLst>
          </p:cNvPr>
          <p:cNvSpPr>
            <a:spLocks noGrp="1"/>
          </p:cNvSpPr>
          <p:nvPr>
            <p:ph idx="1"/>
          </p:nvPr>
        </p:nvSpPr>
        <p:spPr/>
        <p:txBody>
          <a:bodyPr>
            <a:normAutofit lnSpcReduction="10000"/>
          </a:bodyPr>
          <a:lstStyle/>
          <a:p>
            <a:pPr marL="0" indent="0" algn="just">
              <a:buNone/>
            </a:pPr>
            <a:r>
              <a:rPr lang="en-US" sz="1700" b="1" kern="100" dirty="0">
                <a:effectLst/>
                <a:latin typeface="Times New Roman" panose="02020603050405020304" pitchFamily="18" charset="0"/>
                <a:ea typeface="Calibri" panose="020F0502020204030204" pitchFamily="34" charset="0"/>
                <a:cs typeface="Times New Roman" panose="02020603050405020304" pitchFamily="18" charset="0"/>
              </a:rPr>
              <a:t>Study Area: A Quantitative Approach</a:t>
            </a:r>
            <a:endParaRPr lang="en-US"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US" sz="1700" kern="100" dirty="0">
                <a:effectLst/>
                <a:latin typeface="Times New Roman" panose="02020603050405020304" pitchFamily="18" charset="0"/>
                <a:ea typeface="Calibri" panose="020F0502020204030204" pitchFamily="34" charset="0"/>
                <a:cs typeface="Times New Roman" panose="02020603050405020304" pitchFamily="18" charset="0"/>
              </a:rPr>
              <a:t>The main goal of the study is to investigate how Millennial and Generation Z customers' buying decisions relate to electronic word-of-mouth (e-WOM) variables. The primary method of gathering data is through direct surveys in Uttarakhand region has been designated as an extra study area.</a:t>
            </a:r>
          </a:p>
          <a:p>
            <a:pPr marL="0" indent="0" algn="just">
              <a:buNone/>
            </a:pPr>
            <a:r>
              <a:rPr lang="en-US" sz="1700" b="1" dirty="0">
                <a:latin typeface="Times New Roman" panose="02020603050405020304" pitchFamily="18" charset="0"/>
                <a:cs typeface="Times New Roman" panose="02020603050405020304" pitchFamily="18" charset="0"/>
              </a:rPr>
              <a:t>Data Collection:</a:t>
            </a:r>
          </a:p>
          <a:p>
            <a:pPr marL="0" indent="0" algn="just">
              <a:buNone/>
            </a:pPr>
            <a:r>
              <a:rPr lang="en-US" sz="1700" dirty="0">
                <a:latin typeface="Times New Roman" panose="02020603050405020304" pitchFamily="18" charset="0"/>
                <a:cs typeface="Times New Roman" panose="02020603050405020304" pitchFamily="18" charset="0"/>
              </a:rPr>
              <a:t>To guarantee the questionnaire's efficacy as a research tool, extensive validity and reliability testing was conducted before it was put into use. Through validation testing, all items were found to be appropriate; the coefficients (r counts) ranged from 0.34 to 0.85, exceeding the r table's threshold of 0.26. The instrument's consistency was confirmed by reliability testing, which yielded a Cronbach's Alpha score of 0.88, over the allowed cutoff of 0.60.</a:t>
            </a:r>
          </a:p>
          <a:p>
            <a:pPr marL="0" indent="0" algn="just">
              <a:buNone/>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Sampling Technique and Population:</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Millennials and Generation Z residents of the Uttarakhand region, ranging in age from 16 to 40, make up the study population. Because of the unknown size of the population, non-probability sampling methods were used. The Cochran equation was used to calculate the sample size, guaranteeing a representative sample for the investigation.</a:t>
            </a:r>
          </a:p>
          <a:p>
            <a:pPr marL="0" indent="0">
              <a:buNone/>
            </a:pPr>
            <a:endParaRPr lang="en-US" sz="1700" dirty="0"/>
          </a:p>
          <a:p>
            <a:pPr marL="0" indent="0">
              <a:buNone/>
            </a:pPr>
            <a:endParaRPr lang="en-US" dirty="0"/>
          </a:p>
        </p:txBody>
      </p:sp>
    </p:spTree>
    <p:extLst>
      <p:ext uri="{BB962C8B-B14F-4D97-AF65-F5344CB8AC3E}">
        <p14:creationId xmlns:p14="http://schemas.microsoft.com/office/powerpoint/2010/main" xmlns="" val="96204058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4FF6981-4078-5EF7-91B5-933065B42B15}"/>
              </a:ext>
            </a:extLst>
          </p:cNvPr>
          <p:cNvSpPr>
            <a:spLocks noGrp="1"/>
          </p:cNvSpPr>
          <p:nvPr>
            <p:ph idx="1"/>
          </p:nvPr>
        </p:nvSpPr>
        <p:spPr>
          <a:xfrm>
            <a:off x="838200" y="2061152"/>
            <a:ext cx="10515600" cy="2330739"/>
          </a:xfrm>
        </p:spPr>
        <p:txBody>
          <a:bodyPr/>
          <a:lstStyle/>
          <a:p>
            <a:pPr marL="0" indent="0">
              <a:buNone/>
            </a:pPr>
            <a:r>
              <a:rPr lang="en-US" sz="1700" b="1" dirty="0">
                <a:latin typeface="Times New Roman" panose="02020603050405020304" pitchFamily="18" charset="0"/>
                <a:cs typeface="Times New Roman" panose="02020603050405020304" pitchFamily="18" charset="0"/>
              </a:rPr>
              <a:t>Hypothesis </a:t>
            </a:r>
          </a:p>
          <a:p>
            <a:pPr marL="0" marR="0" algn="just">
              <a:lnSpc>
                <a:spcPct val="150000"/>
              </a:lnSpc>
              <a:spcBef>
                <a:spcPts val="0"/>
              </a:spcBef>
              <a:spcAft>
                <a:spcPts val="1000"/>
              </a:spcAft>
            </a:pPr>
            <a:r>
              <a:rPr lang="en-US" sz="1700" b="1" kern="100" dirty="0">
                <a:effectLst/>
                <a:latin typeface="Times New Roman" panose="02020603050405020304" pitchFamily="18" charset="0"/>
                <a:ea typeface="Calibri" panose="020F0502020204030204" pitchFamily="34" charset="0"/>
                <a:cs typeface="Times New Roman" panose="02020603050405020304" pitchFamily="18" charset="0"/>
              </a:rPr>
              <a:t>H0:</a:t>
            </a:r>
            <a:r>
              <a:rPr lang="en-US" sz="1700" kern="100" dirty="0">
                <a:effectLst/>
                <a:latin typeface="Times New Roman" panose="02020603050405020304" pitchFamily="18" charset="0"/>
                <a:ea typeface="Calibri" panose="020F0502020204030204" pitchFamily="34" charset="0"/>
                <a:cs typeface="Times New Roman" panose="02020603050405020304" pitchFamily="18" charset="0"/>
              </a:rPr>
              <a:t> E-WOM had no impact on the online decisions made by millennials and Generation Z regarding the purchase of food and/or beverage products.</a:t>
            </a:r>
          </a:p>
          <a:p>
            <a:pPr marL="0" marR="0" algn="just">
              <a:lnSpc>
                <a:spcPct val="150000"/>
              </a:lnSpc>
              <a:spcBef>
                <a:spcPts val="0"/>
              </a:spcBef>
              <a:spcAft>
                <a:spcPts val="1000"/>
              </a:spcAft>
            </a:pPr>
            <a:r>
              <a:rPr lang="en-US" sz="1700" b="1" kern="100" dirty="0">
                <a:effectLst/>
                <a:latin typeface="Times New Roman" panose="02020603050405020304" pitchFamily="18" charset="0"/>
                <a:ea typeface="Calibri" panose="020F0502020204030204" pitchFamily="34" charset="0"/>
                <a:cs typeface="Times New Roman" panose="02020603050405020304" pitchFamily="18" charset="0"/>
              </a:rPr>
              <a:t>H1:</a:t>
            </a:r>
            <a:r>
              <a:rPr lang="en-US" sz="1700" kern="100" dirty="0">
                <a:effectLst/>
                <a:latin typeface="Times New Roman" panose="02020603050405020304" pitchFamily="18" charset="0"/>
                <a:ea typeface="Calibri" panose="020F0502020204030204" pitchFamily="34" charset="0"/>
                <a:cs typeface="Times New Roman" panose="02020603050405020304" pitchFamily="18" charset="0"/>
              </a:rPr>
              <a:t> E-WOM has a direct impact on millennials' and Generation Z's online decisions to buy food and/or beverage products.</a:t>
            </a:r>
          </a:p>
          <a:p>
            <a:endParaRPr lang="en-US" dirty="0"/>
          </a:p>
        </p:txBody>
      </p:sp>
    </p:spTree>
    <p:extLst>
      <p:ext uri="{BB962C8B-B14F-4D97-AF65-F5344CB8AC3E}">
        <p14:creationId xmlns:p14="http://schemas.microsoft.com/office/powerpoint/2010/main" xmlns="" val="168992767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0F2840-70BA-D312-304F-7C7F0E979D20}"/>
              </a:ext>
            </a:extLst>
          </p:cNvPr>
          <p:cNvSpPr>
            <a:spLocks noGrp="1"/>
          </p:cNvSpPr>
          <p:nvPr>
            <p:ph type="title"/>
          </p:nvPr>
        </p:nvSpPr>
        <p:spPr/>
        <p:txBody>
          <a:bodyPr>
            <a:no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DATA ANALYSIS AND RESULT </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E8885484-C930-3800-36CC-E69B5BCF8E16}"/>
              </a:ext>
            </a:extLst>
          </p:cNvPr>
          <p:cNvSpPr>
            <a:spLocks noGrp="1"/>
          </p:cNvSpPr>
          <p:nvPr>
            <p:ph sz="half" idx="1"/>
          </p:nvPr>
        </p:nvSpPr>
        <p:spPr>
          <a:xfrm>
            <a:off x="408709" y="2013365"/>
            <a:ext cx="5181600" cy="4351338"/>
          </a:xfrm>
        </p:spPr>
        <p:txBody>
          <a:bodyPr>
            <a:normAutofit lnSpcReduction="10000"/>
          </a:bodyPr>
          <a:lstStyle/>
          <a:p>
            <a:pPr marL="0" indent="0" algn="just">
              <a:buNone/>
            </a:pPr>
            <a:r>
              <a:rPr lang="en-US" sz="1800" dirty="0">
                <a:effectLst/>
                <a:latin typeface="Times New Roman" panose="02020603050405020304" pitchFamily="18" charset="0"/>
                <a:ea typeface="Calibri" panose="020F0502020204030204" pitchFamily="34" charset="0"/>
              </a:rPr>
              <a:t>The information given sheds light on customer behavior and the acceptance rates that go along with it in relation to the three aspects of electronic word-of-mouth (E-WOM): valence of opinion, content, and intensity. The Shopee food application and chat sessions with merchants had relatively low approval percentages (20.11% and 20.10%, respectively) in terms of intensity, indicating a modest level of participation. On the other hand, viewing other users' remarks receives a higher acceptance rate (19.09%), indicating a larger inclination towards obtaining input from peers. All things considered, the average acceptance percentage for Intensity is 60.12%, which suggests that customers are somewhat involved in E-WOM activities. Regarding the Content dimension, there is a moderate level of interest in product-related information as seen by the acceptance percentages of 30.09% and 20.11% for accessing product variations and taking product quality into consideration, respectively</a:t>
            </a:r>
            <a:endParaRPr lang="en-US" dirty="0"/>
          </a:p>
        </p:txBody>
      </p:sp>
      <p:graphicFrame>
        <p:nvGraphicFramePr>
          <p:cNvPr id="6" name="Content Placeholder 5">
            <a:extLst>
              <a:ext uri="{FF2B5EF4-FFF2-40B4-BE49-F238E27FC236}">
                <a16:creationId xmlns:a16="http://schemas.microsoft.com/office/drawing/2014/main" xmlns="" id="{7B3336E4-22C9-C977-6909-A7AD8FC6ADCC}"/>
              </a:ext>
            </a:extLst>
          </p:cNvPr>
          <p:cNvGraphicFramePr>
            <a:graphicFrameLocks noGrp="1"/>
          </p:cNvGraphicFramePr>
          <p:nvPr>
            <p:ph sz="half" idx="2"/>
            <p:extLst>
              <p:ext uri="{D42A27DB-BD31-4B8C-83A1-F6EECF244321}">
                <p14:modId xmlns:p14="http://schemas.microsoft.com/office/powerpoint/2010/main" xmlns="" val="3323994498"/>
              </p:ext>
            </p:extLst>
          </p:nvPr>
        </p:nvGraphicFramePr>
        <p:xfrm>
          <a:off x="6172202" y="2013365"/>
          <a:ext cx="5507181" cy="4163598"/>
        </p:xfrm>
        <a:graphic>
          <a:graphicData uri="http://schemas.openxmlformats.org/drawingml/2006/table">
            <a:tbl>
              <a:tblPr firstRow="1" firstCol="1" bandRow="1">
                <a:tableStyleId>{5C22544A-7EE6-4342-B048-85BDC9FD1C3A}</a:tableStyleId>
              </a:tblPr>
              <a:tblGrid>
                <a:gridCol w="1835727">
                  <a:extLst>
                    <a:ext uri="{9D8B030D-6E8A-4147-A177-3AD203B41FA5}">
                      <a16:colId xmlns:a16="http://schemas.microsoft.com/office/drawing/2014/main" xmlns="" val="3482400590"/>
                    </a:ext>
                  </a:extLst>
                </a:gridCol>
                <a:gridCol w="1835727">
                  <a:extLst>
                    <a:ext uri="{9D8B030D-6E8A-4147-A177-3AD203B41FA5}">
                      <a16:colId xmlns:a16="http://schemas.microsoft.com/office/drawing/2014/main" xmlns="" val="902232874"/>
                    </a:ext>
                  </a:extLst>
                </a:gridCol>
                <a:gridCol w="1835727">
                  <a:extLst>
                    <a:ext uri="{9D8B030D-6E8A-4147-A177-3AD203B41FA5}">
                      <a16:colId xmlns:a16="http://schemas.microsoft.com/office/drawing/2014/main" xmlns="" val="1199530089"/>
                    </a:ext>
                  </a:extLst>
                </a:gridCol>
              </a:tblGrid>
              <a:tr h="173140">
                <a:tc>
                  <a:txBody>
                    <a:bodyPr/>
                    <a:lstStyle/>
                    <a:p>
                      <a:pPr marL="0" marR="0" algn="ctr">
                        <a:lnSpc>
                          <a:spcPct val="115000"/>
                        </a:lnSpc>
                        <a:spcBef>
                          <a:spcPts val="0"/>
                        </a:spcBef>
                        <a:spcAft>
                          <a:spcPts val="0"/>
                        </a:spcAft>
                      </a:pPr>
                      <a:r>
                        <a:rPr lang="en-US" sz="900" kern="0">
                          <a:effectLst/>
                        </a:rPr>
                        <a:t>E-WOM Dimension</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gn="ctr">
                        <a:lnSpc>
                          <a:spcPct val="115000"/>
                        </a:lnSpc>
                        <a:spcBef>
                          <a:spcPts val="0"/>
                        </a:spcBef>
                        <a:spcAft>
                          <a:spcPts val="0"/>
                        </a:spcAft>
                      </a:pPr>
                      <a:r>
                        <a:rPr lang="en-US" sz="900" kern="0">
                          <a:effectLst/>
                        </a:rPr>
                        <a:t>Consumer Action</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gn="ctr">
                        <a:lnSpc>
                          <a:spcPct val="115000"/>
                        </a:lnSpc>
                        <a:spcBef>
                          <a:spcPts val="0"/>
                        </a:spcBef>
                        <a:spcAft>
                          <a:spcPts val="0"/>
                        </a:spcAft>
                      </a:pPr>
                      <a:r>
                        <a:rPr lang="en-US" sz="900" kern="0">
                          <a:effectLst/>
                        </a:rPr>
                        <a:t>% Approval</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718278472"/>
                  </a:ext>
                </a:extLst>
              </a:tr>
              <a:tr h="357942">
                <a:tc>
                  <a:txBody>
                    <a:bodyPr/>
                    <a:lstStyle/>
                    <a:p>
                      <a:pPr marL="0" marR="0" algn="ctr">
                        <a:lnSpc>
                          <a:spcPct val="115000"/>
                        </a:lnSpc>
                        <a:spcBef>
                          <a:spcPts val="0"/>
                        </a:spcBef>
                        <a:spcAft>
                          <a:spcPts val="0"/>
                        </a:spcAft>
                      </a:pPr>
                      <a:r>
                        <a:rPr lang="en-US" sz="900" kern="0">
                          <a:effectLst/>
                        </a:rPr>
                        <a:t>Intensity</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Launching the Shopee food application</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20.11</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751662966"/>
                  </a:ext>
                </a:extLst>
              </a:tr>
              <a:tr h="173140">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Speaking (via chat) with vendors</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20.10</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3895311002"/>
                  </a:ext>
                </a:extLst>
              </a:tr>
              <a:tr h="173140">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Getting to other clients' remarks</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19.09</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890602095"/>
                  </a:ext>
                </a:extLst>
              </a:tr>
              <a:tr h="173140">
                <a:tc>
                  <a:txBody>
                    <a:bodyPr/>
                    <a:lstStyle/>
                    <a:p>
                      <a:pPr marL="0" marR="0">
                        <a:lnSpc>
                          <a:spcPct val="115000"/>
                        </a:lnSpc>
                        <a:spcBef>
                          <a:spcPts val="0"/>
                        </a:spcBef>
                        <a:spcAft>
                          <a:spcPts val="0"/>
                        </a:spcAft>
                      </a:pPr>
                      <a:r>
                        <a:rPr lang="en-US" sz="900" kern="0">
                          <a:effectLst/>
                        </a:rPr>
                        <a:t>Average</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60.12%</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564776857"/>
                  </a:ext>
                </a:extLst>
              </a:tr>
              <a:tr h="173140">
                <a:tc>
                  <a:txBody>
                    <a:bodyPr/>
                    <a:lstStyle/>
                    <a:p>
                      <a:pPr marL="0" marR="0">
                        <a:lnSpc>
                          <a:spcPct val="115000"/>
                        </a:lnSpc>
                        <a:spcBef>
                          <a:spcPts val="0"/>
                        </a:spcBef>
                        <a:spcAft>
                          <a:spcPts val="0"/>
                        </a:spcAft>
                      </a:pPr>
                      <a:r>
                        <a:rPr lang="en-US" sz="900" kern="0">
                          <a:effectLst/>
                        </a:rPr>
                        <a:t>Content</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100">
                          <a:effectLst/>
                        </a:rPr>
                        <a:t>Getting to item varieties</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 </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3502373378"/>
                  </a:ext>
                </a:extLst>
              </a:tr>
              <a:tr h="173140">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100">
                          <a:effectLst/>
                        </a:rPr>
                        <a:t>Taking into account item quality</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30.09</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875527170"/>
                  </a:ext>
                </a:extLst>
              </a:tr>
              <a:tr h="173140">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100">
                          <a:effectLst/>
                        </a:rPr>
                        <a:t>Taking into account the item cost</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10.02</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4246352715"/>
                  </a:ext>
                </a:extLst>
              </a:tr>
              <a:tr h="173140">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100">
                          <a:effectLst/>
                        </a:rPr>
                        <a:t>Perusing other purchaser tributes</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20.11</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709504407"/>
                  </a:ext>
                </a:extLst>
              </a:tr>
              <a:tr h="173140">
                <a:tc>
                  <a:txBody>
                    <a:bodyPr/>
                    <a:lstStyle/>
                    <a:p>
                      <a:pPr marL="0" marR="0">
                        <a:lnSpc>
                          <a:spcPct val="115000"/>
                        </a:lnSpc>
                        <a:spcBef>
                          <a:spcPts val="0"/>
                        </a:spcBef>
                        <a:spcAft>
                          <a:spcPts val="0"/>
                        </a:spcAft>
                      </a:pPr>
                      <a:r>
                        <a:rPr lang="en-US" sz="900" kern="0">
                          <a:effectLst/>
                        </a:rPr>
                        <a:t>Average</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60.22%</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48824794"/>
                  </a:ext>
                </a:extLst>
              </a:tr>
              <a:tr h="694873">
                <a:tc>
                  <a:txBody>
                    <a:bodyPr/>
                    <a:lstStyle/>
                    <a:p>
                      <a:pPr marL="0" marR="0">
                        <a:lnSpc>
                          <a:spcPct val="115000"/>
                        </a:lnSpc>
                        <a:spcBef>
                          <a:spcPts val="0"/>
                        </a:spcBef>
                        <a:spcAft>
                          <a:spcPts val="0"/>
                        </a:spcAft>
                      </a:pPr>
                      <a:r>
                        <a:rPr lang="en-US" sz="900" kern="0">
                          <a:effectLst/>
                        </a:rPr>
                        <a:t>Valence of Opinion</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100">
                          <a:effectLst/>
                        </a:rPr>
                        <a:t>Giving positive surveys on the off chance that the items and administrations live up to assumptions</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15.12</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877604079"/>
                  </a:ext>
                </a:extLst>
              </a:tr>
              <a:tr h="342255">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100">
                          <a:effectLst/>
                        </a:rPr>
                        <a:t>Giving suggestions to different shoppers</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20.26</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24290599"/>
                  </a:ext>
                </a:extLst>
              </a:tr>
              <a:tr h="694873">
                <a:tc>
                  <a:txBody>
                    <a:bodyPr/>
                    <a:lstStyle/>
                    <a:p>
                      <a:endParaRPr lang="en-US" sz="900" kern="100" dirty="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100">
                          <a:effectLst/>
                        </a:rPr>
                        <a:t>Composing negative surveys in the event that the items and administrations are less/not true to form</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24.12</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017047994"/>
                  </a:ext>
                </a:extLst>
              </a:tr>
              <a:tr h="342255">
                <a:tc>
                  <a:txBody>
                    <a:bodyPr/>
                    <a:lstStyle/>
                    <a:p>
                      <a:endParaRPr lang="en-US" sz="9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100">
                          <a:effectLst/>
                        </a:rPr>
                        <a:t>Not giving suggestions to different shoppers</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900" kern="0">
                          <a:effectLst/>
                        </a:rPr>
                        <a:t>20.15</a:t>
                      </a:r>
                      <a:endParaRPr lang="en-US" sz="9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3411496495"/>
                  </a:ext>
                </a:extLst>
              </a:tr>
              <a:tr h="173140">
                <a:tc gridSpan="2">
                  <a:txBody>
                    <a:bodyPr/>
                    <a:lstStyle/>
                    <a:p>
                      <a:pPr marL="0" marR="0">
                        <a:lnSpc>
                          <a:spcPct val="115000"/>
                        </a:lnSpc>
                        <a:spcBef>
                          <a:spcPts val="0"/>
                        </a:spcBef>
                        <a:spcAft>
                          <a:spcPts val="0"/>
                        </a:spcAft>
                      </a:pPr>
                      <a:r>
                        <a:rPr lang="en-US" sz="900" kern="0" dirty="0">
                          <a:effectLst/>
                        </a:rPr>
                        <a:t>Average</a:t>
                      </a:r>
                      <a:endParaRPr lang="en-US" sz="9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hMerge="1">
                  <a:txBody>
                    <a:bodyPr/>
                    <a:lstStyle/>
                    <a:p>
                      <a:endParaRPr lang="en-US"/>
                    </a:p>
                  </a:txBody>
                  <a:tcPr/>
                </a:tc>
                <a:tc>
                  <a:txBody>
                    <a:bodyPr/>
                    <a:lstStyle/>
                    <a:p>
                      <a:pPr marL="0" marR="0">
                        <a:lnSpc>
                          <a:spcPct val="115000"/>
                        </a:lnSpc>
                        <a:spcBef>
                          <a:spcPts val="0"/>
                        </a:spcBef>
                        <a:spcAft>
                          <a:spcPts val="0"/>
                        </a:spcAft>
                      </a:pPr>
                      <a:r>
                        <a:rPr lang="en-US" sz="900" kern="0" dirty="0">
                          <a:effectLst/>
                        </a:rPr>
                        <a:t>79.66%</a:t>
                      </a:r>
                      <a:endParaRPr lang="en-US" sz="9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32204781"/>
                  </a:ext>
                </a:extLst>
              </a:tr>
            </a:tbl>
          </a:graphicData>
        </a:graphic>
      </p:graphicFrame>
    </p:spTree>
    <p:extLst>
      <p:ext uri="{BB962C8B-B14F-4D97-AF65-F5344CB8AC3E}">
        <p14:creationId xmlns:p14="http://schemas.microsoft.com/office/powerpoint/2010/main" xmlns="" val="246888187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47C99F-AFCE-FFB3-EF76-28BA764E51C3}"/>
              </a:ext>
            </a:extLst>
          </p:cNvPr>
          <p:cNvSpPr>
            <a:spLocks noGrp="1"/>
          </p:cNvSpPr>
          <p:nvPr>
            <p:ph type="title"/>
          </p:nvPr>
        </p:nvSpPr>
        <p:spPr>
          <a:xfrm>
            <a:off x="3328554" y="576760"/>
            <a:ext cx="5534891" cy="701674"/>
          </a:xfrm>
        </p:spPr>
        <p:txBody>
          <a:bodyPr>
            <a:noAutofit/>
          </a:bodyPr>
          <a:lstStyle/>
          <a:p>
            <a:r>
              <a:rPr lang="en-US" sz="2400" b="1" kern="100" dirty="0">
                <a:effectLst/>
                <a:latin typeface="Times New Roman" panose="02020603050405020304" pitchFamily="18" charset="0"/>
                <a:ea typeface="Calibri" panose="020F0502020204030204" pitchFamily="34" charset="0"/>
                <a:cs typeface="Mangal" panose="02040503050203030202" pitchFamily="18" charset="0"/>
              </a:rPr>
              <a:t>Results of the Classical Assumption Test</a:t>
            </a:r>
            <a:endParaRPr lang="en-US" sz="5400" b="1" dirty="0"/>
          </a:p>
        </p:txBody>
      </p:sp>
      <p:sp>
        <p:nvSpPr>
          <p:cNvPr id="3" name="Content Placeholder 2">
            <a:extLst>
              <a:ext uri="{FF2B5EF4-FFF2-40B4-BE49-F238E27FC236}">
                <a16:creationId xmlns:a16="http://schemas.microsoft.com/office/drawing/2014/main" xmlns="" id="{1C615950-5BE7-4511-99AC-F3A973319491}"/>
              </a:ext>
            </a:extLst>
          </p:cNvPr>
          <p:cNvSpPr>
            <a:spLocks noGrp="1"/>
          </p:cNvSpPr>
          <p:nvPr>
            <p:ph sz="half" idx="1"/>
          </p:nvPr>
        </p:nvSpPr>
        <p:spPr>
          <a:xfrm>
            <a:off x="277091" y="1825625"/>
            <a:ext cx="5742709" cy="4351338"/>
          </a:xfrm>
        </p:spPr>
        <p:txBody>
          <a:bodyPr>
            <a:normAutofit/>
          </a:bodyPr>
          <a:lstStyle/>
          <a:p>
            <a:pPr marL="0" indent="0" algn="just">
              <a:buNone/>
            </a:pPr>
            <a:r>
              <a:rPr lang="en-US" sz="1800" dirty="0">
                <a:effectLst/>
                <a:latin typeface="Times New Roman" panose="02020603050405020304" pitchFamily="18" charset="0"/>
                <a:ea typeface="Calibri" panose="020F0502020204030204" pitchFamily="34" charset="0"/>
              </a:rPr>
              <a:t>The statistical analysis's classical assumption tests produced a number of important conclusions. First, the normality test, which determines whether the data has a normal distribution or not, produced a significance level of 0.51; this means that the data does follow a normal distribution because the p-value is higher than the 0.06 significance level. In a similar vein, the linearity test, which looks at the linear relationship between variables, produced a significance level of 0.39, indicating that the data is linear since the p-value is higher than the 0.06 cutoff.  The multicollinearity test was also performed to see whether multicollinearity existed among the independent variables. Since each independent variable (X.1, X.2, X.3) has a tolerance value greater than 0.11, which ensures that each variable adds distinct information to the model without duplication, the findings showed that multicollinearity does not arise</a:t>
            </a:r>
            <a:endParaRPr lang="en-US" dirty="0"/>
          </a:p>
        </p:txBody>
      </p:sp>
      <p:graphicFrame>
        <p:nvGraphicFramePr>
          <p:cNvPr id="5" name="Content Placeholder 4">
            <a:extLst>
              <a:ext uri="{FF2B5EF4-FFF2-40B4-BE49-F238E27FC236}">
                <a16:creationId xmlns:a16="http://schemas.microsoft.com/office/drawing/2014/main" xmlns="" id="{C8CCC216-CBEB-7C85-4EDE-E016DC6F63D1}"/>
              </a:ext>
            </a:extLst>
          </p:cNvPr>
          <p:cNvGraphicFramePr>
            <a:graphicFrameLocks noGrp="1"/>
          </p:cNvGraphicFramePr>
          <p:nvPr>
            <p:ph sz="half" idx="2"/>
            <p:extLst>
              <p:ext uri="{D42A27DB-BD31-4B8C-83A1-F6EECF244321}">
                <p14:modId xmlns:p14="http://schemas.microsoft.com/office/powerpoint/2010/main" xmlns="" val="4049200572"/>
              </p:ext>
            </p:extLst>
          </p:nvPr>
        </p:nvGraphicFramePr>
        <p:xfrm>
          <a:off x="6560127" y="1476513"/>
          <a:ext cx="5181600" cy="4453890"/>
        </p:xfrm>
        <a:graphic>
          <a:graphicData uri="http://schemas.openxmlformats.org/drawingml/2006/table">
            <a:tbl>
              <a:tblPr firstRow="1" firstCol="1" bandRow="1">
                <a:tableStyleId>{5C22544A-7EE6-4342-B048-85BDC9FD1C3A}</a:tableStyleId>
              </a:tblPr>
              <a:tblGrid>
                <a:gridCol w="949036">
                  <a:extLst>
                    <a:ext uri="{9D8B030D-6E8A-4147-A177-3AD203B41FA5}">
                      <a16:colId xmlns:a16="http://schemas.microsoft.com/office/drawing/2014/main" xmlns="" val="2725832873"/>
                    </a:ext>
                  </a:extLst>
                </a:gridCol>
                <a:gridCol w="1123604">
                  <a:extLst>
                    <a:ext uri="{9D8B030D-6E8A-4147-A177-3AD203B41FA5}">
                      <a16:colId xmlns:a16="http://schemas.microsoft.com/office/drawing/2014/main" xmlns="" val="2659805263"/>
                    </a:ext>
                  </a:extLst>
                </a:gridCol>
                <a:gridCol w="1036320">
                  <a:extLst>
                    <a:ext uri="{9D8B030D-6E8A-4147-A177-3AD203B41FA5}">
                      <a16:colId xmlns:a16="http://schemas.microsoft.com/office/drawing/2014/main" xmlns="" val="89894526"/>
                    </a:ext>
                  </a:extLst>
                </a:gridCol>
                <a:gridCol w="1036320">
                  <a:extLst>
                    <a:ext uri="{9D8B030D-6E8A-4147-A177-3AD203B41FA5}">
                      <a16:colId xmlns:a16="http://schemas.microsoft.com/office/drawing/2014/main" xmlns="" val="1581674467"/>
                    </a:ext>
                  </a:extLst>
                </a:gridCol>
                <a:gridCol w="1036320">
                  <a:extLst>
                    <a:ext uri="{9D8B030D-6E8A-4147-A177-3AD203B41FA5}">
                      <a16:colId xmlns:a16="http://schemas.microsoft.com/office/drawing/2014/main" xmlns="" val="338574189"/>
                    </a:ext>
                  </a:extLst>
                </a:gridCol>
              </a:tblGrid>
              <a:tr h="320231">
                <a:tc>
                  <a:txBody>
                    <a:bodyPr/>
                    <a:lstStyle/>
                    <a:p>
                      <a:pPr marL="0" marR="0" algn="ctr">
                        <a:lnSpc>
                          <a:spcPct val="115000"/>
                        </a:lnSpc>
                        <a:spcBef>
                          <a:spcPts val="0"/>
                        </a:spcBef>
                        <a:spcAft>
                          <a:spcPts val="0"/>
                        </a:spcAft>
                      </a:pPr>
                      <a:r>
                        <a:rPr lang="en-US" sz="1000" kern="0" dirty="0">
                          <a:effectLst/>
                        </a:rPr>
                        <a:t>Classical Assumption Test</a:t>
                      </a:r>
                      <a:endParaRPr lang="en-US" sz="10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gn="ctr">
                        <a:lnSpc>
                          <a:spcPct val="115000"/>
                        </a:lnSpc>
                        <a:spcBef>
                          <a:spcPts val="0"/>
                        </a:spcBef>
                        <a:spcAft>
                          <a:spcPts val="0"/>
                        </a:spcAft>
                      </a:pPr>
                      <a:r>
                        <a:rPr lang="en-US" sz="1000" kern="0">
                          <a:effectLst/>
                        </a:rPr>
                        <a:t>Significance</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gn="ctr">
                        <a:lnSpc>
                          <a:spcPct val="115000"/>
                        </a:lnSpc>
                        <a:spcBef>
                          <a:spcPts val="0"/>
                        </a:spcBef>
                        <a:spcAft>
                          <a:spcPts val="0"/>
                        </a:spcAft>
                      </a:pPr>
                      <a:r>
                        <a:rPr lang="en-US" sz="1000" kern="0">
                          <a:effectLst/>
                        </a:rPr>
                        <a:t>Decision</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gn="ctr">
                        <a:lnSpc>
                          <a:spcPct val="115000"/>
                        </a:lnSpc>
                        <a:spcBef>
                          <a:spcPts val="0"/>
                        </a:spcBef>
                        <a:spcAft>
                          <a:spcPts val="0"/>
                        </a:spcAft>
                      </a:pPr>
                      <a:r>
                        <a:rPr lang="en-US" sz="1000" kern="0">
                          <a:effectLst/>
                        </a:rPr>
                        <a:t>Criteria</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gn="ctr">
                        <a:lnSpc>
                          <a:spcPct val="115000"/>
                        </a:lnSpc>
                        <a:spcBef>
                          <a:spcPts val="0"/>
                        </a:spcBef>
                        <a:spcAft>
                          <a:spcPts val="0"/>
                        </a:spcAft>
                      </a:pPr>
                      <a:r>
                        <a:rPr lang="en-US" sz="1000" kern="0">
                          <a:effectLst/>
                        </a:rPr>
                        <a:t>Source</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132745074"/>
                  </a:ext>
                </a:extLst>
              </a:tr>
              <a:tr h="485563">
                <a:tc>
                  <a:txBody>
                    <a:bodyPr/>
                    <a:lstStyle/>
                    <a:p>
                      <a:pPr marL="0" marR="0">
                        <a:lnSpc>
                          <a:spcPct val="115000"/>
                        </a:lnSpc>
                        <a:spcBef>
                          <a:spcPts val="0"/>
                        </a:spcBef>
                        <a:spcAft>
                          <a:spcPts val="0"/>
                        </a:spcAft>
                      </a:pPr>
                      <a:r>
                        <a:rPr lang="en-US" sz="1000" kern="0">
                          <a:effectLst/>
                        </a:rPr>
                        <a:t>Normality Test</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dirty="0">
                          <a:effectLst/>
                        </a:rPr>
                        <a:t>0.51</a:t>
                      </a:r>
                      <a:endParaRPr lang="en-US" sz="10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dirty="0">
                          <a:effectLst/>
                        </a:rPr>
                        <a:t>Normal Distribution</a:t>
                      </a:r>
                      <a:endParaRPr lang="en-US" sz="10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Sig. ≥ 0.06</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One-Sample Kolmogorov–Smirnov Test</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3070758222"/>
                  </a:ext>
                </a:extLst>
              </a:tr>
              <a:tr h="154899">
                <a:tc>
                  <a:txBody>
                    <a:bodyPr/>
                    <a:lstStyle/>
                    <a:p>
                      <a:pPr marL="0" marR="0">
                        <a:lnSpc>
                          <a:spcPct val="115000"/>
                        </a:lnSpc>
                        <a:spcBef>
                          <a:spcPts val="0"/>
                        </a:spcBef>
                        <a:spcAft>
                          <a:spcPts val="0"/>
                        </a:spcAft>
                      </a:pPr>
                      <a:r>
                        <a:rPr lang="en-US" sz="1000" kern="0">
                          <a:effectLst/>
                        </a:rPr>
                        <a:t>Linearity Test</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0.39</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Linear</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Sig. ≥ 0.06</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Anova Table</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475359858"/>
                  </a:ext>
                </a:extLst>
              </a:tr>
              <a:tr h="650895">
                <a:tc>
                  <a:txBody>
                    <a:bodyPr/>
                    <a:lstStyle/>
                    <a:p>
                      <a:pPr marL="0" marR="0">
                        <a:lnSpc>
                          <a:spcPct val="115000"/>
                        </a:lnSpc>
                        <a:spcBef>
                          <a:spcPts val="0"/>
                        </a:spcBef>
                        <a:spcAft>
                          <a:spcPts val="0"/>
                        </a:spcAft>
                      </a:pPr>
                      <a:r>
                        <a:rPr lang="en-US" sz="1000" kern="0">
                          <a:effectLst/>
                        </a:rPr>
                        <a:t>Multicollinearity Test</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0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dirty="0">
                          <a:effectLst/>
                        </a:rPr>
                        <a:t>Multicollinearity Does Not Happen</a:t>
                      </a:r>
                      <a:endParaRPr lang="en-US" sz="10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dirty="0">
                          <a:effectLst/>
                        </a:rPr>
                        <a:t>Tolerance ≥ 0.11</a:t>
                      </a:r>
                      <a:endParaRPr lang="en-US" sz="10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Table of Coefficients (Collinearity Statistics)</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4210006467"/>
                  </a:ext>
                </a:extLst>
              </a:tr>
              <a:tr h="320231">
                <a:tc>
                  <a:txBody>
                    <a:bodyPr/>
                    <a:lstStyle/>
                    <a:p>
                      <a:pPr marL="0" marR="0">
                        <a:lnSpc>
                          <a:spcPct val="115000"/>
                        </a:lnSpc>
                        <a:spcBef>
                          <a:spcPts val="0"/>
                        </a:spcBef>
                        <a:spcAft>
                          <a:spcPts val="0"/>
                        </a:spcAft>
                      </a:pPr>
                      <a:r>
                        <a:rPr lang="en-US" sz="1000" kern="0">
                          <a:effectLst/>
                        </a:rPr>
                        <a:t>Tolerance Value (X.1)</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dirty="0">
                          <a:effectLst/>
                        </a:rPr>
                        <a:t>0.61</a:t>
                      </a:r>
                      <a:endParaRPr lang="en-US" sz="10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Multicollinearity Does Not Happen</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Tolerance ≥ 0.11</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0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949862745"/>
                  </a:ext>
                </a:extLst>
              </a:tr>
              <a:tr h="320231">
                <a:tc>
                  <a:txBody>
                    <a:bodyPr/>
                    <a:lstStyle/>
                    <a:p>
                      <a:pPr marL="0" marR="0">
                        <a:lnSpc>
                          <a:spcPct val="115000"/>
                        </a:lnSpc>
                        <a:spcBef>
                          <a:spcPts val="0"/>
                        </a:spcBef>
                        <a:spcAft>
                          <a:spcPts val="0"/>
                        </a:spcAft>
                      </a:pPr>
                      <a:r>
                        <a:rPr lang="en-US" sz="1000" kern="0">
                          <a:effectLst/>
                        </a:rPr>
                        <a:t>Tolerance Value (X.2)</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0.60</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dirty="0">
                          <a:effectLst/>
                        </a:rPr>
                        <a:t>Multicollinearity Does Not Happen</a:t>
                      </a:r>
                      <a:endParaRPr lang="en-US" sz="10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Tolerance ≥ 0.11</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0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370712949"/>
                  </a:ext>
                </a:extLst>
              </a:tr>
              <a:tr h="320231">
                <a:tc>
                  <a:txBody>
                    <a:bodyPr/>
                    <a:lstStyle/>
                    <a:p>
                      <a:pPr marL="0" marR="0">
                        <a:lnSpc>
                          <a:spcPct val="115000"/>
                        </a:lnSpc>
                        <a:spcBef>
                          <a:spcPts val="0"/>
                        </a:spcBef>
                        <a:spcAft>
                          <a:spcPts val="0"/>
                        </a:spcAft>
                      </a:pPr>
                      <a:r>
                        <a:rPr lang="en-US" sz="1000" kern="0">
                          <a:effectLst/>
                        </a:rPr>
                        <a:t>Tolerance Value (X.3)</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0.59</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Multicollinearity Does Not Happen</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Tolerance ≥ 0.11</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0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475504349"/>
                  </a:ext>
                </a:extLst>
              </a:tr>
              <a:tr h="320231">
                <a:tc>
                  <a:txBody>
                    <a:bodyPr/>
                    <a:lstStyle/>
                    <a:p>
                      <a:pPr marL="0" marR="0">
                        <a:lnSpc>
                          <a:spcPct val="115000"/>
                        </a:lnSpc>
                        <a:spcBef>
                          <a:spcPts val="0"/>
                        </a:spcBef>
                        <a:spcAft>
                          <a:spcPts val="0"/>
                        </a:spcAft>
                      </a:pPr>
                      <a:r>
                        <a:rPr lang="en-US" sz="1000" kern="0">
                          <a:effectLst/>
                        </a:rPr>
                        <a:t>Variance Inflating Factor (VIF)</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X.1 = 2.05</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VIF &lt; 10</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000" kern="100" dirty="0">
                        <a:effectLst/>
                        <a:latin typeface="Calibri" panose="020F0502020204030204" pitchFamily="34" charset="0"/>
                        <a:cs typeface="Mangal" panose="02040503050203030202" pitchFamily="18" charset="0"/>
                      </a:endParaRPr>
                    </a:p>
                  </a:txBody>
                  <a:tcPr marL="53913" marR="53913" marT="0" marB="0"/>
                </a:tc>
                <a:tc>
                  <a:txBody>
                    <a:bodyPr/>
                    <a:lstStyle/>
                    <a:p>
                      <a:endParaRPr lang="en-US" sz="10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176146576"/>
                  </a:ext>
                </a:extLst>
              </a:tr>
              <a:tr h="320231">
                <a:tc>
                  <a:txBody>
                    <a:bodyPr/>
                    <a:lstStyle/>
                    <a:p>
                      <a:pPr marL="0" marR="0">
                        <a:lnSpc>
                          <a:spcPct val="115000"/>
                        </a:lnSpc>
                        <a:spcBef>
                          <a:spcPts val="0"/>
                        </a:spcBef>
                        <a:spcAft>
                          <a:spcPts val="0"/>
                        </a:spcAft>
                      </a:pPr>
                      <a:r>
                        <a:rPr lang="en-US" sz="1000" kern="0">
                          <a:effectLst/>
                        </a:rPr>
                        <a:t>Variance Inflating Factor (VIF)</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X.2 = 2.50</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VIF &lt; 10</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000" kern="100" dirty="0">
                        <a:effectLst/>
                        <a:latin typeface="Calibri" panose="020F0502020204030204" pitchFamily="34" charset="0"/>
                        <a:cs typeface="Mangal" panose="02040503050203030202" pitchFamily="18" charset="0"/>
                      </a:endParaRPr>
                    </a:p>
                  </a:txBody>
                  <a:tcPr marL="53913" marR="53913" marT="0" marB="0"/>
                </a:tc>
                <a:tc>
                  <a:txBody>
                    <a:bodyPr/>
                    <a:lstStyle/>
                    <a:p>
                      <a:endParaRPr lang="en-US" sz="10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951265277"/>
                  </a:ext>
                </a:extLst>
              </a:tr>
              <a:tr h="320231">
                <a:tc>
                  <a:txBody>
                    <a:bodyPr/>
                    <a:lstStyle/>
                    <a:p>
                      <a:pPr marL="0" marR="0">
                        <a:lnSpc>
                          <a:spcPct val="115000"/>
                        </a:lnSpc>
                        <a:spcBef>
                          <a:spcPts val="0"/>
                        </a:spcBef>
                        <a:spcAft>
                          <a:spcPts val="0"/>
                        </a:spcAft>
                      </a:pPr>
                      <a:r>
                        <a:rPr lang="en-US" sz="1000" kern="0">
                          <a:effectLst/>
                        </a:rPr>
                        <a:t>Variance Inflating Factor (VIF)</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X.3 = 2.51</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000" kern="0">
                          <a:effectLst/>
                        </a:rPr>
                        <a:t>VIF &lt; 10</a:t>
                      </a:r>
                      <a:endParaRPr lang="en-US" sz="10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000" kern="100" dirty="0">
                        <a:effectLst/>
                        <a:latin typeface="Calibri" panose="020F0502020204030204" pitchFamily="34" charset="0"/>
                        <a:cs typeface="Mangal" panose="02040503050203030202" pitchFamily="18" charset="0"/>
                      </a:endParaRPr>
                    </a:p>
                  </a:txBody>
                  <a:tcPr marL="53913" marR="53913" marT="0" marB="0"/>
                </a:tc>
                <a:tc>
                  <a:txBody>
                    <a:bodyPr/>
                    <a:lstStyle/>
                    <a:p>
                      <a:endParaRPr lang="en-US" sz="1000" kern="100" dirty="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570695896"/>
                  </a:ext>
                </a:extLst>
              </a:tr>
            </a:tbl>
          </a:graphicData>
        </a:graphic>
      </p:graphicFrame>
    </p:spTree>
    <p:extLst>
      <p:ext uri="{BB962C8B-B14F-4D97-AF65-F5344CB8AC3E}">
        <p14:creationId xmlns:p14="http://schemas.microsoft.com/office/powerpoint/2010/main" xmlns="" val="246139872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B1789A-475C-EF87-34C6-D92636630D1F}"/>
              </a:ext>
            </a:extLst>
          </p:cNvPr>
          <p:cNvSpPr>
            <a:spLocks noGrp="1"/>
          </p:cNvSpPr>
          <p:nvPr>
            <p:ph type="title"/>
          </p:nvPr>
        </p:nvSpPr>
        <p:spPr>
          <a:xfrm>
            <a:off x="2694709" y="559088"/>
            <a:ext cx="5257800" cy="96491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Test Results for Multiple Linear Regression</a:t>
            </a:r>
            <a:endParaRPr lang="en-US" sz="5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529A20FF-3E39-6D20-EC21-9E83DF76DBE0}"/>
              </a:ext>
            </a:extLst>
          </p:cNvPr>
          <p:cNvSpPr>
            <a:spLocks noGrp="1"/>
          </p:cNvSpPr>
          <p:nvPr>
            <p:ph sz="half" idx="1"/>
          </p:nvPr>
        </p:nvSpPr>
        <p:spPr>
          <a:xfrm>
            <a:off x="235527" y="1825625"/>
            <a:ext cx="5784273" cy="4351338"/>
          </a:xfrm>
        </p:spPr>
        <p:txBody>
          <a:bodyPr>
            <a:normAutofit/>
          </a:bodyPr>
          <a:lstStyle/>
          <a:p>
            <a:pPr marL="0" indent="0" algn="just">
              <a:buNone/>
            </a:pPr>
            <a:r>
              <a:rPr lang="en-US" sz="1800" dirty="0">
                <a:effectLst/>
                <a:latin typeface="Times New Roman" panose="02020603050405020304" pitchFamily="18" charset="0"/>
                <a:ea typeface="Calibri" panose="020F0502020204030204" pitchFamily="34" charset="0"/>
              </a:rPr>
              <a:t>The association between the independent variables—Intensity, Content, and Valence of Opinion—and the dependent variable is significantly revealed by the regression analysis. The constant term, 7.151, is shown to have an associated </a:t>
            </a:r>
            <a:r>
              <a:rPr lang="en-US" sz="1800" dirty="0" err="1">
                <a:effectLst/>
                <a:latin typeface="Times New Roman" panose="02020603050405020304" pitchFamily="18" charset="0"/>
                <a:ea typeface="Calibri" panose="020F0502020204030204" pitchFamily="34" charset="0"/>
              </a:rPr>
              <a:t>Fcount</a:t>
            </a:r>
            <a:r>
              <a:rPr lang="en-US" sz="1800" dirty="0">
                <a:effectLst/>
                <a:latin typeface="Times New Roman" panose="02020603050405020304" pitchFamily="18" charset="0"/>
                <a:ea typeface="Calibri" panose="020F0502020204030204" pitchFamily="34" charset="0"/>
              </a:rPr>
              <a:t> statistic of 15.812, which, at a significance level of less than 0.002, indicates the overall relevance of the model. Furthermore, the dependent variable's variation is estimated to be explained by the independent variables in the model by an R-squared value of 0.412, or about 41.2%. Upon examining the coefficients, Content (x2) exhibits a statistically significant impact on the dependent variable, as seen by its coefficient of 0.612 and p-value of 0.001. In contrast, Valence of Opinion (x3) has a coefficient of 0.312 with a marginal significance level of 0.058, while Intensity (x1) displays a non-significant coefficient of -0.002 with a p-value of $9.112. </a:t>
            </a:r>
            <a:endParaRPr lang="en-US" dirty="0"/>
          </a:p>
        </p:txBody>
      </p:sp>
      <p:graphicFrame>
        <p:nvGraphicFramePr>
          <p:cNvPr id="5" name="Content Placeholder 4">
            <a:extLst>
              <a:ext uri="{FF2B5EF4-FFF2-40B4-BE49-F238E27FC236}">
                <a16:creationId xmlns:a16="http://schemas.microsoft.com/office/drawing/2014/main" xmlns="" id="{281826A0-9002-C5A6-3E7F-5B59C38DADC0}"/>
              </a:ext>
            </a:extLst>
          </p:cNvPr>
          <p:cNvGraphicFramePr>
            <a:graphicFrameLocks noGrp="1"/>
          </p:cNvGraphicFramePr>
          <p:nvPr>
            <p:ph sz="half" idx="2"/>
            <p:extLst>
              <p:ext uri="{D42A27DB-BD31-4B8C-83A1-F6EECF244321}">
                <p14:modId xmlns:p14="http://schemas.microsoft.com/office/powerpoint/2010/main" xmlns="" val="1785387762"/>
              </p:ext>
            </p:extLst>
          </p:nvPr>
        </p:nvGraphicFramePr>
        <p:xfrm>
          <a:off x="6338454" y="1983069"/>
          <a:ext cx="5493327" cy="3986073"/>
        </p:xfrm>
        <a:graphic>
          <a:graphicData uri="http://schemas.openxmlformats.org/drawingml/2006/table">
            <a:tbl>
              <a:tblPr firstRow="1" firstCol="1" bandRow="1">
                <a:tableStyleId>{5C22544A-7EE6-4342-B048-85BDC9FD1C3A}</a:tableStyleId>
              </a:tblPr>
              <a:tblGrid>
                <a:gridCol w="1831109">
                  <a:extLst>
                    <a:ext uri="{9D8B030D-6E8A-4147-A177-3AD203B41FA5}">
                      <a16:colId xmlns:a16="http://schemas.microsoft.com/office/drawing/2014/main" xmlns="" val="3379802337"/>
                    </a:ext>
                  </a:extLst>
                </a:gridCol>
                <a:gridCol w="1831109">
                  <a:extLst>
                    <a:ext uri="{9D8B030D-6E8A-4147-A177-3AD203B41FA5}">
                      <a16:colId xmlns:a16="http://schemas.microsoft.com/office/drawing/2014/main" xmlns="" val="726148406"/>
                    </a:ext>
                  </a:extLst>
                </a:gridCol>
                <a:gridCol w="1831109">
                  <a:extLst>
                    <a:ext uri="{9D8B030D-6E8A-4147-A177-3AD203B41FA5}">
                      <a16:colId xmlns:a16="http://schemas.microsoft.com/office/drawing/2014/main" xmlns="" val="1293786504"/>
                    </a:ext>
                  </a:extLst>
                </a:gridCol>
              </a:tblGrid>
              <a:tr h="306621">
                <a:tc>
                  <a:txBody>
                    <a:bodyPr/>
                    <a:lstStyle/>
                    <a:p>
                      <a:pPr marL="0" marR="0" algn="ctr">
                        <a:lnSpc>
                          <a:spcPct val="115000"/>
                        </a:lnSpc>
                        <a:spcBef>
                          <a:spcPts val="0"/>
                        </a:spcBef>
                        <a:spcAft>
                          <a:spcPts val="0"/>
                        </a:spcAft>
                      </a:pPr>
                      <a:r>
                        <a:rPr lang="en-US" sz="1200" kern="0" dirty="0">
                          <a:effectLst/>
                        </a:rPr>
                        <a:t>Coefficient</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gn="ctr">
                        <a:lnSpc>
                          <a:spcPct val="115000"/>
                        </a:lnSpc>
                        <a:spcBef>
                          <a:spcPts val="0"/>
                        </a:spcBef>
                        <a:spcAft>
                          <a:spcPts val="0"/>
                        </a:spcAft>
                      </a:pPr>
                      <a:r>
                        <a:rPr lang="en-US" sz="1200" kern="0">
                          <a:effectLst/>
                        </a:rPr>
                        <a:t>Anova</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gn="ctr">
                        <a:lnSpc>
                          <a:spcPct val="115000"/>
                        </a:lnSpc>
                        <a:spcBef>
                          <a:spcPts val="0"/>
                        </a:spcBef>
                        <a:spcAft>
                          <a:spcPts val="0"/>
                        </a:spcAft>
                      </a:pPr>
                      <a:r>
                        <a:rPr lang="en-US" sz="1200" kern="0">
                          <a:effectLst/>
                        </a:rPr>
                        <a:t>Model Summary</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713387488"/>
                  </a:ext>
                </a:extLst>
              </a:tr>
              <a:tr h="306621">
                <a:tc>
                  <a:txBody>
                    <a:bodyPr/>
                    <a:lstStyle/>
                    <a:p>
                      <a:pPr marL="0" marR="0">
                        <a:lnSpc>
                          <a:spcPct val="115000"/>
                        </a:lnSpc>
                        <a:spcBef>
                          <a:spcPts val="0"/>
                        </a:spcBef>
                        <a:spcAft>
                          <a:spcPts val="0"/>
                        </a:spcAft>
                      </a:pPr>
                      <a:r>
                        <a:rPr lang="en-US" sz="1200" kern="0" dirty="0">
                          <a:effectLst/>
                        </a:rPr>
                        <a:t>Constant</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a:effectLst/>
                        </a:rPr>
                        <a:t>7.151</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a:effectLst/>
                        </a:rPr>
                        <a:t>Fcount = 15.812</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585083673"/>
                  </a:ext>
                </a:extLst>
              </a:tr>
              <a:tr h="306621">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tc>
                  <a:txBody>
                    <a:bodyPr/>
                    <a:lstStyle/>
                    <a:p>
                      <a:endParaRPr lang="en-US" sz="1200" kern="100" dirty="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a:effectLst/>
                        </a:rPr>
                        <a:t>Sig. &lt; 0.002</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948076059"/>
                  </a:ext>
                </a:extLst>
              </a:tr>
              <a:tr h="306621">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tc>
                  <a:txBody>
                    <a:bodyPr/>
                    <a:lstStyle/>
                    <a:p>
                      <a:endParaRPr lang="en-US" sz="1200" kern="100" dirty="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a:effectLst/>
                        </a:rPr>
                        <a:t>R-squared = 0.412</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3950615118"/>
                  </a:ext>
                </a:extLst>
              </a:tr>
              <a:tr h="306621">
                <a:tc>
                  <a:txBody>
                    <a:bodyPr/>
                    <a:lstStyle/>
                    <a:p>
                      <a:pPr marL="0" marR="0">
                        <a:lnSpc>
                          <a:spcPct val="115000"/>
                        </a:lnSpc>
                        <a:spcBef>
                          <a:spcPts val="0"/>
                        </a:spcBef>
                        <a:spcAft>
                          <a:spcPts val="0"/>
                        </a:spcAft>
                      </a:pPr>
                      <a:r>
                        <a:rPr lang="en-US" sz="1200" kern="0">
                          <a:effectLst/>
                        </a:rPr>
                        <a:t>Intensity (x1)</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dirty="0">
                          <a:effectLst/>
                        </a:rPr>
                        <a:t>-0.002</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4285888898"/>
                  </a:ext>
                </a:extLst>
              </a:tr>
              <a:tr h="306621">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dirty="0">
                          <a:effectLst/>
                        </a:rPr>
                        <a:t>-0.151</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4088703895"/>
                  </a:ext>
                </a:extLst>
              </a:tr>
              <a:tr h="306621">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a:effectLst/>
                        </a:rPr>
                        <a:t>0.912</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334993188"/>
                  </a:ext>
                </a:extLst>
              </a:tr>
              <a:tr h="306621">
                <a:tc>
                  <a:txBody>
                    <a:bodyPr/>
                    <a:lstStyle/>
                    <a:p>
                      <a:pPr marL="0" marR="0">
                        <a:lnSpc>
                          <a:spcPct val="115000"/>
                        </a:lnSpc>
                        <a:spcBef>
                          <a:spcPts val="0"/>
                        </a:spcBef>
                        <a:spcAft>
                          <a:spcPts val="0"/>
                        </a:spcAft>
                      </a:pPr>
                      <a:r>
                        <a:rPr lang="en-US" sz="1200" kern="0">
                          <a:effectLst/>
                        </a:rPr>
                        <a:t>Content (x2)</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dirty="0">
                          <a:effectLst/>
                        </a:rPr>
                        <a:t>0.612</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3428608527"/>
                  </a:ext>
                </a:extLst>
              </a:tr>
              <a:tr h="306621">
                <a:tc>
                  <a:txBody>
                    <a:bodyPr/>
                    <a:lstStyle/>
                    <a:p>
                      <a:endParaRPr lang="en-US" sz="1200" kern="100" dirty="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a:effectLst/>
                        </a:rPr>
                        <a:t>4.251</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977538391"/>
                  </a:ext>
                </a:extLst>
              </a:tr>
              <a:tr h="306621">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dirty="0">
                          <a:effectLst/>
                        </a:rPr>
                        <a:t>0.001</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2298494544"/>
                  </a:ext>
                </a:extLst>
              </a:tr>
              <a:tr h="306621">
                <a:tc>
                  <a:txBody>
                    <a:bodyPr/>
                    <a:lstStyle/>
                    <a:p>
                      <a:pPr marL="0" marR="0">
                        <a:lnSpc>
                          <a:spcPct val="115000"/>
                        </a:lnSpc>
                        <a:spcBef>
                          <a:spcPts val="0"/>
                        </a:spcBef>
                        <a:spcAft>
                          <a:spcPts val="0"/>
                        </a:spcAft>
                      </a:pPr>
                      <a:r>
                        <a:rPr lang="en-US" sz="1200" kern="0">
                          <a:effectLst/>
                        </a:rPr>
                        <a:t>Valence of Opinion (x3)</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a:effectLst/>
                        </a:rPr>
                        <a:t>0.312</a:t>
                      </a:r>
                      <a:endParaRPr lang="en-US" sz="1200" kern="10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3770405388"/>
                  </a:ext>
                </a:extLst>
              </a:tr>
              <a:tr h="306621">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dirty="0">
                          <a:effectLst/>
                        </a:rPr>
                        <a:t>3.061</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1257065108"/>
                  </a:ext>
                </a:extLst>
              </a:tr>
              <a:tr h="306621">
                <a:tc>
                  <a:txBody>
                    <a:bodyPr/>
                    <a:lstStyle/>
                    <a:p>
                      <a:endParaRPr lang="en-US" sz="1200" kern="100">
                        <a:effectLst/>
                        <a:latin typeface="Calibri" panose="020F0502020204030204" pitchFamily="34" charset="0"/>
                        <a:cs typeface="Mangal" panose="02040503050203030202" pitchFamily="18" charset="0"/>
                      </a:endParaRPr>
                    </a:p>
                  </a:txBody>
                  <a:tcPr marL="53913" marR="53913" marT="0" marB="0"/>
                </a:tc>
                <a:tc>
                  <a:txBody>
                    <a:bodyPr/>
                    <a:lstStyle/>
                    <a:p>
                      <a:pPr marL="0" marR="0">
                        <a:lnSpc>
                          <a:spcPct val="115000"/>
                        </a:lnSpc>
                        <a:spcBef>
                          <a:spcPts val="0"/>
                        </a:spcBef>
                        <a:spcAft>
                          <a:spcPts val="0"/>
                        </a:spcAft>
                      </a:pPr>
                      <a:r>
                        <a:rPr lang="en-US" sz="1200" kern="0" dirty="0">
                          <a:effectLst/>
                        </a:rPr>
                        <a:t>0.058</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a:txBody>
                  <a:tcPr marL="53913" marR="53913" marT="0" marB="0"/>
                </a:tc>
                <a:tc>
                  <a:txBody>
                    <a:bodyPr/>
                    <a:lstStyle/>
                    <a:p>
                      <a:endParaRPr lang="en-US" sz="1200" kern="100" dirty="0">
                        <a:effectLst/>
                        <a:latin typeface="Calibri" panose="020F0502020204030204" pitchFamily="34" charset="0"/>
                        <a:cs typeface="Mangal" panose="02040503050203030202" pitchFamily="18" charset="0"/>
                      </a:endParaRPr>
                    </a:p>
                  </a:txBody>
                  <a:tcPr marL="53913" marR="53913" marT="0" marB="0"/>
                </a:tc>
                <a:extLst>
                  <a:ext uri="{0D108BD9-81ED-4DB2-BD59-A6C34878D82A}">
                    <a16:rowId xmlns:a16="http://schemas.microsoft.com/office/drawing/2014/main" xmlns="" val="3174517140"/>
                  </a:ext>
                </a:extLst>
              </a:tr>
            </a:tbl>
          </a:graphicData>
        </a:graphic>
      </p:graphicFrame>
    </p:spTree>
    <p:extLst>
      <p:ext uri="{BB962C8B-B14F-4D97-AF65-F5344CB8AC3E}">
        <p14:creationId xmlns:p14="http://schemas.microsoft.com/office/powerpoint/2010/main" xmlns="" val="2160302359"/>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7F8DD6-5B33-DD2F-13D3-25C54301B6E7}"/>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DISCUSSION</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5FC716A9-A297-9341-8FE6-EC55CCED07B5}"/>
              </a:ext>
            </a:extLst>
          </p:cNvPr>
          <p:cNvSpPr>
            <a:spLocks noGrp="1"/>
          </p:cNvSpPr>
          <p:nvPr>
            <p:ph idx="1"/>
          </p:nvPr>
        </p:nvSpPr>
        <p:spPr/>
        <p:txBody>
          <a:bodyPr>
            <a:normAutofit lnSpcReduction="10000"/>
          </a:bodyPr>
          <a:lstStyle/>
          <a:p>
            <a:pPr algn="just"/>
            <a:r>
              <a:rPr lang="en-US" sz="1800" dirty="0">
                <a:latin typeface="Times New Roman" panose="02020603050405020304" pitchFamily="18" charset="0"/>
                <a:cs typeface="Times New Roman" panose="02020603050405020304" pitchFamily="18" charset="0"/>
              </a:rPr>
              <a:t>The results of the research indicated that, when it comes to an individual's decision to buy this kind of food product on an online marketplace, e-WOM—which is measured by the dimensions of intensity, substance, and valence of opinion—contributes very little</a:t>
            </a:r>
          </a:p>
          <a:p>
            <a:pPr algn="just"/>
            <a:r>
              <a:rPr lang="en-US" sz="1800" dirty="0">
                <a:latin typeface="Times New Roman" panose="02020603050405020304" pitchFamily="18" charset="0"/>
                <a:cs typeface="Times New Roman" panose="02020603050405020304" pitchFamily="18" charset="0"/>
              </a:rPr>
              <a:t> Decisions regarding what to buy are influenced by the information available in the market as well as the experiences and opinions of other customers. As a result, e-WOM in the marketplace continues to have an impact on consumer choice</a:t>
            </a:r>
          </a:p>
          <a:p>
            <a:pPr algn="just"/>
            <a:r>
              <a:rPr lang="en-US" sz="1800" dirty="0">
                <a:latin typeface="Times New Roman" panose="02020603050405020304" pitchFamily="18" charset="0"/>
                <a:cs typeface="Times New Roman" panose="02020603050405020304" pitchFamily="18" charset="0"/>
              </a:rPr>
              <a:t>Decisions regarding what to buy are influenced by the information available in the market as well as the experiences and opinions of other customers</a:t>
            </a:r>
          </a:p>
          <a:p>
            <a:pPr algn="just"/>
            <a:r>
              <a:rPr lang="en-US" sz="1800" dirty="0">
                <a:latin typeface="Times New Roman" panose="02020603050405020304" pitchFamily="18" charset="0"/>
                <a:cs typeface="Times New Roman" panose="02020603050405020304" pitchFamily="18" charset="0"/>
              </a:rPr>
              <a:t>As a result, e-WOM in the marketplace continues to have an impact on consumer choice. For customers to decide what to buy, in particular, comprehensive product information and reviews based on prior user experiences are essential</a:t>
            </a:r>
          </a:p>
          <a:p>
            <a:pPr algn="just"/>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When making judgments about what to buy, they can readily access their favorable or unfavorable feedback. In the digital age, this condition motivates entrepreneurs to take prospective customers' inclinations into account.</a:t>
            </a:r>
          </a:p>
          <a:p>
            <a:pPr marL="0" indent="0" algn="just">
              <a:buNone/>
            </a:pPr>
            <a:endParaRPr lang="en-US" sz="2000" dirty="0"/>
          </a:p>
        </p:txBody>
      </p:sp>
    </p:spTree>
    <p:extLst>
      <p:ext uri="{BB962C8B-B14F-4D97-AF65-F5344CB8AC3E}">
        <p14:creationId xmlns:p14="http://schemas.microsoft.com/office/powerpoint/2010/main" xmlns="" val="3841577917"/>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5968B6-2FD8-9001-7074-A24BBE786669}"/>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CONCLUSION</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992B6ECD-51C3-0E54-1262-FC87693F21E7}"/>
              </a:ext>
            </a:extLst>
          </p:cNvPr>
          <p:cNvSpPr>
            <a:spLocks noGrp="1"/>
          </p:cNvSpPr>
          <p:nvPr>
            <p:ph idx="1"/>
          </p:nvPr>
        </p:nvSpPr>
        <p:spPr>
          <a:xfrm>
            <a:off x="838200" y="2199698"/>
            <a:ext cx="10515600" cy="3827030"/>
          </a:xfrm>
        </p:spPr>
        <p:txBody>
          <a:bodyPr>
            <a:normAutofit/>
          </a:bodyPr>
          <a:lstStyle/>
          <a:p>
            <a:pPr algn="just"/>
            <a:r>
              <a:rPr lang="en-US" sz="1800" dirty="0">
                <a:latin typeface="Times New Roman" panose="02020603050405020304" pitchFamily="18" charset="0"/>
                <a:cs typeface="Times New Roman" panose="02020603050405020304" pitchFamily="18" charset="0"/>
              </a:rPr>
              <a:t>The most noteworthy finding of the study is that e-WOM is increasingly considered by potential clients when doing online business transactions, especially in the sector that caters to food and beverage suppliers.</a:t>
            </a:r>
          </a:p>
          <a:p>
            <a:pPr algn="just"/>
            <a:r>
              <a:rPr lang="en-US" sz="1800" dirty="0">
                <a:latin typeface="Times New Roman" panose="02020603050405020304" pitchFamily="18" charset="0"/>
                <a:cs typeface="Times New Roman" panose="02020603050405020304" pitchFamily="18" charset="0"/>
              </a:rPr>
              <a:t>To summarize, when it comes to making online purchases, millennials in the Uttarakhand region are greatly impacted by Electronic Word-of-Mouth (</a:t>
            </a:r>
            <a:r>
              <a:rPr lang="en-US" sz="1800" dirty="0" err="1">
                <a:latin typeface="Times New Roman" panose="02020603050405020304" pitchFamily="18" charset="0"/>
                <a:cs typeface="Times New Roman" panose="02020603050405020304" pitchFamily="18" charset="0"/>
              </a:rPr>
              <a:t>eWOM</a:t>
            </a:r>
            <a:r>
              <a:rPr lang="en-US" sz="1800" dirty="0">
                <a:latin typeface="Times New Roman" panose="02020603050405020304" pitchFamily="18" charset="0"/>
                <a:cs typeface="Times New Roman" panose="02020603050405020304" pitchFamily="18" charset="0"/>
              </a:rPr>
              <a:t>). </a:t>
            </a:r>
          </a:p>
          <a:p>
            <a:pPr algn="just"/>
            <a:r>
              <a:rPr lang="en-US" sz="1800" dirty="0">
                <a:latin typeface="Times New Roman" panose="02020603050405020304" pitchFamily="18" charset="0"/>
                <a:cs typeface="Times New Roman" panose="02020603050405020304" pitchFamily="18" charset="0"/>
              </a:rPr>
              <a:t>This influence is extensive and multifaceted. Digital natives, millennials mostly use the internet and social media to check things, read reviews, and seek advice before deciding. </a:t>
            </a:r>
          </a:p>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pervasive influence of electronic word-of-mouth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eWOM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on review websites, online forums, and social media platforms is critical in shaping the opinions, attitudes, and ultimately the consumer behavior of millennials</a:t>
            </a:r>
          </a:p>
          <a:p>
            <a:pPr algn="just"/>
            <a:r>
              <a:rPr lang="en-US" sz="1800" dirty="0">
                <a:latin typeface="Times New Roman" panose="02020603050405020304" pitchFamily="18" charset="0"/>
                <a:cs typeface="Times New Roman" panose="02020603050405020304" pitchFamily="18" charset="0"/>
              </a:rPr>
              <a:t>Furthermore, because </a:t>
            </a:r>
            <a:r>
              <a:rPr lang="en-US" sz="1800" dirty="0" err="1">
                <a:latin typeface="Times New Roman" panose="02020603050405020304" pitchFamily="18" charset="0"/>
                <a:cs typeface="Times New Roman" panose="02020603050405020304" pitchFamily="18" charset="0"/>
              </a:rPr>
              <a:t>eWOM</a:t>
            </a:r>
            <a:r>
              <a:rPr lang="en-US" sz="1800" dirty="0">
                <a:latin typeface="Times New Roman" panose="02020603050405020304" pitchFamily="18" charset="0"/>
                <a:cs typeface="Times New Roman" panose="02020603050405020304" pitchFamily="18" charset="0"/>
              </a:rPr>
              <a:t> is participatory and encourages the development of a vibrant online consumer community, millennials may engage in dialogue, seek advice from peers, and share their own experiences.</a:t>
            </a:r>
          </a:p>
          <a:p>
            <a:endParaRPr lang="en-US" dirty="0"/>
          </a:p>
        </p:txBody>
      </p:sp>
    </p:spTree>
    <p:extLst>
      <p:ext uri="{BB962C8B-B14F-4D97-AF65-F5344CB8AC3E}">
        <p14:creationId xmlns:p14="http://schemas.microsoft.com/office/powerpoint/2010/main" xmlns="" val="3680133896"/>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B3C23C-ECB2-9921-6D38-E35DF2024242}"/>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xmlns="" id="{ACEB8D55-58E2-9455-A043-C3D8194B0511}"/>
              </a:ext>
            </a:extLst>
          </p:cNvPr>
          <p:cNvSpPr>
            <a:spLocks noGrp="1"/>
          </p:cNvSpPr>
          <p:nvPr>
            <p:ph idx="1"/>
          </p:nvPr>
        </p:nvSpPr>
        <p:spPr/>
        <p:txBody>
          <a:bodyPr>
            <a:normAutofit fontScale="85000" lnSpcReduction="20000"/>
          </a:bodyPr>
          <a:lstStyle/>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Bashar, A., Singh, S., &amp; Pathak, V. K. (2022). A bibliometric review of online impulse buying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behaviour</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International Journal of Electronic Business, 17(2), 162-183.</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Bharej</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K. (2022, September). A Bibliometric Analysis on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eWOM</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and Consumer Behavior. In Pandemic, New Normal and Implications on Business: 12th Annual International Research Conference of Symbiosis Institute of Management Studies (SIMSARC21) (pp. 183-200). Singapore: Springer Nature Singapore.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Gupta, Y., Agarwal, S., &amp; Singh, P. B. (2020). To study the impact of instafamous celebrities on consumer buying behavior. Academy of Marketing Studies Journal, 24(2), 1-13.</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Joshi, S., Sharma, M., Bisht, P., &amp; Singh, S. (2021). Explaining the factors influencing consumer perception, adoption readiness, and perceived usefulness toward digital transactions: online retailing experience of millennials in India. Journal of Operations and Strategic Planning, 4(2), 202-223.</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Kumar, M.,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Mamgain</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 &amp; Singh, K. P. (2023). Gen-Z social electronic word of mouth communication and mediating role of contents quality and sources: PLS-SEM path modelling. International Journal of Internet Marketing and Advertising, 19(1-2), 122-145.</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300277236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313E3CAE-5079-D4D0-EEF7-636815C817BE}"/>
              </a:ext>
            </a:extLst>
          </p:cNvPr>
          <p:cNvSpPr txBox="1">
            <a:spLocks/>
          </p:cNvSpPr>
          <p:nvPr/>
        </p:nvSpPr>
        <p:spPr>
          <a:xfrm>
            <a:off x="8375072" y="5283488"/>
            <a:ext cx="3359727" cy="909493"/>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latin typeface="Times New Roman" panose="02020603050405020304" pitchFamily="18" charset="0"/>
                <a:cs typeface="Times New Roman" panose="02020603050405020304" pitchFamily="18" charset="0"/>
              </a:rPr>
              <a:t>THANK YOU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543580338"/>
      </p:ext>
    </p:extLst>
  </p:cSld>
  <p:clrMapOvr>
    <a:masterClrMapping/>
  </p:clrMapOvr>
  <p:transition spd="slow">
    <p:push dir="u"/>
  </p:transition>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27</TotalTime>
  <Words>2144</Words>
  <Application>Microsoft Office PowerPoint</Application>
  <PresentationFormat>Custom</PresentationFormat>
  <Paragraphs>153</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Retrospect</vt:lpstr>
      <vt:lpstr>IMPACT OF EWOM ON ONLINE PURCHASE DECISION AMONG MILLENNIALS IN UTTARAKHAND REGION </vt:lpstr>
      <vt:lpstr>Abstract  </vt:lpstr>
      <vt:lpstr>INTRODUCTION </vt:lpstr>
      <vt:lpstr>OBJECTIVES  </vt:lpstr>
      <vt:lpstr>REVIEW OF LITERATURE  </vt:lpstr>
      <vt:lpstr>RESEARCH METHOD </vt:lpstr>
      <vt:lpstr>Slide 7</vt:lpstr>
      <vt:lpstr>DATA ANALYSIS AND RESULT  </vt:lpstr>
      <vt:lpstr>Results of the Classical Assumption Test</vt:lpstr>
      <vt:lpstr>Test Results for Multiple Linear Regression</vt:lpstr>
      <vt:lpstr>DISCUSSION </vt:lpstr>
      <vt:lpstr>CONCLUSION </vt:lpstr>
      <vt:lpstr>REFERENCES</vt:lpstr>
      <vt:lpstr>Slide 14</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EWOM ON ONLINE PURCHASE DECISION AMONG MILLENNIALS IN UTTARAKHAND REGION</dc:title>
  <dc:creator>intel</dc:creator>
  <cp:lastModifiedBy>pc</cp:lastModifiedBy>
  <cp:revision>38</cp:revision>
  <dcterms:created xsi:type="dcterms:W3CDTF">2024-02-19T10:43:37Z</dcterms:created>
  <dcterms:modified xsi:type="dcterms:W3CDTF">2024-03-13T09:52:55Z</dcterms:modified>
</cp:coreProperties>
</file>