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275659587"/>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850126801"/>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913735238"/>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D9BEF4-EB94-47F6-82D8-97E30B699C65}"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1561731108"/>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6D9BEF4-EB94-47F6-82D8-97E30B699C65}" type="datetimeFigureOut">
              <a:rPr lang="en-IN" smtClean="0"/>
              <a:t>18-01-2025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89403956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4043472771"/>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1786865458"/>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158508057"/>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D9BEF4-EB94-47F6-82D8-97E30B699C65}"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089772561"/>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D9BEF4-EB94-47F6-82D8-97E30B699C65}" type="datetimeFigureOut">
              <a:rPr lang="en-IN" smtClean="0"/>
              <a:t>18-01-2025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74408950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814920117"/>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01819671"/>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4197849702"/>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327966956"/>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2992387381"/>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639617603"/>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D9BEF4-EB94-47F6-82D8-97E30B699C65}" type="datetimeFigureOut">
              <a:rPr lang="en-IN" smtClean="0"/>
              <a:t>18-01-2025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725A17-A239-4E50-AE0F-3E70C581DD85}" type="slidenum">
              <a:rPr lang="en-IN" smtClean="0"/>
              <a:t>‹#›</a:t>
            </a:fld>
            <a:endParaRPr lang="en-IN"/>
          </a:p>
        </p:txBody>
      </p:sp>
    </p:spTree>
    <p:extLst>
      <p:ext uri="{BB962C8B-B14F-4D97-AF65-F5344CB8AC3E}">
        <p14:creationId xmlns:p14="http://schemas.microsoft.com/office/powerpoint/2010/main" val="418497070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6D9BEF4-EB94-47F6-82D8-97E30B699C65}" type="datetimeFigureOut">
              <a:rPr lang="en-IN" smtClean="0"/>
              <a:t>18-01-2025</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9725A17-A239-4E50-AE0F-3E70C581DD85}" type="slidenum">
              <a:rPr lang="en-IN" smtClean="0"/>
              <a:t>‹#›</a:t>
            </a:fld>
            <a:endParaRPr lang="en-IN"/>
          </a:p>
        </p:txBody>
      </p:sp>
    </p:spTree>
    <p:extLst>
      <p:ext uri="{BB962C8B-B14F-4D97-AF65-F5344CB8AC3E}">
        <p14:creationId xmlns:p14="http://schemas.microsoft.com/office/powerpoint/2010/main" val="1784671345"/>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ransition spd="slow">
    <p:wipe/>
  </p:transition>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BAB8B-358F-4FB4-D33C-9C2972177A23}"/>
              </a:ext>
            </a:extLst>
          </p:cNvPr>
          <p:cNvSpPr>
            <a:spLocks noGrp="1"/>
          </p:cNvSpPr>
          <p:nvPr>
            <p:ph type="ctrTitle"/>
          </p:nvPr>
        </p:nvSpPr>
        <p:spPr>
          <a:xfrm>
            <a:off x="1154955" y="573438"/>
            <a:ext cx="9182414" cy="4203944"/>
          </a:xfrm>
        </p:spPr>
        <p:txBody>
          <a:bodyPr>
            <a:normAutofit/>
          </a:bodyPr>
          <a:lstStyle/>
          <a:p>
            <a:pPr algn="ctr"/>
            <a:br>
              <a:rPr lang="en-US" sz="2400" b="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LEVERAGING AAN FOR ENHANCED STOCK PRICE FORECASTING</a:t>
            </a:r>
            <a:br>
              <a:rPr lang="en-US" sz="2400" b="1" dirty="0">
                <a:latin typeface="Times New Roman" panose="02020603050405020304" pitchFamily="18" charset="0"/>
                <a:cs typeface="Times New Roman" panose="02020603050405020304" pitchFamily="18" charset="0"/>
              </a:rPr>
            </a:br>
            <a:br>
              <a:rPr lang="en-US" sz="2400" b="1" dirty="0">
                <a:latin typeface="Times New Roman" panose="02020603050405020304" pitchFamily="18" charset="0"/>
                <a:cs typeface="Times New Roman" panose="02020603050405020304" pitchFamily="18" charset="0"/>
              </a:rPr>
            </a:br>
            <a:br>
              <a:rPr lang="en-US" sz="2400" b="1" dirty="0">
                <a:latin typeface="Times New Roman" panose="02020603050405020304" pitchFamily="18" charset="0"/>
                <a:cs typeface="Times New Roman" panose="02020603050405020304" pitchFamily="18" charset="0"/>
              </a:rPr>
            </a:br>
            <a:endParaRPr lang="en-IN" sz="24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4A8E751-5D04-3849-67C1-3373931C281B}"/>
              </a:ext>
            </a:extLst>
          </p:cNvPr>
          <p:cNvSpPr>
            <a:spLocks noGrp="1"/>
          </p:cNvSpPr>
          <p:nvPr>
            <p:ph type="subTitle" idx="1"/>
          </p:nvPr>
        </p:nvSpPr>
        <p:spPr/>
        <p:txBody>
          <a:bodyPr>
            <a:noAutofit/>
          </a:bodyPr>
          <a:lstStyle/>
          <a:p>
            <a:pPr algn="just"/>
            <a:r>
              <a:rPr lang="en-IN" b="1" dirty="0">
                <a:latin typeface="Times New Roman" panose="02020603050405020304" pitchFamily="18" charset="0"/>
                <a:cs typeface="Times New Roman" panose="02020603050405020304" pitchFamily="18" charset="0"/>
              </a:rPr>
              <a:t>PRABHAT KUMAR SAHU</a:t>
            </a:r>
          </a:p>
          <a:p>
            <a:pPr algn="just"/>
            <a:r>
              <a:rPr lang="en-IN" b="1" dirty="0">
                <a:latin typeface="Times New Roman" panose="02020603050405020304" pitchFamily="18" charset="0"/>
                <a:cs typeface="Times New Roman" panose="02020603050405020304" pitchFamily="18" charset="0"/>
              </a:rPr>
              <a:t>Research Scholar, P.K. university, </a:t>
            </a:r>
            <a:r>
              <a:rPr lang="en-IN" b="1" dirty="0" err="1">
                <a:latin typeface="Times New Roman" panose="02020603050405020304" pitchFamily="18" charset="0"/>
                <a:cs typeface="Times New Roman" panose="02020603050405020304" pitchFamily="18" charset="0"/>
              </a:rPr>
              <a:t>shivpuri</a:t>
            </a:r>
            <a:r>
              <a:rPr lang="en-IN" b="1" dirty="0">
                <a:latin typeface="Times New Roman" panose="02020603050405020304" pitchFamily="18" charset="0"/>
                <a:cs typeface="Times New Roman" panose="02020603050405020304" pitchFamily="18" charset="0"/>
              </a:rPr>
              <a:t> ( MP)</a:t>
            </a:r>
          </a:p>
          <a:p>
            <a:pPr algn="just"/>
            <a:r>
              <a:rPr lang="en-IN" b="1" dirty="0" err="1">
                <a:latin typeface="Times New Roman" panose="02020603050405020304" pitchFamily="18" charset="0"/>
                <a:cs typeface="Times New Roman" panose="02020603050405020304" pitchFamily="18" charset="0"/>
              </a:rPr>
              <a:t>Dr.</a:t>
            </a:r>
            <a:r>
              <a:rPr lang="en-IN" b="1" dirty="0">
                <a:latin typeface="Times New Roman" panose="02020603050405020304" pitchFamily="18" charset="0"/>
                <a:cs typeface="Times New Roman" panose="02020603050405020304" pitchFamily="18" charset="0"/>
              </a:rPr>
              <a:t> SUNIL BHUTADA</a:t>
            </a:r>
          </a:p>
          <a:p>
            <a:pPr algn="just"/>
            <a:r>
              <a:rPr lang="en-US" b="1" dirty="0">
                <a:latin typeface="Times New Roman" panose="02020603050405020304" pitchFamily="18" charset="0"/>
                <a:cs typeface="Times New Roman" panose="02020603050405020304" pitchFamily="18" charset="0"/>
              </a:rPr>
              <a:t>Professor, Dept of CSE, P.K. </a:t>
            </a:r>
            <a:r>
              <a:rPr lang="en-US" b="1" dirty="0" err="1">
                <a:latin typeface="Times New Roman" panose="02020603050405020304" pitchFamily="18" charset="0"/>
                <a:cs typeface="Times New Roman" panose="02020603050405020304" pitchFamily="18" charset="0"/>
              </a:rPr>
              <a:t>University,Shivpuri,MP</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1957970"/>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BD990-E406-DA70-527B-0EB7143D8886}"/>
              </a:ext>
            </a:extLst>
          </p:cNvPr>
          <p:cNvSpPr>
            <a:spLocks noGrp="1"/>
          </p:cNvSpPr>
          <p:nvPr>
            <p:ph type="title"/>
          </p:nvPr>
        </p:nvSpPr>
        <p:spPr>
          <a:xfrm>
            <a:off x="325464" y="365126"/>
            <a:ext cx="11546238" cy="812746"/>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6" name="TextBox 5">
            <a:extLst>
              <a:ext uri="{FF2B5EF4-FFF2-40B4-BE49-F238E27FC236}">
                <a16:creationId xmlns:a16="http://schemas.microsoft.com/office/drawing/2014/main" id="{8CEA3E9D-96C0-4761-8F6A-070234FFE740}"/>
              </a:ext>
            </a:extLst>
          </p:cNvPr>
          <p:cNvSpPr txBox="1"/>
          <p:nvPr/>
        </p:nvSpPr>
        <p:spPr>
          <a:xfrm>
            <a:off x="325463" y="1177873"/>
            <a:ext cx="11546237" cy="4659609"/>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pursuit of accurate stock price prediction is a cornerstone of financial market analysis, driving informed decision-making among traders and investors.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research paper delves into the application of Artificial Neural Networks (ANN) for forecasting stock prices, aiming to enhance predictive accuracy and reliability.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first objective of this study is to assess the fundamental significance of precise stock price prediction. Accurate forecasts empower market participants to make timely decisions, identify lucrative opportunities, and optimize returns, thereby underscoring the importance of robust predictive models in financial markets.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second objective addresses the myriad challenges inherent in stock market forecasting.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findings are anticipated to contribute significantly to the field of financial forecasting, offering insights into the deployment of ANNs for more effective stock price prediction.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56696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7F911C-9F98-F16C-9407-05DEF3ECA5B4}"/>
              </a:ext>
            </a:extLst>
          </p:cNvPr>
          <p:cNvSpPr txBox="1"/>
          <p:nvPr/>
        </p:nvSpPr>
        <p:spPr>
          <a:xfrm>
            <a:off x="449451" y="573437"/>
            <a:ext cx="11406752" cy="603864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study explores qualitative factors such as political events, economic trends, and environmental influences that significantly impact market </a:t>
            </a:r>
            <a:r>
              <a:rPr lang="en-US" sz="2000" dirty="0" err="1">
                <a:latin typeface="Times New Roman" panose="02020603050405020304" pitchFamily="18" charset="0"/>
                <a:cs typeface="Times New Roman" panose="02020603050405020304" pitchFamily="18" charset="0"/>
              </a:rPr>
              <a:t>behaviour</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further examines the dynamic and non-linear nature of stock markets, characterized by data abundance, noise, non-stationarity, and uncertainty.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By understanding these challenges, the research aims to highlight the complexity of developing reliable forecasting models.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third objective focuses on traditional approaches to stock price prediction, including fundamental and technical analysis.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segment of the research provides a comprehensive review of these methodologies, emphasizing their foundational principles and inherent limitations.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increasing complexity of financial markets and the exponential growth of data volumes necessitate innovative approaches to prediction</a:t>
            </a:r>
            <a:r>
              <a:rPr lang="en-US" sz="200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q"/>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96982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AD1A4-5667-7BE7-6181-5EA006A28434}"/>
              </a:ext>
            </a:extLst>
          </p:cNvPr>
          <p:cNvSpPr>
            <a:spLocks noGrp="1"/>
          </p:cNvSpPr>
          <p:nvPr>
            <p:ph type="title"/>
          </p:nvPr>
        </p:nvSpPr>
        <p:spPr>
          <a:xfrm>
            <a:off x="838200" y="365125"/>
            <a:ext cx="10515600" cy="5973682"/>
          </a:xfrm>
        </p:spPr>
        <p:txBody>
          <a:bodyPr>
            <a:normAutofit/>
          </a:bodyPr>
          <a:lstStyle/>
          <a:p>
            <a:pPr algn="ctr"/>
            <a:br>
              <a:rPr lang="en-US" sz="5000" dirty="0">
                <a:latin typeface="Times New Roman" panose="02020603050405020304" pitchFamily="18" charset="0"/>
                <a:cs typeface="Times New Roman" panose="02020603050405020304" pitchFamily="18" charset="0"/>
              </a:rPr>
            </a:br>
            <a:br>
              <a:rPr lang="en-US" sz="5000" dirty="0">
                <a:latin typeface="Times New Roman" panose="02020603050405020304" pitchFamily="18" charset="0"/>
                <a:cs typeface="Times New Roman" panose="02020603050405020304" pitchFamily="18" charset="0"/>
              </a:rPr>
            </a:br>
            <a:br>
              <a:rPr lang="en-US" sz="5000" dirty="0">
                <a:latin typeface="Times New Roman" panose="02020603050405020304" pitchFamily="18" charset="0"/>
                <a:cs typeface="Times New Roman" panose="02020603050405020304" pitchFamily="18" charset="0"/>
              </a:rPr>
            </a:br>
            <a:br>
              <a:rPr lang="en-US" sz="5000" dirty="0">
                <a:latin typeface="Times New Roman" panose="02020603050405020304" pitchFamily="18" charset="0"/>
                <a:cs typeface="Times New Roman" panose="02020603050405020304" pitchFamily="18" charset="0"/>
              </a:rPr>
            </a:b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7444311"/>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14</TotalTime>
  <Words>315</Words>
  <Application>Microsoft Office PowerPoint</Application>
  <PresentationFormat>Widescreen</PresentationFormat>
  <Paragraphs>18</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Century Gothic</vt:lpstr>
      <vt:lpstr>Times New Roman</vt:lpstr>
      <vt:lpstr>Wingdings</vt:lpstr>
      <vt:lpstr>Wingdings 3</vt:lpstr>
      <vt:lpstr>Ion</vt:lpstr>
      <vt:lpstr> LEVERAGING AAN FOR ENHANCED STOCK PRICE FORECASTING   </vt:lpstr>
      <vt:lpstr>ABSTRACT</vt:lpstr>
      <vt:lpstr>PowerPoint Presentation</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cp:revision>
  <dcterms:created xsi:type="dcterms:W3CDTF">2025-01-18T06:15:16Z</dcterms:created>
  <dcterms:modified xsi:type="dcterms:W3CDTF">2025-01-18T07:40:07Z</dcterms:modified>
</cp:coreProperties>
</file>