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10</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11</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gamma.app" TargetMode="External"/><Relationship Id="rId3" Type="http://schemas.openxmlformats.org/officeDocument/2006/relationships/image" Target="../media/image1.png"/><Relationship Id="rId7" Type="http://schemas.openxmlformats.org/officeDocument/2006/relationships/hyperlink" Target="mailto:Profrajeevyadav@gmail.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rajeev.yadav@mangalayatan.edu.in" TargetMode="External"/><Relationship Id="rId5" Type="http://schemas.openxmlformats.org/officeDocument/2006/relationships/hyperlink" Target="mailto:sktiranga2412@gmail.com" TargetMode="External"/><Relationship Id="rId4" Type="http://schemas.openxmlformats.org/officeDocument/2006/relationships/image" Target="../media/image2.png"/><Relationship Id="rId9"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p:cNvPicPr>
            <a:picLocks noChangeAspect="1"/>
          </p:cNvPicPr>
          <p:nvPr/>
        </p:nvPicPr>
        <p:blipFill>
          <a:blip r:embed="rId4"/>
          <a:stretch>
            <a:fillRect/>
          </a:stretch>
        </p:blipFill>
        <p:spPr>
          <a:xfrm>
            <a:off x="9144000" y="0"/>
            <a:ext cx="5486400" cy="8229600"/>
          </a:xfrm>
          <a:prstGeom prst="rect">
            <a:avLst/>
          </a:prstGeom>
        </p:spPr>
      </p:pic>
      <p:sp>
        <p:nvSpPr>
          <p:cNvPr id="5" name="Text 1"/>
          <p:cNvSpPr/>
          <p:nvPr/>
        </p:nvSpPr>
        <p:spPr>
          <a:xfrm>
            <a:off x="833199" y="1496139"/>
            <a:ext cx="7477601" cy="1666399"/>
          </a:xfrm>
          <a:prstGeom prst="rect">
            <a:avLst/>
          </a:prstGeom>
          <a:noFill/>
          <a:ln/>
        </p:spPr>
        <p:txBody>
          <a:bodyPr wrap="square" rtlCol="0" anchor="t"/>
          <a:lstStyle/>
          <a:p>
            <a:pPr marL="0" indent="0">
              <a:lnSpc>
                <a:spcPts val="6561"/>
              </a:lnSpc>
              <a:buNone/>
            </a:pPr>
            <a:r>
              <a:rPr lang="en-US" sz="5249" b="1" dirty="0">
                <a:solidFill>
                  <a:srgbClr val="FFFFFF"/>
                </a:solidFill>
                <a:latin typeface="Nunito" pitchFamily="34" charset="0"/>
                <a:ea typeface="Nunito" pitchFamily="34" charset="-122"/>
                <a:cs typeface="Nunito" pitchFamily="34" charset="-120"/>
              </a:rPr>
              <a:t>Nimble Approach in Software Engineering</a:t>
            </a:r>
            <a:endParaRPr lang="en-US" sz="5249" dirty="0"/>
          </a:p>
        </p:txBody>
      </p:sp>
      <p:sp>
        <p:nvSpPr>
          <p:cNvPr id="6" name="Text 2"/>
          <p:cNvSpPr/>
          <p:nvPr/>
        </p:nvSpPr>
        <p:spPr>
          <a:xfrm>
            <a:off x="833199" y="3495794"/>
            <a:ext cx="7477601" cy="355402"/>
          </a:xfrm>
          <a:prstGeom prst="rect">
            <a:avLst/>
          </a:prstGeom>
          <a:noFill/>
          <a:ln/>
        </p:spPr>
        <p:txBody>
          <a:bodyPr wrap="non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Shailendra Kumar Tiranga</a:t>
            </a:r>
            <a:endParaRPr lang="en-US" sz="1750" dirty="0"/>
          </a:p>
        </p:txBody>
      </p:sp>
      <p:sp>
        <p:nvSpPr>
          <p:cNvPr id="7" name="Text 3"/>
          <p:cNvSpPr/>
          <p:nvPr/>
        </p:nvSpPr>
        <p:spPr>
          <a:xfrm>
            <a:off x="833199" y="4101108"/>
            <a:ext cx="7477601" cy="710803"/>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Department of Computer Engineering &amp; Applications Mangalayatan University, Aligarh, Uttar Pradesh (India) </a:t>
            </a:r>
            <a:r>
              <a:rPr lang="en-US" sz="1750" u="sng" dirty="0">
                <a:solidFill>
                  <a:srgbClr val="F2B42D"/>
                </a:solidFill>
                <a:latin typeface="PT Sans" pitchFamily="34" charset="0"/>
                <a:ea typeface="PT Sans" pitchFamily="34" charset="-122"/>
                <a:cs typeface="PT Sans" pitchFamily="34" charset="-120"/>
                <a:hlinkClick r:id="rId5"/>
              </a:rPr>
              <a:t>sktiranga2412@gmail.com</a:t>
            </a:r>
            <a:endParaRPr lang="en-US" sz="1750" dirty="0"/>
          </a:p>
        </p:txBody>
      </p:sp>
      <p:sp>
        <p:nvSpPr>
          <p:cNvPr id="8" name="Text 4"/>
          <p:cNvSpPr/>
          <p:nvPr/>
        </p:nvSpPr>
        <p:spPr>
          <a:xfrm>
            <a:off x="833199" y="5061823"/>
            <a:ext cx="7477601" cy="355402"/>
          </a:xfrm>
          <a:prstGeom prst="rect">
            <a:avLst/>
          </a:prstGeom>
          <a:noFill/>
          <a:ln/>
        </p:spPr>
        <p:txBody>
          <a:bodyPr wrap="non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Dr. Rajeev Yadav</a:t>
            </a:r>
            <a:endParaRPr lang="en-US" sz="1750" dirty="0"/>
          </a:p>
        </p:txBody>
      </p:sp>
      <p:sp>
        <p:nvSpPr>
          <p:cNvPr id="9" name="Text 5"/>
          <p:cNvSpPr/>
          <p:nvPr/>
        </p:nvSpPr>
        <p:spPr>
          <a:xfrm>
            <a:off x="833199" y="5667137"/>
            <a:ext cx="7477601" cy="1066205"/>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Department of Computer Engineering &amp; Applications Mangalayatan University, Aligarh, Uttar Pradesh (India) </a:t>
            </a:r>
            <a:r>
              <a:rPr lang="en-US" sz="1750" u="sng" dirty="0">
                <a:solidFill>
                  <a:srgbClr val="F2B42D"/>
                </a:solidFill>
                <a:latin typeface="PT Sans" pitchFamily="34" charset="0"/>
                <a:ea typeface="PT Sans" pitchFamily="34" charset="-122"/>
                <a:cs typeface="PT Sans" pitchFamily="34" charset="-120"/>
                <a:hlinkClick r:id="rId6">
                  <a:extLst>
                    <a:ext uri="{A12FA001-AC4F-418D-AE19-62706E023703}">
                      <ahyp:hlinkClr xmlns:ahyp="http://schemas.microsoft.com/office/drawing/2018/hyperlinkcolor" xmlns="" val="tx"/>
                    </a:ext>
                  </a:extLst>
                </a:hlinkClick>
              </a:rPr>
              <a:t>rajeev.yadav@mangalayatan.edu.in</a:t>
            </a:r>
            <a:r>
              <a:rPr lang="en-US" sz="1750" dirty="0">
                <a:solidFill>
                  <a:srgbClr val="FFFFFF"/>
                </a:solidFill>
                <a:latin typeface="PT Sans" pitchFamily="34" charset="0"/>
                <a:ea typeface="PT Sans" pitchFamily="34" charset="-122"/>
                <a:cs typeface="PT Sans" pitchFamily="34" charset="-120"/>
              </a:rPr>
              <a:t> </a:t>
            </a:r>
            <a:r>
              <a:rPr lang="en-US" sz="1750" u="sng" dirty="0">
                <a:solidFill>
                  <a:srgbClr val="F2B42D"/>
                </a:solidFill>
                <a:latin typeface="PT Sans" pitchFamily="34" charset="0"/>
                <a:ea typeface="PT Sans" pitchFamily="34" charset="-122"/>
                <a:cs typeface="PT Sans" pitchFamily="34" charset="-120"/>
                <a:hlinkClick r:id="rId7">
                  <a:extLst>
                    <a:ext uri="{A12FA001-AC4F-418D-AE19-62706E023703}">
                      <ahyp:hlinkClr xmlns:ahyp="http://schemas.microsoft.com/office/drawing/2018/hyperlinkcolor" xmlns="" val="tx"/>
                    </a:ext>
                  </a:extLst>
                </a:hlinkClick>
              </a:rPr>
              <a:t>Profrajeevyadav@gmail.com</a:t>
            </a:r>
            <a:endParaRPr lang="en-US" sz="1750" dirty="0"/>
          </a:p>
        </p:txBody>
      </p:sp>
      <p:pic>
        <p:nvPicPr>
          <p:cNvPr id="10" name="Image 2" descr="preencoded.png">
            <a:hlinkClick r:id="rId8"/>
          </p:cNvPr>
          <p:cNvPicPr>
            <a:picLocks noChangeAspect="1"/>
          </p:cNvPicPr>
          <p:nvPr/>
        </p:nvPicPr>
        <p:blipFill>
          <a:blip r:embed="rId9"/>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sp>
        <p:nvSpPr>
          <p:cNvPr id="4" name="Text 1"/>
          <p:cNvSpPr/>
          <p:nvPr/>
        </p:nvSpPr>
        <p:spPr>
          <a:xfrm>
            <a:off x="2348389" y="2479238"/>
            <a:ext cx="5554980"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Introduction</a:t>
            </a:r>
            <a:endParaRPr lang="en-US" sz="4374" dirty="0"/>
          </a:p>
        </p:txBody>
      </p:sp>
      <p:sp>
        <p:nvSpPr>
          <p:cNvPr id="5" name="Text 2"/>
          <p:cNvSpPr/>
          <p:nvPr/>
        </p:nvSpPr>
        <p:spPr>
          <a:xfrm>
            <a:off x="2348389" y="3617952"/>
            <a:ext cx="9933503" cy="2132409"/>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In the ever-evolving landscape of contemporary software development, the adoption of Agile methodologies has become a hallmark of innovation and efficiency. Agile principles, with their emphasis on iterative development, collaboration, and adaptability to changing requirements, have reshaped how software solutions are conceived, developed, and deployed. As organizations worldwide pivot towards Agile frameworks, the synergy between development and testing practices takes center stage, warranting a profound exploration of testing methodologies within this dynamic context.</a:t>
            </a:r>
            <a:endParaRPr lang="en-US" sz="1750" dirty="0"/>
          </a:p>
        </p:txBody>
      </p:sp>
      <p:pic>
        <p:nvPicPr>
          <p:cNvPr id="6"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p:cNvPicPr>
            <a:picLocks noChangeAspect="1"/>
          </p:cNvPicPr>
          <p:nvPr/>
        </p:nvPicPr>
        <p:blipFill>
          <a:blip r:embed="rId4"/>
          <a:stretch>
            <a:fillRect/>
          </a:stretch>
        </p:blipFill>
        <p:spPr>
          <a:xfrm>
            <a:off x="0" y="0"/>
            <a:ext cx="3657600" cy="8229600"/>
          </a:xfrm>
          <a:prstGeom prst="rect">
            <a:avLst/>
          </a:prstGeom>
        </p:spPr>
      </p:pic>
      <p:sp>
        <p:nvSpPr>
          <p:cNvPr id="5" name="Text 1"/>
          <p:cNvSpPr/>
          <p:nvPr/>
        </p:nvSpPr>
        <p:spPr>
          <a:xfrm>
            <a:off x="4490799" y="747713"/>
            <a:ext cx="6930628"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Challenges in Agile Testing</a:t>
            </a:r>
            <a:endParaRPr lang="en-US" sz="4374" dirty="0"/>
          </a:p>
        </p:txBody>
      </p:sp>
      <p:sp>
        <p:nvSpPr>
          <p:cNvPr id="6" name="Shape 2"/>
          <p:cNvSpPr/>
          <p:nvPr/>
        </p:nvSpPr>
        <p:spPr>
          <a:xfrm>
            <a:off x="4810244" y="1775341"/>
            <a:ext cx="27742" cy="5706427"/>
          </a:xfrm>
          <a:prstGeom prst="rect">
            <a:avLst/>
          </a:prstGeom>
          <a:solidFill>
            <a:srgbClr val="262654"/>
          </a:solidFill>
          <a:ln/>
        </p:spPr>
      </p:sp>
      <p:sp>
        <p:nvSpPr>
          <p:cNvPr id="7" name="Shape 3"/>
          <p:cNvSpPr/>
          <p:nvPr/>
        </p:nvSpPr>
        <p:spPr>
          <a:xfrm>
            <a:off x="5074027" y="2184975"/>
            <a:ext cx="777597" cy="27742"/>
          </a:xfrm>
          <a:prstGeom prst="rect">
            <a:avLst/>
          </a:prstGeom>
          <a:solidFill>
            <a:srgbClr val="F2B42D"/>
          </a:solidFill>
          <a:ln/>
        </p:spPr>
      </p:sp>
      <p:sp>
        <p:nvSpPr>
          <p:cNvPr id="8" name="Shape 4"/>
          <p:cNvSpPr/>
          <p:nvPr/>
        </p:nvSpPr>
        <p:spPr>
          <a:xfrm>
            <a:off x="4574084" y="1948934"/>
            <a:ext cx="499943" cy="499943"/>
          </a:xfrm>
          <a:prstGeom prst="roundRect">
            <a:avLst>
              <a:gd name="adj" fmla="val 80001"/>
            </a:avLst>
          </a:prstGeom>
          <a:solidFill>
            <a:srgbClr val="00002E"/>
          </a:solidFill>
          <a:ln w="22860">
            <a:solidFill>
              <a:srgbClr val="F2B42D"/>
            </a:solidFill>
            <a:prstDash val="solid"/>
          </a:ln>
        </p:spPr>
      </p:sp>
      <p:sp>
        <p:nvSpPr>
          <p:cNvPr id="9" name="Text 5"/>
          <p:cNvSpPr/>
          <p:nvPr/>
        </p:nvSpPr>
        <p:spPr>
          <a:xfrm>
            <a:off x="4723983" y="1990606"/>
            <a:ext cx="200025" cy="416481"/>
          </a:xfrm>
          <a:prstGeom prst="rect">
            <a:avLst/>
          </a:prstGeom>
          <a:noFill/>
          <a:ln/>
        </p:spPr>
        <p:txBody>
          <a:bodyPr wrap="none" rtlCol="0" anchor="t"/>
          <a:lstStyle/>
          <a:p>
            <a:pPr marL="0" indent="0" algn="ctr">
              <a:lnSpc>
                <a:spcPts val="3281"/>
              </a:lnSpc>
              <a:buNone/>
            </a:pPr>
            <a:r>
              <a:rPr lang="en-US" sz="2624" b="1" dirty="0">
                <a:solidFill>
                  <a:srgbClr val="F2B42D"/>
                </a:solidFill>
                <a:latin typeface="Nunito" pitchFamily="34" charset="0"/>
                <a:ea typeface="Nunito" pitchFamily="34" charset="-122"/>
                <a:cs typeface="Nunito" pitchFamily="34" charset="-120"/>
              </a:rPr>
              <a:t>1</a:t>
            </a:r>
            <a:endParaRPr lang="en-US" sz="2624" dirty="0"/>
          </a:p>
        </p:txBody>
      </p:sp>
      <p:sp>
        <p:nvSpPr>
          <p:cNvPr id="10" name="Text 6"/>
          <p:cNvSpPr/>
          <p:nvPr/>
        </p:nvSpPr>
        <p:spPr>
          <a:xfrm>
            <a:off x="6046113" y="1997512"/>
            <a:ext cx="3777853" cy="347186"/>
          </a:xfrm>
          <a:prstGeom prst="rect">
            <a:avLst/>
          </a:prstGeom>
          <a:noFill/>
          <a:ln/>
        </p:spPr>
        <p:txBody>
          <a:bodyPr wrap="none" rtlCol="0" anchor="t"/>
          <a:lstStyle/>
          <a:p>
            <a:pPr marL="0" indent="0" algn="l">
              <a:lnSpc>
                <a:spcPts val="2734"/>
              </a:lnSpc>
              <a:buNone/>
            </a:pPr>
            <a:r>
              <a:rPr lang="en-US" sz="2187" b="1" dirty="0">
                <a:solidFill>
                  <a:srgbClr val="F2B42D"/>
                </a:solidFill>
                <a:latin typeface="Nunito" pitchFamily="34" charset="0"/>
                <a:ea typeface="Nunito" pitchFamily="34" charset="-122"/>
                <a:cs typeface="Nunito" pitchFamily="34" charset="-120"/>
              </a:rPr>
              <a:t>Rapid Development Iterations</a:t>
            </a:r>
            <a:endParaRPr lang="en-US" sz="2187" dirty="0"/>
          </a:p>
        </p:txBody>
      </p:sp>
      <p:sp>
        <p:nvSpPr>
          <p:cNvPr id="11" name="Text 7"/>
          <p:cNvSpPr/>
          <p:nvPr/>
        </p:nvSpPr>
        <p:spPr>
          <a:xfrm>
            <a:off x="6046113" y="2477929"/>
            <a:ext cx="7751088" cy="710803"/>
          </a:xfrm>
          <a:prstGeom prst="rect">
            <a:avLst/>
          </a:prstGeom>
          <a:noFill/>
          <a:ln/>
        </p:spPr>
        <p:txBody>
          <a:bodyPr wrap="square" rtlCol="0" anchor="t"/>
          <a:lstStyle/>
          <a:p>
            <a:pPr marL="0" indent="0" algn="l">
              <a:lnSpc>
                <a:spcPts val="2799"/>
              </a:lnSpc>
              <a:buNone/>
            </a:pPr>
            <a:r>
              <a:rPr lang="en-US" sz="1750" dirty="0">
                <a:solidFill>
                  <a:srgbClr val="FFFFFF"/>
                </a:solidFill>
                <a:latin typeface="PT Sans" pitchFamily="34" charset="0"/>
                <a:ea typeface="PT Sans" pitchFamily="34" charset="-122"/>
                <a:cs typeface="PT Sans" pitchFamily="34" charset="-120"/>
              </a:rPr>
              <a:t>The rapid cadence of development iterations, coupled with evolving user stories and feature requirements, poses a unique set of challenges for testing teams.</a:t>
            </a:r>
            <a:endParaRPr lang="en-US" sz="1750" dirty="0"/>
          </a:p>
        </p:txBody>
      </p:sp>
      <p:sp>
        <p:nvSpPr>
          <p:cNvPr id="12" name="Shape 8"/>
          <p:cNvSpPr/>
          <p:nvPr/>
        </p:nvSpPr>
        <p:spPr>
          <a:xfrm>
            <a:off x="5074027" y="4042708"/>
            <a:ext cx="777597" cy="27742"/>
          </a:xfrm>
          <a:prstGeom prst="rect">
            <a:avLst/>
          </a:prstGeom>
          <a:solidFill>
            <a:srgbClr val="D7425E"/>
          </a:solidFill>
          <a:ln/>
        </p:spPr>
      </p:sp>
      <p:sp>
        <p:nvSpPr>
          <p:cNvPr id="13" name="Shape 9"/>
          <p:cNvSpPr/>
          <p:nvPr/>
        </p:nvSpPr>
        <p:spPr>
          <a:xfrm>
            <a:off x="4574084" y="3806666"/>
            <a:ext cx="499943" cy="499943"/>
          </a:xfrm>
          <a:prstGeom prst="roundRect">
            <a:avLst>
              <a:gd name="adj" fmla="val 80001"/>
            </a:avLst>
          </a:prstGeom>
          <a:solidFill>
            <a:srgbClr val="00002E"/>
          </a:solidFill>
          <a:ln w="22860">
            <a:solidFill>
              <a:srgbClr val="D7425E"/>
            </a:solidFill>
            <a:prstDash val="solid"/>
          </a:ln>
        </p:spPr>
      </p:sp>
      <p:sp>
        <p:nvSpPr>
          <p:cNvPr id="14" name="Text 10"/>
          <p:cNvSpPr/>
          <p:nvPr/>
        </p:nvSpPr>
        <p:spPr>
          <a:xfrm>
            <a:off x="4723983" y="3848338"/>
            <a:ext cx="200025" cy="416481"/>
          </a:xfrm>
          <a:prstGeom prst="rect">
            <a:avLst/>
          </a:prstGeom>
          <a:noFill/>
          <a:ln/>
        </p:spPr>
        <p:txBody>
          <a:bodyPr wrap="none" rtlCol="0" anchor="t"/>
          <a:lstStyle/>
          <a:p>
            <a:pPr marL="0" indent="0" algn="ctr">
              <a:lnSpc>
                <a:spcPts val="3281"/>
              </a:lnSpc>
              <a:buNone/>
            </a:pPr>
            <a:r>
              <a:rPr lang="en-US" sz="2624" b="1" dirty="0">
                <a:solidFill>
                  <a:srgbClr val="D7425E"/>
                </a:solidFill>
                <a:latin typeface="Nunito" pitchFamily="34" charset="0"/>
                <a:ea typeface="Nunito" pitchFamily="34" charset="-122"/>
                <a:cs typeface="Nunito" pitchFamily="34" charset="-120"/>
              </a:rPr>
              <a:t>2</a:t>
            </a:r>
            <a:endParaRPr lang="en-US" sz="2624" dirty="0"/>
          </a:p>
        </p:txBody>
      </p:sp>
      <p:sp>
        <p:nvSpPr>
          <p:cNvPr id="15" name="Text 11"/>
          <p:cNvSpPr/>
          <p:nvPr/>
        </p:nvSpPr>
        <p:spPr>
          <a:xfrm>
            <a:off x="6046113" y="3855244"/>
            <a:ext cx="3807738" cy="347186"/>
          </a:xfrm>
          <a:prstGeom prst="rect">
            <a:avLst/>
          </a:prstGeom>
          <a:noFill/>
          <a:ln/>
        </p:spPr>
        <p:txBody>
          <a:bodyPr wrap="none" rtlCol="0" anchor="t"/>
          <a:lstStyle/>
          <a:p>
            <a:pPr marL="0" indent="0" algn="l">
              <a:lnSpc>
                <a:spcPts val="2734"/>
              </a:lnSpc>
              <a:buNone/>
            </a:pPr>
            <a:r>
              <a:rPr lang="en-US" sz="2187" b="1" dirty="0">
                <a:solidFill>
                  <a:srgbClr val="D7425E"/>
                </a:solidFill>
                <a:latin typeface="Nunito" pitchFamily="34" charset="0"/>
                <a:ea typeface="Nunito" pitchFamily="34" charset="-122"/>
                <a:cs typeface="Nunito" pitchFamily="34" charset="-120"/>
              </a:rPr>
              <a:t>Testing Strategy Reevaluation</a:t>
            </a:r>
            <a:endParaRPr lang="en-US" sz="2187" dirty="0"/>
          </a:p>
        </p:txBody>
      </p:sp>
      <p:sp>
        <p:nvSpPr>
          <p:cNvPr id="16" name="Text 12"/>
          <p:cNvSpPr/>
          <p:nvPr/>
        </p:nvSpPr>
        <p:spPr>
          <a:xfrm>
            <a:off x="6046113" y="4335661"/>
            <a:ext cx="7751088" cy="1066205"/>
          </a:xfrm>
          <a:prstGeom prst="rect">
            <a:avLst/>
          </a:prstGeom>
          <a:noFill/>
          <a:ln/>
        </p:spPr>
        <p:txBody>
          <a:bodyPr wrap="square" rtlCol="0" anchor="t"/>
          <a:lstStyle/>
          <a:p>
            <a:pPr marL="0" indent="0" algn="l">
              <a:lnSpc>
                <a:spcPts val="2799"/>
              </a:lnSpc>
              <a:buNone/>
            </a:pPr>
            <a:r>
              <a:rPr lang="en-US" sz="1750" dirty="0">
                <a:solidFill>
                  <a:srgbClr val="FFFFFF"/>
                </a:solidFill>
                <a:latin typeface="PT Sans" pitchFamily="34" charset="0"/>
                <a:ea typeface="PT Sans" pitchFamily="34" charset="-122"/>
                <a:cs typeface="PT Sans" pitchFamily="34" charset="-120"/>
              </a:rPr>
              <a:t>Traditional testing models, reliant on detailed upfront documentation and extensive planning, may struggle to keep pace with the fluidity and unpredictability inherent in Agile projects.</a:t>
            </a:r>
            <a:endParaRPr lang="en-US" sz="1750" dirty="0"/>
          </a:p>
        </p:txBody>
      </p:sp>
      <p:sp>
        <p:nvSpPr>
          <p:cNvPr id="17" name="Shape 13"/>
          <p:cNvSpPr/>
          <p:nvPr/>
        </p:nvSpPr>
        <p:spPr>
          <a:xfrm>
            <a:off x="5074027" y="6255841"/>
            <a:ext cx="777597" cy="27742"/>
          </a:xfrm>
          <a:prstGeom prst="rect">
            <a:avLst/>
          </a:prstGeom>
          <a:solidFill>
            <a:srgbClr val="DD785E"/>
          </a:solidFill>
          <a:ln/>
        </p:spPr>
      </p:sp>
      <p:sp>
        <p:nvSpPr>
          <p:cNvPr id="18" name="Shape 14"/>
          <p:cNvSpPr/>
          <p:nvPr/>
        </p:nvSpPr>
        <p:spPr>
          <a:xfrm>
            <a:off x="4574084" y="6019800"/>
            <a:ext cx="499943" cy="499943"/>
          </a:xfrm>
          <a:prstGeom prst="roundRect">
            <a:avLst>
              <a:gd name="adj" fmla="val 80001"/>
            </a:avLst>
          </a:prstGeom>
          <a:solidFill>
            <a:srgbClr val="00002E"/>
          </a:solidFill>
          <a:ln w="22860">
            <a:solidFill>
              <a:srgbClr val="DD785E"/>
            </a:solidFill>
            <a:prstDash val="solid"/>
          </a:ln>
        </p:spPr>
      </p:sp>
      <p:sp>
        <p:nvSpPr>
          <p:cNvPr id="19" name="Text 15"/>
          <p:cNvSpPr/>
          <p:nvPr/>
        </p:nvSpPr>
        <p:spPr>
          <a:xfrm>
            <a:off x="4723983" y="6061472"/>
            <a:ext cx="200025" cy="416481"/>
          </a:xfrm>
          <a:prstGeom prst="rect">
            <a:avLst/>
          </a:prstGeom>
          <a:noFill/>
          <a:ln/>
        </p:spPr>
        <p:txBody>
          <a:bodyPr wrap="none" rtlCol="0" anchor="t"/>
          <a:lstStyle/>
          <a:p>
            <a:pPr marL="0" indent="0" algn="ctr">
              <a:lnSpc>
                <a:spcPts val="3281"/>
              </a:lnSpc>
              <a:buNone/>
            </a:pPr>
            <a:r>
              <a:rPr lang="en-US" sz="2624" b="1" dirty="0">
                <a:solidFill>
                  <a:srgbClr val="DD785E"/>
                </a:solidFill>
                <a:latin typeface="Nunito" pitchFamily="34" charset="0"/>
                <a:ea typeface="Nunito" pitchFamily="34" charset="-122"/>
                <a:cs typeface="Nunito" pitchFamily="34" charset="-120"/>
              </a:rPr>
              <a:t>3</a:t>
            </a:r>
            <a:endParaRPr lang="en-US" sz="2624" dirty="0"/>
          </a:p>
        </p:txBody>
      </p:sp>
      <p:sp>
        <p:nvSpPr>
          <p:cNvPr id="20" name="Text 16"/>
          <p:cNvSpPr/>
          <p:nvPr/>
        </p:nvSpPr>
        <p:spPr>
          <a:xfrm>
            <a:off x="6046113" y="6068378"/>
            <a:ext cx="3783925" cy="347186"/>
          </a:xfrm>
          <a:prstGeom prst="rect">
            <a:avLst/>
          </a:prstGeom>
          <a:noFill/>
          <a:ln/>
        </p:spPr>
        <p:txBody>
          <a:bodyPr wrap="none" rtlCol="0" anchor="t"/>
          <a:lstStyle/>
          <a:p>
            <a:pPr marL="0" indent="0" algn="l">
              <a:lnSpc>
                <a:spcPts val="2734"/>
              </a:lnSpc>
              <a:buNone/>
            </a:pPr>
            <a:r>
              <a:rPr lang="en-US" sz="2187" b="1" dirty="0">
                <a:solidFill>
                  <a:srgbClr val="DD785E"/>
                </a:solidFill>
                <a:latin typeface="Nunito" pitchFamily="34" charset="0"/>
                <a:ea typeface="Nunito" pitchFamily="34" charset="-122"/>
                <a:cs typeface="Nunito" pitchFamily="34" charset="-120"/>
              </a:rPr>
              <a:t>Harmonizing with Agile Ethos</a:t>
            </a:r>
            <a:endParaRPr lang="en-US" sz="2187" dirty="0"/>
          </a:p>
        </p:txBody>
      </p:sp>
      <p:sp>
        <p:nvSpPr>
          <p:cNvPr id="21" name="Text 17"/>
          <p:cNvSpPr/>
          <p:nvPr/>
        </p:nvSpPr>
        <p:spPr>
          <a:xfrm>
            <a:off x="6046113" y="6548795"/>
            <a:ext cx="7751088" cy="710803"/>
          </a:xfrm>
          <a:prstGeom prst="rect">
            <a:avLst/>
          </a:prstGeom>
          <a:noFill/>
          <a:ln/>
        </p:spPr>
        <p:txBody>
          <a:bodyPr wrap="square" rtlCol="0" anchor="t"/>
          <a:lstStyle/>
          <a:p>
            <a:pPr marL="0" indent="0" algn="l">
              <a:lnSpc>
                <a:spcPts val="2799"/>
              </a:lnSpc>
              <a:buNone/>
            </a:pPr>
            <a:r>
              <a:rPr lang="en-US" sz="1750" dirty="0">
                <a:solidFill>
                  <a:srgbClr val="FFFFFF"/>
                </a:solidFill>
                <a:latin typeface="PT Sans" pitchFamily="34" charset="0"/>
                <a:ea typeface="PT Sans" pitchFamily="34" charset="-122"/>
                <a:cs typeface="PT Sans" pitchFamily="34" charset="-120"/>
              </a:rPr>
              <a:t>This necessitates a reevaluation of testing strategies to harmonize with the Agile ethos.</a:t>
            </a:r>
            <a:endParaRPr lang="en-US" sz="1750" dirty="0"/>
          </a:p>
        </p:txBody>
      </p:sp>
      <p:pic>
        <p:nvPicPr>
          <p:cNvPr id="22"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p:cNvPicPr>
            <a:picLocks noChangeAspect="1"/>
          </p:cNvPicPr>
          <p:nvPr/>
        </p:nvPicPr>
        <p:blipFill>
          <a:blip r:embed="rId4"/>
          <a:stretch>
            <a:fillRect/>
          </a:stretch>
        </p:blipFill>
        <p:spPr>
          <a:xfrm>
            <a:off x="0" y="0"/>
            <a:ext cx="14630400" cy="8229600"/>
          </a:xfrm>
          <a:prstGeom prst="rect">
            <a:avLst/>
          </a:prstGeom>
        </p:spPr>
      </p:pic>
      <p:sp>
        <p:nvSpPr>
          <p:cNvPr id="5" name="Shape 1"/>
          <p:cNvSpPr/>
          <p:nvPr/>
        </p:nvSpPr>
        <p:spPr>
          <a:xfrm>
            <a:off x="0" y="0"/>
            <a:ext cx="14630400" cy="8229600"/>
          </a:xfrm>
          <a:prstGeom prst="rect">
            <a:avLst/>
          </a:prstGeom>
          <a:solidFill>
            <a:srgbClr val="00002E">
              <a:alpha val="80000"/>
            </a:srgbClr>
          </a:solidFill>
          <a:ln/>
        </p:spPr>
      </p:sp>
      <p:sp>
        <p:nvSpPr>
          <p:cNvPr id="6" name="Text 2"/>
          <p:cNvSpPr/>
          <p:nvPr/>
        </p:nvSpPr>
        <p:spPr>
          <a:xfrm>
            <a:off x="2348389" y="1995964"/>
            <a:ext cx="7256740"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Functional Testing Dynamics</a:t>
            </a:r>
            <a:endParaRPr lang="en-US" sz="4374" dirty="0"/>
          </a:p>
        </p:txBody>
      </p:sp>
      <p:sp>
        <p:nvSpPr>
          <p:cNvPr id="7" name="Shape 3"/>
          <p:cNvSpPr/>
          <p:nvPr/>
        </p:nvSpPr>
        <p:spPr>
          <a:xfrm>
            <a:off x="2348389" y="3197185"/>
            <a:ext cx="499943" cy="499943"/>
          </a:xfrm>
          <a:prstGeom prst="roundRect">
            <a:avLst>
              <a:gd name="adj" fmla="val 80001"/>
            </a:avLst>
          </a:prstGeom>
          <a:solidFill>
            <a:srgbClr val="00002E"/>
          </a:solidFill>
          <a:ln w="22860">
            <a:solidFill>
              <a:srgbClr val="F2B42D"/>
            </a:solidFill>
            <a:prstDash val="solid"/>
          </a:ln>
        </p:spPr>
      </p:sp>
      <p:sp>
        <p:nvSpPr>
          <p:cNvPr id="8" name="Text 4"/>
          <p:cNvSpPr/>
          <p:nvPr/>
        </p:nvSpPr>
        <p:spPr>
          <a:xfrm>
            <a:off x="2498288" y="3238857"/>
            <a:ext cx="200025" cy="416481"/>
          </a:xfrm>
          <a:prstGeom prst="rect">
            <a:avLst/>
          </a:prstGeom>
          <a:noFill/>
          <a:ln/>
        </p:spPr>
        <p:txBody>
          <a:bodyPr wrap="none" rtlCol="0" anchor="t"/>
          <a:lstStyle/>
          <a:p>
            <a:pPr marL="0" indent="0" algn="ctr">
              <a:lnSpc>
                <a:spcPts val="3281"/>
              </a:lnSpc>
              <a:buNone/>
            </a:pPr>
            <a:r>
              <a:rPr lang="en-US" sz="2624" b="1" dirty="0">
                <a:solidFill>
                  <a:srgbClr val="F2B42D"/>
                </a:solidFill>
                <a:latin typeface="Nunito" pitchFamily="34" charset="0"/>
                <a:ea typeface="Nunito" pitchFamily="34" charset="-122"/>
                <a:cs typeface="Nunito" pitchFamily="34" charset="-120"/>
              </a:rPr>
              <a:t>1</a:t>
            </a:r>
            <a:endParaRPr lang="en-US" sz="2624" dirty="0"/>
          </a:p>
        </p:txBody>
      </p:sp>
      <p:sp>
        <p:nvSpPr>
          <p:cNvPr id="9" name="Text 5"/>
          <p:cNvSpPr/>
          <p:nvPr/>
        </p:nvSpPr>
        <p:spPr>
          <a:xfrm>
            <a:off x="3070503" y="3273504"/>
            <a:ext cx="3274933" cy="347186"/>
          </a:xfrm>
          <a:prstGeom prst="rect">
            <a:avLst/>
          </a:prstGeom>
          <a:noFill/>
          <a:ln/>
        </p:spPr>
        <p:txBody>
          <a:bodyPr wrap="none" rtlCol="0" anchor="t"/>
          <a:lstStyle/>
          <a:p>
            <a:pPr marL="0" indent="0">
              <a:lnSpc>
                <a:spcPts val="2734"/>
              </a:lnSpc>
              <a:buNone/>
            </a:pPr>
            <a:r>
              <a:rPr lang="en-US" sz="2187" b="1" dirty="0">
                <a:solidFill>
                  <a:srgbClr val="F2B42D"/>
                </a:solidFill>
                <a:latin typeface="Nunito" pitchFamily="34" charset="0"/>
                <a:ea typeface="Nunito" pitchFamily="34" charset="-122"/>
                <a:cs typeface="Nunito" pitchFamily="34" charset="-120"/>
              </a:rPr>
              <a:t>Incremental Development</a:t>
            </a:r>
            <a:endParaRPr lang="en-US" sz="2187" dirty="0"/>
          </a:p>
        </p:txBody>
      </p:sp>
      <p:sp>
        <p:nvSpPr>
          <p:cNvPr id="10" name="Text 6"/>
          <p:cNvSpPr/>
          <p:nvPr/>
        </p:nvSpPr>
        <p:spPr>
          <a:xfrm>
            <a:off x="3070503" y="3753922"/>
            <a:ext cx="4133612" cy="1421606"/>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The emphasis on incremental development and continuous integration demands a shift from conventional, comprehensive test planning to on-the-fly test case creation.</a:t>
            </a:r>
            <a:endParaRPr lang="en-US" sz="1750" dirty="0"/>
          </a:p>
        </p:txBody>
      </p:sp>
      <p:sp>
        <p:nvSpPr>
          <p:cNvPr id="11" name="Shape 7"/>
          <p:cNvSpPr/>
          <p:nvPr/>
        </p:nvSpPr>
        <p:spPr>
          <a:xfrm>
            <a:off x="7426285" y="3197185"/>
            <a:ext cx="499943" cy="499943"/>
          </a:xfrm>
          <a:prstGeom prst="roundRect">
            <a:avLst>
              <a:gd name="adj" fmla="val 80001"/>
            </a:avLst>
          </a:prstGeom>
          <a:solidFill>
            <a:srgbClr val="00002E"/>
          </a:solidFill>
          <a:ln w="22860">
            <a:solidFill>
              <a:srgbClr val="D7425E"/>
            </a:solidFill>
            <a:prstDash val="solid"/>
          </a:ln>
        </p:spPr>
      </p:sp>
      <p:sp>
        <p:nvSpPr>
          <p:cNvPr id="12" name="Text 8"/>
          <p:cNvSpPr/>
          <p:nvPr/>
        </p:nvSpPr>
        <p:spPr>
          <a:xfrm>
            <a:off x="7576185" y="3238857"/>
            <a:ext cx="200025" cy="416481"/>
          </a:xfrm>
          <a:prstGeom prst="rect">
            <a:avLst/>
          </a:prstGeom>
          <a:noFill/>
          <a:ln/>
        </p:spPr>
        <p:txBody>
          <a:bodyPr wrap="none" rtlCol="0" anchor="t"/>
          <a:lstStyle/>
          <a:p>
            <a:pPr marL="0" indent="0" algn="ctr">
              <a:lnSpc>
                <a:spcPts val="3281"/>
              </a:lnSpc>
              <a:buNone/>
            </a:pPr>
            <a:r>
              <a:rPr lang="en-US" sz="2624" b="1" dirty="0">
                <a:solidFill>
                  <a:srgbClr val="D7425E"/>
                </a:solidFill>
                <a:latin typeface="Nunito" pitchFamily="34" charset="0"/>
                <a:ea typeface="Nunito" pitchFamily="34" charset="-122"/>
                <a:cs typeface="Nunito" pitchFamily="34" charset="-120"/>
              </a:rPr>
              <a:t>2</a:t>
            </a:r>
            <a:endParaRPr lang="en-US" sz="2624" dirty="0"/>
          </a:p>
        </p:txBody>
      </p:sp>
      <p:sp>
        <p:nvSpPr>
          <p:cNvPr id="13" name="Text 9"/>
          <p:cNvSpPr/>
          <p:nvPr/>
        </p:nvSpPr>
        <p:spPr>
          <a:xfrm>
            <a:off x="8148399" y="3273504"/>
            <a:ext cx="4133612" cy="694373"/>
          </a:xfrm>
          <a:prstGeom prst="rect">
            <a:avLst/>
          </a:prstGeom>
          <a:noFill/>
          <a:ln/>
        </p:spPr>
        <p:txBody>
          <a:bodyPr wrap="square" rtlCol="0" anchor="t"/>
          <a:lstStyle/>
          <a:p>
            <a:pPr marL="0" indent="0">
              <a:lnSpc>
                <a:spcPts val="2734"/>
              </a:lnSpc>
              <a:buNone/>
            </a:pPr>
            <a:r>
              <a:rPr lang="en-US" sz="2187" b="1" dirty="0">
                <a:solidFill>
                  <a:srgbClr val="D7425E"/>
                </a:solidFill>
                <a:latin typeface="Nunito" pitchFamily="34" charset="0"/>
                <a:ea typeface="Nunito" pitchFamily="34" charset="-122"/>
                <a:cs typeface="Nunito" pitchFamily="34" charset="-120"/>
              </a:rPr>
              <a:t>Adapting to Changing User Stories</a:t>
            </a:r>
            <a:endParaRPr lang="en-US" sz="2187" dirty="0"/>
          </a:p>
        </p:txBody>
      </p:sp>
      <p:sp>
        <p:nvSpPr>
          <p:cNvPr id="14" name="Text 10"/>
          <p:cNvSpPr/>
          <p:nvPr/>
        </p:nvSpPr>
        <p:spPr>
          <a:xfrm>
            <a:off x="8148399" y="4101108"/>
            <a:ext cx="4133612" cy="2132409"/>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Adapting to changing user stories, ensuring adequate test coverage, and maintaining test consistency in the face of evolving functionalities are focal points demanding exploration within the realm of Agile functional testing.</a:t>
            </a:r>
            <a:endParaRPr lang="en-US" sz="1750" dirty="0"/>
          </a:p>
        </p:txBody>
      </p:sp>
      <p:pic>
        <p:nvPicPr>
          <p:cNvPr id="15"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sp>
        <p:nvSpPr>
          <p:cNvPr id="4" name="Text 1"/>
          <p:cNvSpPr/>
          <p:nvPr/>
        </p:nvSpPr>
        <p:spPr>
          <a:xfrm>
            <a:off x="2348389" y="2394466"/>
            <a:ext cx="5907048"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API Testing Challenges</a:t>
            </a:r>
            <a:endParaRPr lang="en-US" sz="4374" dirty="0"/>
          </a:p>
        </p:txBody>
      </p:sp>
      <p:sp>
        <p:nvSpPr>
          <p:cNvPr id="5" name="Text 2"/>
          <p:cNvSpPr/>
          <p:nvPr/>
        </p:nvSpPr>
        <p:spPr>
          <a:xfrm>
            <a:off x="2348389" y="3644265"/>
            <a:ext cx="2777490" cy="347186"/>
          </a:xfrm>
          <a:prstGeom prst="rect">
            <a:avLst/>
          </a:prstGeom>
          <a:noFill/>
          <a:ln/>
        </p:spPr>
        <p:txBody>
          <a:bodyPr wrap="none" rtlCol="0" anchor="t"/>
          <a:lstStyle/>
          <a:p>
            <a:pPr marL="0" indent="0">
              <a:lnSpc>
                <a:spcPts val="2734"/>
              </a:lnSpc>
              <a:buNone/>
            </a:pPr>
            <a:r>
              <a:rPr lang="en-US" sz="2187" b="1" dirty="0">
                <a:solidFill>
                  <a:srgbClr val="FFFFFF"/>
                </a:solidFill>
                <a:latin typeface="Nunito" pitchFamily="34" charset="0"/>
                <a:ea typeface="Nunito" pitchFamily="34" charset="-122"/>
                <a:cs typeface="Nunito" pitchFamily="34" charset="-120"/>
              </a:rPr>
              <a:t>Evolving APIs</a:t>
            </a:r>
            <a:endParaRPr lang="en-US" sz="2187" dirty="0"/>
          </a:p>
        </p:txBody>
      </p:sp>
      <p:sp>
        <p:nvSpPr>
          <p:cNvPr id="6" name="Text 3"/>
          <p:cNvSpPr/>
          <p:nvPr/>
        </p:nvSpPr>
        <p:spPr>
          <a:xfrm>
            <a:off x="2348389" y="4213622"/>
            <a:ext cx="4695706" cy="1421606"/>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The dynamic nature of APIs, evolving requirements, and the need for rapid integration necessitate testing approaches that align with the principles of Agile development.</a:t>
            </a:r>
            <a:endParaRPr lang="en-US" sz="1750" dirty="0"/>
          </a:p>
        </p:txBody>
      </p:sp>
      <p:sp>
        <p:nvSpPr>
          <p:cNvPr id="7" name="Text 4"/>
          <p:cNvSpPr/>
          <p:nvPr/>
        </p:nvSpPr>
        <p:spPr>
          <a:xfrm>
            <a:off x="7593687" y="3644265"/>
            <a:ext cx="3818930" cy="347186"/>
          </a:xfrm>
          <a:prstGeom prst="rect">
            <a:avLst/>
          </a:prstGeom>
          <a:noFill/>
          <a:ln/>
        </p:spPr>
        <p:txBody>
          <a:bodyPr wrap="none" rtlCol="0" anchor="t"/>
          <a:lstStyle/>
          <a:p>
            <a:pPr marL="0" indent="0">
              <a:lnSpc>
                <a:spcPts val="2734"/>
              </a:lnSpc>
              <a:buNone/>
            </a:pPr>
            <a:r>
              <a:rPr lang="en-US" sz="2187" b="1" dirty="0">
                <a:solidFill>
                  <a:srgbClr val="FFFFFF"/>
                </a:solidFill>
                <a:latin typeface="Nunito" pitchFamily="34" charset="0"/>
                <a:ea typeface="Nunito" pitchFamily="34" charset="-122"/>
                <a:cs typeface="Nunito" pitchFamily="34" charset="-120"/>
              </a:rPr>
              <a:t>Comprehensive Test Coverage</a:t>
            </a:r>
            <a:endParaRPr lang="en-US" sz="2187" dirty="0"/>
          </a:p>
        </p:txBody>
      </p:sp>
      <p:sp>
        <p:nvSpPr>
          <p:cNvPr id="8" name="Text 5"/>
          <p:cNvSpPr/>
          <p:nvPr/>
        </p:nvSpPr>
        <p:spPr>
          <a:xfrm>
            <a:off x="7593687" y="4213622"/>
            <a:ext cx="4695706" cy="1421606"/>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Striking a balance between comprehensive API test coverage and the agility required for continuous integration presents a compelling challenge in this domain.</a:t>
            </a:r>
            <a:endParaRPr lang="en-US" sz="1750" dirty="0"/>
          </a:p>
        </p:txBody>
      </p:sp>
      <p:pic>
        <p:nvPicPr>
          <p:cNvPr id="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p:cNvPicPr>
            <a:picLocks noChangeAspect="1"/>
          </p:cNvPicPr>
          <p:nvPr/>
        </p:nvPicPr>
        <p:blipFill>
          <a:blip r:embed="rId4"/>
          <a:stretch>
            <a:fillRect/>
          </a:stretch>
        </p:blipFill>
        <p:spPr>
          <a:xfrm>
            <a:off x="0" y="0"/>
            <a:ext cx="14630400" cy="2777490"/>
          </a:xfrm>
          <a:prstGeom prst="rect">
            <a:avLst/>
          </a:prstGeom>
        </p:spPr>
      </p:pic>
      <p:sp>
        <p:nvSpPr>
          <p:cNvPr id="5" name="Text 1"/>
          <p:cNvSpPr/>
          <p:nvPr/>
        </p:nvSpPr>
        <p:spPr>
          <a:xfrm>
            <a:off x="2348389" y="3442335"/>
            <a:ext cx="7840385"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Database Testing Complexities</a:t>
            </a:r>
            <a:endParaRPr lang="en-US" sz="4374" dirty="0"/>
          </a:p>
        </p:txBody>
      </p:sp>
      <p:sp>
        <p:nvSpPr>
          <p:cNvPr id="6" name="Shape 2"/>
          <p:cNvSpPr/>
          <p:nvPr/>
        </p:nvSpPr>
        <p:spPr>
          <a:xfrm>
            <a:off x="2348389" y="4469963"/>
            <a:ext cx="4855726" cy="3094673"/>
          </a:xfrm>
          <a:prstGeom prst="roundRect">
            <a:avLst>
              <a:gd name="adj" fmla="val 12924"/>
            </a:avLst>
          </a:prstGeom>
          <a:solidFill>
            <a:srgbClr val="00002E"/>
          </a:solidFill>
          <a:ln w="22860">
            <a:solidFill>
              <a:srgbClr val="F2B42D"/>
            </a:solidFill>
            <a:prstDash val="solid"/>
          </a:ln>
        </p:spPr>
      </p:sp>
      <p:sp>
        <p:nvSpPr>
          <p:cNvPr id="7" name="Text 3"/>
          <p:cNvSpPr/>
          <p:nvPr/>
        </p:nvSpPr>
        <p:spPr>
          <a:xfrm>
            <a:off x="2593419" y="4714994"/>
            <a:ext cx="3771662" cy="347186"/>
          </a:xfrm>
          <a:prstGeom prst="rect">
            <a:avLst/>
          </a:prstGeom>
          <a:noFill/>
          <a:ln/>
        </p:spPr>
        <p:txBody>
          <a:bodyPr wrap="none" rtlCol="0" anchor="t"/>
          <a:lstStyle/>
          <a:p>
            <a:pPr marL="0" indent="0">
              <a:lnSpc>
                <a:spcPts val="2734"/>
              </a:lnSpc>
              <a:buNone/>
            </a:pPr>
            <a:r>
              <a:rPr lang="en-US" sz="2187" b="1" dirty="0">
                <a:solidFill>
                  <a:srgbClr val="F2B42D"/>
                </a:solidFill>
                <a:latin typeface="Nunito" pitchFamily="34" charset="0"/>
                <a:ea typeface="Nunito" pitchFamily="34" charset="-122"/>
                <a:cs typeface="Nunito" pitchFamily="34" charset="-120"/>
              </a:rPr>
              <a:t>Continuous Schema Evolution</a:t>
            </a:r>
            <a:endParaRPr lang="en-US" sz="2187" dirty="0"/>
          </a:p>
        </p:txBody>
      </p:sp>
      <p:sp>
        <p:nvSpPr>
          <p:cNvPr id="8" name="Text 4"/>
          <p:cNvSpPr/>
          <p:nvPr/>
        </p:nvSpPr>
        <p:spPr>
          <a:xfrm>
            <a:off x="2593419" y="5195411"/>
            <a:ext cx="4365665" cy="1777008"/>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The continuous evolution of database schemas, coupled with the need for rapid data migrations, demands a testing approach that aligns with the pace of Agile development.</a:t>
            </a:r>
            <a:endParaRPr lang="en-US" sz="1750" dirty="0"/>
          </a:p>
        </p:txBody>
      </p:sp>
      <p:sp>
        <p:nvSpPr>
          <p:cNvPr id="9" name="Shape 5"/>
          <p:cNvSpPr/>
          <p:nvPr/>
        </p:nvSpPr>
        <p:spPr>
          <a:xfrm>
            <a:off x="7426285" y="4469963"/>
            <a:ext cx="4855726" cy="3094673"/>
          </a:xfrm>
          <a:prstGeom prst="roundRect">
            <a:avLst>
              <a:gd name="adj" fmla="val 12924"/>
            </a:avLst>
          </a:prstGeom>
          <a:solidFill>
            <a:srgbClr val="00002E"/>
          </a:solidFill>
          <a:ln w="22860">
            <a:solidFill>
              <a:srgbClr val="D7425E"/>
            </a:solidFill>
            <a:prstDash val="solid"/>
          </a:ln>
        </p:spPr>
      </p:sp>
      <p:sp>
        <p:nvSpPr>
          <p:cNvPr id="10" name="Text 6"/>
          <p:cNvSpPr/>
          <p:nvPr/>
        </p:nvSpPr>
        <p:spPr>
          <a:xfrm>
            <a:off x="7671316" y="4714994"/>
            <a:ext cx="4365665" cy="694373"/>
          </a:xfrm>
          <a:prstGeom prst="rect">
            <a:avLst/>
          </a:prstGeom>
          <a:noFill/>
          <a:ln/>
        </p:spPr>
        <p:txBody>
          <a:bodyPr wrap="square" rtlCol="0" anchor="t"/>
          <a:lstStyle/>
          <a:p>
            <a:pPr marL="0" indent="0">
              <a:lnSpc>
                <a:spcPts val="2734"/>
              </a:lnSpc>
              <a:buNone/>
            </a:pPr>
            <a:r>
              <a:rPr lang="en-US" sz="2187" b="1" dirty="0">
                <a:solidFill>
                  <a:srgbClr val="D7425E"/>
                </a:solidFill>
                <a:latin typeface="Nunito" pitchFamily="34" charset="0"/>
                <a:ea typeface="Nunito" pitchFamily="34" charset="-122"/>
                <a:cs typeface="Nunito" pitchFamily="34" charset="-120"/>
              </a:rPr>
              <a:t>Performance and Scalability Considerations</a:t>
            </a:r>
            <a:endParaRPr lang="en-US" sz="2187" dirty="0"/>
          </a:p>
        </p:txBody>
      </p:sp>
      <p:sp>
        <p:nvSpPr>
          <p:cNvPr id="11" name="Text 7"/>
          <p:cNvSpPr/>
          <p:nvPr/>
        </p:nvSpPr>
        <p:spPr>
          <a:xfrm>
            <a:off x="7671316" y="5542598"/>
            <a:ext cx="4365665" cy="1777008"/>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Balancing the speed of iterations with comprehensive database testing, including performance and scalability considerations, becomes pivotal for the success of Agile projects.</a:t>
            </a:r>
            <a:endParaRPr lang="en-US" sz="1750" dirty="0"/>
          </a:p>
        </p:txBody>
      </p:sp>
      <p:pic>
        <p:nvPicPr>
          <p:cNvPr id="12"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p:cNvPicPr>
            <a:picLocks noChangeAspect="1"/>
          </p:cNvPicPr>
          <p:nvPr/>
        </p:nvPicPr>
        <p:blipFill>
          <a:blip r:embed="rId4"/>
          <a:stretch>
            <a:fillRect/>
          </a:stretch>
        </p:blipFill>
        <p:spPr>
          <a:xfrm>
            <a:off x="10972800" y="0"/>
            <a:ext cx="3657600" cy="8229600"/>
          </a:xfrm>
          <a:prstGeom prst="rect">
            <a:avLst/>
          </a:prstGeom>
        </p:spPr>
      </p:pic>
      <p:sp>
        <p:nvSpPr>
          <p:cNvPr id="5" name="Text 1"/>
          <p:cNvSpPr/>
          <p:nvPr/>
        </p:nvSpPr>
        <p:spPr>
          <a:xfrm>
            <a:off x="833199" y="2169557"/>
            <a:ext cx="7521059"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Infrastructure Testing in Agile</a:t>
            </a:r>
            <a:endParaRPr lang="en-US" sz="4374" dirty="0"/>
          </a:p>
        </p:txBody>
      </p:sp>
      <p:sp>
        <p:nvSpPr>
          <p:cNvPr id="6" name="Shape 2"/>
          <p:cNvSpPr/>
          <p:nvPr/>
        </p:nvSpPr>
        <p:spPr>
          <a:xfrm>
            <a:off x="833199" y="3370778"/>
            <a:ext cx="499943" cy="499943"/>
          </a:xfrm>
          <a:prstGeom prst="roundRect">
            <a:avLst>
              <a:gd name="adj" fmla="val 80001"/>
            </a:avLst>
          </a:prstGeom>
          <a:solidFill>
            <a:srgbClr val="00002E"/>
          </a:solidFill>
          <a:ln w="22860">
            <a:solidFill>
              <a:srgbClr val="F2B42D"/>
            </a:solidFill>
            <a:prstDash val="solid"/>
          </a:ln>
        </p:spPr>
      </p:sp>
      <p:sp>
        <p:nvSpPr>
          <p:cNvPr id="7" name="Text 3"/>
          <p:cNvSpPr/>
          <p:nvPr/>
        </p:nvSpPr>
        <p:spPr>
          <a:xfrm>
            <a:off x="983099" y="3412450"/>
            <a:ext cx="200025" cy="416481"/>
          </a:xfrm>
          <a:prstGeom prst="rect">
            <a:avLst/>
          </a:prstGeom>
          <a:noFill/>
          <a:ln/>
        </p:spPr>
        <p:txBody>
          <a:bodyPr wrap="none" rtlCol="0" anchor="t"/>
          <a:lstStyle/>
          <a:p>
            <a:pPr marL="0" indent="0" algn="ctr">
              <a:lnSpc>
                <a:spcPts val="3281"/>
              </a:lnSpc>
              <a:buNone/>
            </a:pPr>
            <a:r>
              <a:rPr lang="en-US" sz="2624" b="1" dirty="0">
                <a:solidFill>
                  <a:srgbClr val="F2B42D"/>
                </a:solidFill>
                <a:latin typeface="Nunito" pitchFamily="34" charset="0"/>
                <a:ea typeface="Nunito" pitchFamily="34" charset="-122"/>
                <a:cs typeface="Nunito" pitchFamily="34" charset="-120"/>
              </a:rPr>
              <a:t>1</a:t>
            </a:r>
            <a:endParaRPr lang="en-US" sz="2624" dirty="0"/>
          </a:p>
        </p:txBody>
      </p:sp>
      <p:sp>
        <p:nvSpPr>
          <p:cNvPr id="8" name="Text 4"/>
          <p:cNvSpPr/>
          <p:nvPr/>
        </p:nvSpPr>
        <p:spPr>
          <a:xfrm>
            <a:off x="1555313" y="3447098"/>
            <a:ext cx="3820001" cy="694373"/>
          </a:xfrm>
          <a:prstGeom prst="rect">
            <a:avLst/>
          </a:prstGeom>
          <a:noFill/>
          <a:ln/>
        </p:spPr>
        <p:txBody>
          <a:bodyPr wrap="square" rtlCol="0" anchor="t"/>
          <a:lstStyle/>
          <a:p>
            <a:pPr marL="0" indent="0">
              <a:lnSpc>
                <a:spcPts val="2734"/>
              </a:lnSpc>
              <a:buNone/>
            </a:pPr>
            <a:r>
              <a:rPr lang="en-US" sz="2187" b="1" dirty="0">
                <a:solidFill>
                  <a:srgbClr val="F2B42D"/>
                </a:solidFill>
                <a:latin typeface="Nunito" pitchFamily="34" charset="0"/>
                <a:ea typeface="Nunito" pitchFamily="34" charset="-122"/>
                <a:cs typeface="Nunito" pitchFamily="34" charset="-120"/>
              </a:rPr>
              <a:t>Dynamic Infrastructure Changes</a:t>
            </a:r>
            <a:endParaRPr lang="en-US" sz="2187" dirty="0"/>
          </a:p>
        </p:txBody>
      </p:sp>
      <p:sp>
        <p:nvSpPr>
          <p:cNvPr id="9" name="Text 5"/>
          <p:cNvSpPr/>
          <p:nvPr/>
        </p:nvSpPr>
        <p:spPr>
          <a:xfrm>
            <a:off x="1555313" y="4274701"/>
            <a:ext cx="3820001" cy="1777008"/>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Dynamic infrastructure changes, dependencies on external cloud services, and the need for rapid scalability pose intricate challenges for testing teams.</a:t>
            </a:r>
            <a:endParaRPr lang="en-US" sz="1750" dirty="0"/>
          </a:p>
        </p:txBody>
      </p:sp>
      <p:sp>
        <p:nvSpPr>
          <p:cNvPr id="10" name="Shape 6"/>
          <p:cNvSpPr/>
          <p:nvPr/>
        </p:nvSpPr>
        <p:spPr>
          <a:xfrm>
            <a:off x="5597485" y="3370778"/>
            <a:ext cx="499943" cy="499943"/>
          </a:xfrm>
          <a:prstGeom prst="roundRect">
            <a:avLst>
              <a:gd name="adj" fmla="val 80001"/>
            </a:avLst>
          </a:prstGeom>
          <a:solidFill>
            <a:srgbClr val="00002E"/>
          </a:solidFill>
          <a:ln w="22860">
            <a:solidFill>
              <a:srgbClr val="D7425E"/>
            </a:solidFill>
            <a:prstDash val="solid"/>
          </a:ln>
        </p:spPr>
      </p:sp>
      <p:sp>
        <p:nvSpPr>
          <p:cNvPr id="11" name="Text 7"/>
          <p:cNvSpPr/>
          <p:nvPr/>
        </p:nvSpPr>
        <p:spPr>
          <a:xfrm>
            <a:off x="5747385" y="3412450"/>
            <a:ext cx="200025" cy="416481"/>
          </a:xfrm>
          <a:prstGeom prst="rect">
            <a:avLst/>
          </a:prstGeom>
          <a:noFill/>
          <a:ln/>
        </p:spPr>
        <p:txBody>
          <a:bodyPr wrap="none" rtlCol="0" anchor="t"/>
          <a:lstStyle/>
          <a:p>
            <a:pPr marL="0" indent="0" algn="ctr">
              <a:lnSpc>
                <a:spcPts val="3281"/>
              </a:lnSpc>
              <a:buNone/>
            </a:pPr>
            <a:r>
              <a:rPr lang="en-US" sz="2624" b="1" dirty="0">
                <a:solidFill>
                  <a:srgbClr val="D7425E"/>
                </a:solidFill>
                <a:latin typeface="Nunito" pitchFamily="34" charset="0"/>
                <a:ea typeface="Nunito" pitchFamily="34" charset="-122"/>
                <a:cs typeface="Nunito" pitchFamily="34" charset="-120"/>
              </a:rPr>
              <a:t>2</a:t>
            </a:r>
            <a:endParaRPr lang="en-US" sz="2624" dirty="0"/>
          </a:p>
        </p:txBody>
      </p:sp>
      <p:sp>
        <p:nvSpPr>
          <p:cNvPr id="12" name="Text 8"/>
          <p:cNvSpPr/>
          <p:nvPr/>
        </p:nvSpPr>
        <p:spPr>
          <a:xfrm>
            <a:off x="6319599" y="3447098"/>
            <a:ext cx="2777490" cy="347186"/>
          </a:xfrm>
          <a:prstGeom prst="rect">
            <a:avLst/>
          </a:prstGeom>
          <a:noFill/>
          <a:ln/>
        </p:spPr>
        <p:txBody>
          <a:bodyPr wrap="none" rtlCol="0" anchor="t"/>
          <a:lstStyle/>
          <a:p>
            <a:pPr marL="0" indent="0">
              <a:lnSpc>
                <a:spcPts val="2734"/>
              </a:lnSpc>
              <a:buNone/>
            </a:pPr>
            <a:r>
              <a:rPr lang="en-US" sz="2187" b="1" dirty="0">
                <a:solidFill>
                  <a:srgbClr val="D7425E"/>
                </a:solidFill>
                <a:latin typeface="Nunito" pitchFamily="34" charset="0"/>
                <a:ea typeface="Nunito" pitchFamily="34" charset="-122"/>
                <a:cs typeface="Nunito" pitchFamily="34" charset="-120"/>
              </a:rPr>
              <a:t>Seamless Integration</a:t>
            </a:r>
            <a:endParaRPr lang="en-US" sz="2187" dirty="0"/>
          </a:p>
        </p:txBody>
      </p:sp>
      <p:sp>
        <p:nvSpPr>
          <p:cNvPr id="13" name="Text 9"/>
          <p:cNvSpPr/>
          <p:nvPr/>
        </p:nvSpPr>
        <p:spPr>
          <a:xfrm>
            <a:off x="6319599" y="3927515"/>
            <a:ext cx="3820001" cy="2132409"/>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Integrating infrastructure testing seamlessly into the Agile development lifecycle demands innovative solutions and a deep understanding of the interplay between software components and underlying infrastructure.</a:t>
            </a:r>
            <a:endParaRPr lang="en-US" sz="1750" dirty="0"/>
          </a:p>
        </p:txBody>
      </p:sp>
      <p:pic>
        <p:nvPicPr>
          <p:cNvPr id="14"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p:cNvPicPr>
            <a:picLocks noChangeAspect="1"/>
          </p:cNvPicPr>
          <p:nvPr/>
        </p:nvPicPr>
        <p:blipFill>
          <a:blip r:embed="rId4"/>
          <a:stretch>
            <a:fillRect/>
          </a:stretch>
        </p:blipFill>
        <p:spPr>
          <a:xfrm>
            <a:off x="0" y="0"/>
            <a:ext cx="3657600" cy="8229600"/>
          </a:xfrm>
          <a:prstGeom prst="rect">
            <a:avLst/>
          </a:prstGeom>
        </p:spPr>
      </p:pic>
      <p:sp>
        <p:nvSpPr>
          <p:cNvPr id="5" name="Text 1"/>
          <p:cNvSpPr/>
          <p:nvPr/>
        </p:nvSpPr>
        <p:spPr>
          <a:xfrm>
            <a:off x="4490799" y="2231350"/>
            <a:ext cx="5554980"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Research Objectives</a:t>
            </a:r>
            <a:endParaRPr lang="en-US" sz="4374" dirty="0"/>
          </a:p>
        </p:txBody>
      </p:sp>
      <p:sp>
        <p:nvSpPr>
          <p:cNvPr id="6" name="Shape 2"/>
          <p:cNvSpPr/>
          <p:nvPr/>
        </p:nvSpPr>
        <p:spPr>
          <a:xfrm>
            <a:off x="4490799" y="3258979"/>
            <a:ext cx="4542115" cy="2739271"/>
          </a:xfrm>
          <a:prstGeom prst="roundRect">
            <a:avLst>
              <a:gd name="adj" fmla="val 14601"/>
            </a:avLst>
          </a:prstGeom>
          <a:solidFill>
            <a:srgbClr val="00002E"/>
          </a:solidFill>
          <a:ln w="22860">
            <a:solidFill>
              <a:srgbClr val="F2B42D"/>
            </a:solidFill>
            <a:prstDash val="solid"/>
          </a:ln>
        </p:spPr>
      </p:sp>
      <p:sp>
        <p:nvSpPr>
          <p:cNvPr id="7" name="Text 3"/>
          <p:cNvSpPr/>
          <p:nvPr/>
        </p:nvSpPr>
        <p:spPr>
          <a:xfrm>
            <a:off x="4735830" y="3504009"/>
            <a:ext cx="4052054" cy="694373"/>
          </a:xfrm>
          <a:prstGeom prst="rect">
            <a:avLst/>
          </a:prstGeom>
          <a:noFill/>
          <a:ln/>
        </p:spPr>
        <p:txBody>
          <a:bodyPr wrap="square" rtlCol="0" anchor="t"/>
          <a:lstStyle/>
          <a:p>
            <a:pPr marL="0" indent="0">
              <a:lnSpc>
                <a:spcPts val="2734"/>
              </a:lnSpc>
              <a:buNone/>
            </a:pPr>
            <a:r>
              <a:rPr lang="en-US" sz="2187" b="1" dirty="0">
                <a:solidFill>
                  <a:srgbClr val="F2B42D"/>
                </a:solidFill>
                <a:latin typeface="Nunito" pitchFamily="34" charset="0"/>
                <a:ea typeface="Nunito" pitchFamily="34" charset="-122"/>
                <a:cs typeface="Nunito" pitchFamily="34" charset="-120"/>
              </a:rPr>
              <a:t>Exploration of Testing Challenges</a:t>
            </a:r>
            <a:endParaRPr lang="en-US" sz="2187" dirty="0"/>
          </a:p>
        </p:txBody>
      </p:sp>
      <p:sp>
        <p:nvSpPr>
          <p:cNvPr id="8" name="Text 4"/>
          <p:cNvSpPr/>
          <p:nvPr/>
        </p:nvSpPr>
        <p:spPr>
          <a:xfrm>
            <a:off x="4735830" y="4331613"/>
            <a:ext cx="4052054" cy="1421606"/>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The primary objectives include dissecting the challenges encountered in Functional, API, Database, and Infrastructure testing within Agile contexts.</a:t>
            </a:r>
            <a:endParaRPr lang="en-US" sz="1750" dirty="0"/>
          </a:p>
        </p:txBody>
      </p:sp>
      <p:sp>
        <p:nvSpPr>
          <p:cNvPr id="9" name="Shape 5"/>
          <p:cNvSpPr/>
          <p:nvPr/>
        </p:nvSpPr>
        <p:spPr>
          <a:xfrm>
            <a:off x="9255085" y="3258979"/>
            <a:ext cx="4542115" cy="2739271"/>
          </a:xfrm>
          <a:prstGeom prst="roundRect">
            <a:avLst>
              <a:gd name="adj" fmla="val 14601"/>
            </a:avLst>
          </a:prstGeom>
          <a:solidFill>
            <a:srgbClr val="00002E"/>
          </a:solidFill>
          <a:ln w="22860">
            <a:solidFill>
              <a:srgbClr val="D7425E"/>
            </a:solidFill>
            <a:prstDash val="solid"/>
          </a:ln>
        </p:spPr>
      </p:sp>
      <p:sp>
        <p:nvSpPr>
          <p:cNvPr id="10" name="Text 6"/>
          <p:cNvSpPr/>
          <p:nvPr/>
        </p:nvSpPr>
        <p:spPr>
          <a:xfrm>
            <a:off x="9500116" y="3504009"/>
            <a:ext cx="3925014" cy="347186"/>
          </a:xfrm>
          <a:prstGeom prst="rect">
            <a:avLst/>
          </a:prstGeom>
          <a:noFill/>
          <a:ln/>
        </p:spPr>
        <p:txBody>
          <a:bodyPr wrap="none" rtlCol="0" anchor="t"/>
          <a:lstStyle/>
          <a:p>
            <a:pPr marL="0" indent="0">
              <a:lnSpc>
                <a:spcPts val="2734"/>
              </a:lnSpc>
              <a:buNone/>
            </a:pPr>
            <a:r>
              <a:rPr lang="en-US" sz="2187" b="1" dirty="0">
                <a:solidFill>
                  <a:srgbClr val="D7425E"/>
                </a:solidFill>
                <a:latin typeface="Nunito" pitchFamily="34" charset="0"/>
                <a:ea typeface="Nunito" pitchFamily="34" charset="-122"/>
                <a:cs typeface="Nunito" pitchFamily="34" charset="-120"/>
              </a:rPr>
              <a:t>Proposing Innovative Solutions</a:t>
            </a:r>
            <a:endParaRPr lang="en-US" sz="2187" dirty="0"/>
          </a:p>
        </p:txBody>
      </p:sp>
      <p:sp>
        <p:nvSpPr>
          <p:cNvPr id="11" name="Text 7"/>
          <p:cNvSpPr/>
          <p:nvPr/>
        </p:nvSpPr>
        <p:spPr>
          <a:xfrm>
            <a:off x="9500116" y="3984427"/>
            <a:ext cx="4052054" cy="1421606"/>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Proposing innovative solutions to enhance testing efficacy by amalgamating empirical data from surveys, interviews, and tool evaluations.</a:t>
            </a:r>
            <a:endParaRPr lang="en-US" sz="1750" dirty="0"/>
          </a:p>
        </p:txBody>
      </p:sp>
      <p:pic>
        <p:nvPicPr>
          <p:cNvPr id="12"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sp>
        <p:nvSpPr>
          <p:cNvPr id="4" name="Text 1"/>
          <p:cNvSpPr/>
          <p:nvPr/>
        </p:nvSpPr>
        <p:spPr>
          <a:xfrm>
            <a:off x="2348389" y="1801535"/>
            <a:ext cx="5554980"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Methodology</a:t>
            </a:r>
            <a:endParaRPr lang="en-US" sz="4374" dirty="0"/>
          </a:p>
        </p:txBody>
      </p:sp>
      <p:sp>
        <p:nvSpPr>
          <p:cNvPr id="5" name="Text 2"/>
          <p:cNvSpPr/>
          <p:nvPr/>
        </p:nvSpPr>
        <p:spPr>
          <a:xfrm>
            <a:off x="2348389" y="3051334"/>
            <a:ext cx="4800124" cy="666512"/>
          </a:xfrm>
          <a:prstGeom prst="rect">
            <a:avLst/>
          </a:prstGeom>
          <a:noFill/>
          <a:ln/>
        </p:spPr>
        <p:txBody>
          <a:bodyPr wrap="none" rtlCol="0" anchor="t"/>
          <a:lstStyle/>
          <a:p>
            <a:pPr marL="0" indent="0" algn="ctr">
              <a:lnSpc>
                <a:spcPts val="5249"/>
              </a:lnSpc>
              <a:buNone/>
            </a:pPr>
            <a:r>
              <a:rPr lang="en-US" sz="5249" b="1" dirty="0">
                <a:solidFill>
                  <a:srgbClr val="F2B42D"/>
                </a:solidFill>
                <a:latin typeface="Nunito" pitchFamily="34" charset="0"/>
                <a:ea typeface="Nunito" pitchFamily="34" charset="-122"/>
                <a:cs typeface="Nunito" pitchFamily="34" charset="-120"/>
              </a:rPr>
              <a:t>1</a:t>
            </a:r>
            <a:endParaRPr lang="en-US" sz="5249" dirty="0"/>
          </a:p>
        </p:txBody>
      </p:sp>
      <p:sp>
        <p:nvSpPr>
          <p:cNvPr id="6" name="Text 3"/>
          <p:cNvSpPr/>
          <p:nvPr/>
        </p:nvSpPr>
        <p:spPr>
          <a:xfrm>
            <a:off x="2348389" y="3995499"/>
            <a:ext cx="4800124" cy="355402"/>
          </a:xfrm>
          <a:prstGeom prst="rect">
            <a:avLst/>
          </a:prstGeom>
          <a:noFill/>
          <a:ln/>
        </p:spPr>
        <p:txBody>
          <a:bodyPr wrap="none" rtlCol="0" anchor="t"/>
          <a:lstStyle/>
          <a:p>
            <a:pPr marL="0" indent="0" algn="ctr">
              <a:lnSpc>
                <a:spcPts val="2799"/>
              </a:lnSpc>
              <a:buNone/>
            </a:pPr>
            <a:r>
              <a:rPr lang="en-US" sz="1750" dirty="0">
                <a:solidFill>
                  <a:srgbClr val="FFFFFF"/>
                </a:solidFill>
                <a:latin typeface="PT Sans" pitchFamily="34" charset="0"/>
                <a:ea typeface="PT Sans" pitchFamily="34" charset="-122"/>
                <a:cs typeface="PT Sans" pitchFamily="34" charset="-120"/>
              </a:rPr>
              <a:t>Research Design</a:t>
            </a:r>
            <a:endParaRPr lang="en-US" sz="1750" dirty="0"/>
          </a:p>
        </p:txBody>
      </p:sp>
      <p:sp>
        <p:nvSpPr>
          <p:cNvPr id="7" name="Text 4"/>
          <p:cNvSpPr/>
          <p:nvPr/>
        </p:nvSpPr>
        <p:spPr>
          <a:xfrm>
            <a:off x="7481768" y="3051334"/>
            <a:ext cx="4800124" cy="666512"/>
          </a:xfrm>
          <a:prstGeom prst="rect">
            <a:avLst/>
          </a:prstGeom>
          <a:noFill/>
          <a:ln/>
        </p:spPr>
        <p:txBody>
          <a:bodyPr wrap="none" rtlCol="0" anchor="t"/>
          <a:lstStyle/>
          <a:p>
            <a:pPr marL="0" indent="0" algn="ctr">
              <a:lnSpc>
                <a:spcPts val="5249"/>
              </a:lnSpc>
              <a:buNone/>
            </a:pPr>
            <a:r>
              <a:rPr lang="en-US" sz="5249" b="1" dirty="0">
                <a:solidFill>
                  <a:srgbClr val="D7425E"/>
                </a:solidFill>
                <a:latin typeface="Nunito" pitchFamily="34" charset="0"/>
                <a:ea typeface="Nunito" pitchFamily="34" charset="-122"/>
                <a:cs typeface="Nunito" pitchFamily="34" charset="-120"/>
              </a:rPr>
              <a:t>2</a:t>
            </a:r>
            <a:endParaRPr lang="en-US" sz="5249" dirty="0"/>
          </a:p>
        </p:txBody>
      </p:sp>
      <p:sp>
        <p:nvSpPr>
          <p:cNvPr id="8" name="Text 5"/>
          <p:cNvSpPr/>
          <p:nvPr/>
        </p:nvSpPr>
        <p:spPr>
          <a:xfrm>
            <a:off x="7481768" y="3995499"/>
            <a:ext cx="4800124" cy="355402"/>
          </a:xfrm>
          <a:prstGeom prst="rect">
            <a:avLst/>
          </a:prstGeom>
          <a:noFill/>
          <a:ln/>
        </p:spPr>
        <p:txBody>
          <a:bodyPr wrap="none" rtlCol="0" anchor="t"/>
          <a:lstStyle/>
          <a:p>
            <a:pPr marL="0" indent="0" algn="ctr">
              <a:lnSpc>
                <a:spcPts val="2799"/>
              </a:lnSpc>
              <a:buNone/>
            </a:pPr>
            <a:r>
              <a:rPr lang="en-US" sz="1750" dirty="0">
                <a:solidFill>
                  <a:srgbClr val="FFFFFF"/>
                </a:solidFill>
                <a:latin typeface="PT Sans" pitchFamily="34" charset="0"/>
                <a:ea typeface="PT Sans" pitchFamily="34" charset="-122"/>
                <a:cs typeface="PT Sans" pitchFamily="34" charset="-120"/>
              </a:rPr>
              <a:t>Sampling Strategy</a:t>
            </a:r>
            <a:endParaRPr lang="en-US" sz="1750" dirty="0"/>
          </a:p>
        </p:txBody>
      </p:sp>
      <p:sp>
        <p:nvSpPr>
          <p:cNvPr id="9" name="Text 6"/>
          <p:cNvSpPr/>
          <p:nvPr/>
        </p:nvSpPr>
        <p:spPr>
          <a:xfrm>
            <a:off x="2348389" y="5128498"/>
            <a:ext cx="4800124" cy="666512"/>
          </a:xfrm>
          <a:prstGeom prst="rect">
            <a:avLst/>
          </a:prstGeom>
          <a:noFill/>
          <a:ln/>
        </p:spPr>
        <p:txBody>
          <a:bodyPr wrap="none" rtlCol="0" anchor="t"/>
          <a:lstStyle/>
          <a:p>
            <a:pPr marL="0" indent="0" algn="ctr">
              <a:lnSpc>
                <a:spcPts val="5249"/>
              </a:lnSpc>
              <a:buNone/>
            </a:pPr>
            <a:r>
              <a:rPr lang="en-US" sz="5249" b="1" dirty="0">
                <a:solidFill>
                  <a:srgbClr val="DD785E"/>
                </a:solidFill>
                <a:latin typeface="Nunito" pitchFamily="34" charset="0"/>
                <a:ea typeface="Nunito" pitchFamily="34" charset="-122"/>
                <a:cs typeface="Nunito" pitchFamily="34" charset="-120"/>
              </a:rPr>
              <a:t>3</a:t>
            </a:r>
            <a:endParaRPr lang="en-US" sz="5249" dirty="0"/>
          </a:p>
        </p:txBody>
      </p:sp>
      <p:sp>
        <p:nvSpPr>
          <p:cNvPr id="10" name="Text 7"/>
          <p:cNvSpPr/>
          <p:nvPr/>
        </p:nvSpPr>
        <p:spPr>
          <a:xfrm>
            <a:off x="2348389" y="6072664"/>
            <a:ext cx="4800124" cy="355402"/>
          </a:xfrm>
          <a:prstGeom prst="rect">
            <a:avLst/>
          </a:prstGeom>
          <a:noFill/>
          <a:ln/>
        </p:spPr>
        <p:txBody>
          <a:bodyPr wrap="none" rtlCol="0" anchor="t"/>
          <a:lstStyle/>
          <a:p>
            <a:pPr marL="0" indent="0" algn="ctr">
              <a:lnSpc>
                <a:spcPts val="2799"/>
              </a:lnSpc>
              <a:buNone/>
            </a:pPr>
            <a:r>
              <a:rPr lang="en-US" sz="1750" dirty="0">
                <a:solidFill>
                  <a:srgbClr val="FFFFFF"/>
                </a:solidFill>
                <a:latin typeface="PT Sans" pitchFamily="34" charset="0"/>
                <a:ea typeface="PT Sans" pitchFamily="34" charset="-122"/>
                <a:cs typeface="PT Sans" pitchFamily="34" charset="-120"/>
              </a:rPr>
              <a:t>Data Collection Methods</a:t>
            </a:r>
            <a:endParaRPr lang="en-US" sz="1750" dirty="0"/>
          </a:p>
        </p:txBody>
      </p:sp>
      <p:sp>
        <p:nvSpPr>
          <p:cNvPr id="11" name="Text 8"/>
          <p:cNvSpPr/>
          <p:nvPr/>
        </p:nvSpPr>
        <p:spPr>
          <a:xfrm>
            <a:off x="7481768" y="5128498"/>
            <a:ext cx="4800124" cy="666512"/>
          </a:xfrm>
          <a:prstGeom prst="rect">
            <a:avLst/>
          </a:prstGeom>
          <a:noFill/>
          <a:ln/>
        </p:spPr>
        <p:txBody>
          <a:bodyPr wrap="none" rtlCol="0" anchor="t"/>
          <a:lstStyle/>
          <a:p>
            <a:pPr marL="0" indent="0" algn="ctr">
              <a:lnSpc>
                <a:spcPts val="5249"/>
              </a:lnSpc>
              <a:buNone/>
            </a:pPr>
            <a:r>
              <a:rPr lang="en-US" sz="5249" b="1" dirty="0">
                <a:solidFill>
                  <a:srgbClr val="48A8E2"/>
                </a:solidFill>
                <a:latin typeface="Nunito" pitchFamily="34" charset="0"/>
                <a:ea typeface="Nunito" pitchFamily="34" charset="-122"/>
                <a:cs typeface="Nunito" pitchFamily="34" charset="-120"/>
              </a:rPr>
              <a:t>4</a:t>
            </a:r>
            <a:endParaRPr lang="en-US" sz="5249" dirty="0"/>
          </a:p>
        </p:txBody>
      </p:sp>
      <p:sp>
        <p:nvSpPr>
          <p:cNvPr id="12" name="Text 9"/>
          <p:cNvSpPr/>
          <p:nvPr/>
        </p:nvSpPr>
        <p:spPr>
          <a:xfrm>
            <a:off x="7481768" y="6072664"/>
            <a:ext cx="4800124" cy="355402"/>
          </a:xfrm>
          <a:prstGeom prst="rect">
            <a:avLst/>
          </a:prstGeom>
          <a:noFill/>
          <a:ln/>
        </p:spPr>
        <p:txBody>
          <a:bodyPr wrap="none" rtlCol="0" anchor="t"/>
          <a:lstStyle/>
          <a:p>
            <a:pPr marL="0" indent="0" algn="ctr">
              <a:lnSpc>
                <a:spcPts val="2799"/>
              </a:lnSpc>
              <a:buNone/>
            </a:pPr>
            <a:r>
              <a:rPr lang="en-US" sz="1750" dirty="0">
                <a:solidFill>
                  <a:srgbClr val="FFFFFF"/>
                </a:solidFill>
                <a:latin typeface="PT Sans" pitchFamily="34" charset="0"/>
                <a:ea typeface="PT Sans" pitchFamily="34" charset="-122"/>
                <a:cs typeface="PT Sans" pitchFamily="34" charset="-120"/>
              </a:rPr>
              <a:t>Literature Review</a:t>
            </a:r>
            <a:endParaRPr lang="en-US" sz="1750" dirty="0"/>
          </a:p>
        </p:txBody>
      </p:sp>
      <p:pic>
        <p:nvPicPr>
          <p:cNvPr id="13"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sp>
        <p:nvSpPr>
          <p:cNvPr id="4" name="Text 1"/>
          <p:cNvSpPr/>
          <p:nvPr/>
        </p:nvSpPr>
        <p:spPr>
          <a:xfrm>
            <a:off x="2348389" y="1821180"/>
            <a:ext cx="5554980"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Conclusion</a:t>
            </a:r>
            <a:endParaRPr lang="en-US" sz="4374" dirty="0"/>
          </a:p>
        </p:txBody>
      </p:sp>
      <p:sp>
        <p:nvSpPr>
          <p:cNvPr id="5" name="Text 2"/>
          <p:cNvSpPr/>
          <p:nvPr/>
        </p:nvSpPr>
        <p:spPr>
          <a:xfrm>
            <a:off x="2348389" y="2959894"/>
            <a:ext cx="9933503" cy="1421606"/>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The comprehensive exploration of testing challenges within Functional, API, Database, and Infrastructure dimensions in Agile methodologies has yielded valuable insights and implications for the software development landscape. The culmination of research findings allows for a conclusive understanding of the challenges, proposed solutions, and the broader impact on Agile testing practices.</a:t>
            </a:r>
            <a:endParaRPr lang="en-US" sz="1750" dirty="0"/>
          </a:p>
        </p:txBody>
      </p:sp>
      <p:sp>
        <p:nvSpPr>
          <p:cNvPr id="6" name="Text 3"/>
          <p:cNvSpPr/>
          <p:nvPr/>
        </p:nvSpPr>
        <p:spPr>
          <a:xfrm>
            <a:off x="2348389" y="4631412"/>
            <a:ext cx="9933503" cy="1777008"/>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In conclusion, this study not only sheds light on the intricacies of testing challenges but also provides a roadmap for organizations to navigate these challenges successfully within the dynamic and iterative landscape of Agile methodologies. The ongoing evolution of Agile testing practices will undoubtedly benefit from the insights gleaned in this research, fostering a culture of continuous improvement in the realm of software development.</a:t>
            </a:r>
            <a:endParaRPr lang="en-US" sz="1750" dirty="0"/>
          </a:p>
        </p:txBody>
      </p:sp>
      <p:pic>
        <p:nvPicPr>
          <p:cNvPr id="7"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sp>
        <p:nvSpPr>
          <p:cNvPr id="4" name="Text 1"/>
          <p:cNvSpPr/>
          <p:nvPr/>
        </p:nvSpPr>
        <p:spPr>
          <a:xfrm>
            <a:off x="2348389" y="1057751"/>
            <a:ext cx="5554980"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References</a:t>
            </a:r>
            <a:endParaRPr lang="en-US" sz="4374" dirty="0"/>
          </a:p>
        </p:txBody>
      </p:sp>
      <p:sp>
        <p:nvSpPr>
          <p:cNvPr id="5" name="Text 2"/>
          <p:cNvSpPr/>
          <p:nvPr/>
        </p:nvSpPr>
        <p:spPr>
          <a:xfrm>
            <a:off x="2703790" y="2196465"/>
            <a:ext cx="9578102" cy="710803"/>
          </a:xfrm>
          <a:prstGeom prst="rect">
            <a:avLst/>
          </a:prstGeom>
          <a:noFill/>
          <a:ln/>
        </p:spPr>
        <p:txBody>
          <a:bodyPr wrap="square" rtlCol="0" anchor="t"/>
          <a:lstStyle/>
          <a:p>
            <a:pPr marL="342900" indent="-342900" algn="l">
              <a:lnSpc>
                <a:spcPts val="2799"/>
              </a:lnSpc>
              <a:buSzPct val="100000"/>
              <a:buChar char="•"/>
            </a:pPr>
            <a:r>
              <a:rPr lang="en-US" sz="1750" dirty="0">
                <a:solidFill>
                  <a:srgbClr val="FFFFFF"/>
                </a:solidFill>
                <a:latin typeface="PT Sans" pitchFamily="34" charset="0"/>
                <a:ea typeface="PT Sans" pitchFamily="34" charset="-122"/>
                <a:cs typeface="PT Sans" pitchFamily="34" charset="-120"/>
              </a:rPr>
              <a:t>Pressman, R. S. (2014). </a:t>
            </a:r>
            <a:r>
              <a:rPr lang="en-US" sz="1750" i="1" dirty="0">
                <a:solidFill>
                  <a:srgbClr val="FFFFFF"/>
                </a:solidFill>
                <a:latin typeface="PT Sans" pitchFamily="34" charset="0"/>
                <a:ea typeface="PT Sans" pitchFamily="34" charset="-122"/>
                <a:cs typeface="PT Sans" pitchFamily="34" charset="-120"/>
              </a:rPr>
              <a:t>Software Engineering: A Practitioner's Approach </a:t>
            </a:r>
            <a:r>
              <a:rPr lang="en-US" sz="1750" dirty="0">
                <a:solidFill>
                  <a:srgbClr val="FFFFFF"/>
                </a:solidFill>
                <a:latin typeface="PT Sans" pitchFamily="34" charset="0"/>
                <a:ea typeface="PT Sans" pitchFamily="34" charset="-122"/>
                <a:cs typeface="PT Sans" pitchFamily="34" charset="-120"/>
              </a:rPr>
              <a:t>(8th ed.). McGraw-Hill Education.</a:t>
            </a:r>
            <a:endParaRPr lang="en-US" sz="1750" dirty="0"/>
          </a:p>
        </p:txBody>
      </p:sp>
      <p:sp>
        <p:nvSpPr>
          <p:cNvPr id="6" name="Text 3"/>
          <p:cNvSpPr/>
          <p:nvPr/>
        </p:nvSpPr>
        <p:spPr>
          <a:xfrm>
            <a:off x="2703790" y="2996089"/>
            <a:ext cx="9578102" cy="710803"/>
          </a:xfrm>
          <a:prstGeom prst="rect">
            <a:avLst/>
          </a:prstGeom>
          <a:noFill/>
          <a:ln/>
        </p:spPr>
        <p:txBody>
          <a:bodyPr wrap="square" rtlCol="0" anchor="t"/>
          <a:lstStyle/>
          <a:p>
            <a:pPr marL="342900" indent="-342900" algn="l">
              <a:lnSpc>
                <a:spcPts val="2799"/>
              </a:lnSpc>
              <a:buSzPct val="100000"/>
              <a:buChar char="•"/>
            </a:pPr>
            <a:r>
              <a:rPr lang="en-US" sz="1750" dirty="0">
                <a:solidFill>
                  <a:srgbClr val="FFFFFF"/>
                </a:solidFill>
                <a:latin typeface="PT Sans" pitchFamily="34" charset="0"/>
                <a:ea typeface="PT Sans" pitchFamily="34" charset="-122"/>
                <a:cs typeface="PT Sans" pitchFamily="34" charset="-120"/>
              </a:rPr>
              <a:t>Ambler, S. W. (2010). </a:t>
            </a:r>
            <a:r>
              <a:rPr lang="en-US" sz="1750" i="1" dirty="0">
                <a:solidFill>
                  <a:srgbClr val="FFFFFF"/>
                </a:solidFill>
                <a:latin typeface="PT Sans" pitchFamily="34" charset="0"/>
                <a:ea typeface="PT Sans" pitchFamily="34" charset="-122"/>
                <a:cs typeface="PT Sans" pitchFamily="34" charset="-120"/>
              </a:rPr>
              <a:t>Introduction to Agile Modeling</a:t>
            </a:r>
            <a:r>
              <a:rPr lang="en-US" sz="1750" dirty="0">
                <a:solidFill>
                  <a:srgbClr val="FFFFFF"/>
                </a:solidFill>
                <a:latin typeface="PT Sans" pitchFamily="34" charset="0"/>
                <a:ea typeface="PT Sans" pitchFamily="34" charset="-122"/>
                <a:cs typeface="PT Sans" pitchFamily="34" charset="-120"/>
              </a:rPr>
              <a:t>. Agile Modeling. Fowler, M., &amp; Highsmith, J. (2001). </a:t>
            </a:r>
            <a:r>
              <a:rPr lang="en-US" sz="1750" i="1" dirty="0">
                <a:solidFill>
                  <a:srgbClr val="FFFFFF"/>
                </a:solidFill>
                <a:latin typeface="PT Sans" pitchFamily="34" charset="0"/>
                <a:ea typeface="PT Sans" pitchFamily="34" charset="-122"/>
                <a:cs typeface="PT Sans" pitchFamily="34" charset="-120"/>
              </a:rPr>
              <a:t>The Agile Manifesto</a:t>
            </a:r>
            <a:r>
              <a:rPr lang="en-US" sz="1750" dirty="0">
                <a:solidFill>
                  <a:srgbClr val="FFFFFF"/>
                </a:solidFill>
                <a:latin typeface="PT Sans" pitchFamily="34" charset="0"/>
                <a:ea typeface="PT Sans" pitchFamily="34" charset="-122"/>
                <a:cs typeface="PT Sans" pitchFamily="34" charset="-120"/>
              </a:rPr>
              <a:t>. Agile Alliance.</a:t>
            </a:r>
            <a:endParaRPr lang="en-US" sz="1750" dirty="0"/>
          </a:p>
        </p:txBody>
      </p:sp>
      <p:sp>
        <p:nvSpPr>
          <p:cNvPr id="7" name="Text 4"/>
          <p:cNvSpPr/>
          <p:nvPr/>
        </p:nvSpPr>
        <p:spPr>
          <a:xfrm>
            <a:off x="2703790" y="3795713"/>
            <a:ext cx="9578102" cy="710803"/>
          </a:xfrm>
          <a:prstGeom prst="rect">
            <a:avLst/>
          </a:prstGeom>
          <a:noFill/>
          <a:ln/>
        </p:spPr>
        <p:txBody>
          <a:bodyPr wrap="square" rtlCol="0" anchor="t"/>
          <a:lstStyle/>
          <a:p>
            <a:pPr marL="342900" indent="-342900" algn="l">
              <a:lnSpc>
                <a:spcPts val="2799"/>
              </a:lnSpc>
              <a:buSzPct val="100000"/>
              <a:buChar char="•"/>
            </a:pPr>
            <a:r>
              <a:rPr lang="en-US" sz="1750" dirty="0">
                <a:solidFill>
                  <a:srgbClr val="FFFFFF"/>
                </a:solidFill>
                <a:latin typeface="PT Sans" pitchFamily="34" charset="0"/>
                <a:ea typeface="PT Sans" pitchFamily="34" charset="-122"/>
                <a:cs typeface="PT Sans" pitchFamily="34" charset="-120"/>
              </a:rPr>
              <a:t>Rajasekaran, M., &amp; Ganesan, L. (2017). </a:t>
            </a:r>
            <a:r>
              <a:rPr lang="en-US" sz="1750" i="1" dirty="0">
                <a:solidFill>
                  <a:srgbClr val="FFFFFF"/>
                </a:solidFill>
                <a:latin typeface="PT Sans" pitchFamily="34" charset="0"/>
                <a:ea typeface="PT Sans" pitchFamily="34" charset="-122"/>
                <a:cs typeface="PT Sans" pitchFamily="34" charset="-120"/>
              </a:rPr>
              <a:t>Agile Database Techniques: Effective Strategies for the Agile Software Developer</a:t>
            </a:r>
            <a:r>
              <a:rPr lang="en-US" sz="1750" dirty="0">
                <a:solidFill>
                  <a:srgbClr val="FFFFFF"/>
                </a:solidFill>
                <a:latin typeface="PT Sans" pitchFamily="34" charset="0"/>
                <a:ea typeface="PT Sans" pitchFamily="34" charset="-122"/>
                <a:cs typeface="PT Sans" pitchFamily="34" charset="-120"/>
              </a:rPr>
              <a:t>. Addison-Wesley.</a:t>
            </a:r>
            <a:endParaRPr lang="en-US" sz="1750" dirty="0"/>
          </a:p>
        </p:txBody>
      </p:sp>
      <p:sp>
        <p:nvSpPr>
          <p:cNvPr id="8" name="Text 5"/>
          <p:cNvSpPr/>
          <p:nvPr/>
        </p:nvSpPr>
        <p:spPr>
          <a:xfrm>
            <a:off x="2703790" y="4595336"/>
            <a:ext cx="9578102" cy="355402"/>
          </a:xfrm>
          <a:prstGeom prst="rect">
            <a:avLst/>
          </a:prstGeom>
          <a:noFill/>
          <a:ln/>
        </p:spPr>
        <p:txBody>
          <a:bodyPr wrap="none" rtlCol="0" anchor="t"/>
          <a:lstStyle/>
          <a:p>
            <a:pPr marL="342900" indent="-342900" algn="l">
              <a:lnSpc>
                <a:spcPts val="2799"/>
              </a:lnSpc>
              <a:buSzPct val="100000"/>
              <a:buChar char="•"/>
            </a:pPr>
            <a:r>
              <a:rPr lang="en-US" sz="1750" dirty="0">
                <a:solidFill>
                  <a:srgbClr val="FFFFFF"/>
                </a:solidFill>
                <a:latin typeface="PT Sans" pitchFamily="34" charset="0"/>
                <a:ea typeface="PT Sans" pitchFamily="34" charset="-122"/>
                <a:cs typeface="PT Sans" pitchFamily="34" charset="-120"/>
              </a:rPr>
              <a:t>Kan, S. H. (2003). </a:t>
            </a:r>
            <a:r>
              <a:rPr lang="en-US" sz="1750" i="1" dirty="0">
                <a:solidFill>
                  <a:srgbClr val="FFFFFF"/>
                </a:solidFill>
                <a:latin typeface="PT Sans" pitchFamily="34" charset="0"/>
                <a:ea typeface="PT Sans" pitchFamily="34" charset="-122"/>
                <a:cs typeface="PT Sans" pitchFamily="34" charset="-120"/>
              </a:rPr>
              <a:t>Metrics and Models in Software Quality Engineering </a:t>
            </a:r>
            <a:r>
              <a:rPr lang="en-US" sz="1750" dirty="0">
                <a:solidFill>
                  <a:srgbClr val="FFFFFF"/>
                </a:solidFill>
                <a:latin typeface="PT Sans" pitchFamily="34" charset="0"/>
                <a:ea typeface="PT Sans" pitchFamily="34" charset="-122"/>
                <a:cs typeface="PT Sans" pitchFamily="34" charset="-120"/>
              </a:rPr>
              <a:t>(2nd ed.). Addison-Wesley.</a:t>
            </a:r>
            <a:endParaRPr lang="en-US" sz="1750" dirty="0"/>
          </a:p>
        </p:txBody>
      </p:sp>
      <p:sp>
        <p:nvSpPr>
          <p:cNvPr id="9" name="Text 6"/>
          <p:cNvSpPr/>
          <p:nvPr/>
        </p:nvSpPr>
        <p:spPr>
          <a:xfrm>
            <a:off x="2703790" y="5039558"/>
            <a:ext cx="9578102" cy="355402"/>
          </a:xfrm>
          <a:prstGeom prst="rect">
            <a:avLst/>
          </a:prstGeom>
          <a:noFill/>
          <a:ln/>
        </p:spPr>
        <p:txBody>
          <a:bodyPr wrap="none" rtlCol="0" anchor="t"/>
          <a:lstStyle/>
          <a:p>
            <a:pPr marL="342900" indent="-342900" algn="l">
              <a:lnSpc>
                <a:spcPts val="2799"/>
              </a:lnSpc>
              <a:buSzPct val="100000"/>
              <a:buChar char="•"/>
            </a:pPr>
            <a:r>
              <a:rPr lang="en-US" sz="1750" dirty="0">
                <a:solidFill>
                  <a:srgbClr val="FFFFFF"/>
                </a:solidFill>
                <a:latin typeface="PT Sans" pitchFamily="34" charset="0"/>
                <a:ea typeface="PT Sans" pitchFamily="34" charset="-122"/>
                <a:cs typeface="PT Sans" pitchFamily="34" charset="-120"/>
              </a:rPr>
              <a:t>Bass, L., Clements, P., &amp; Kazman, R. (2012). </a:t>
            </a:r>
            <a:r>
              <a:rPr lang="en-US" sz="1750" i="1" dirty="0">
                <a:solidFill>
                  <a:srgbClr val="FFFFFF"/>
                </a:solidFill>
                <a:latin typeface="PT Sans" pitchFamily="34" charset="0"/>
                <a:ea typeface="PT Sans" pitchFamily="34" charset="-122"/>
                <a:cs typeface="PT Sans" pitchFamily="34" charset="-120"/>
              </a:rPr>
              <a:t>Software Architecture in Practice </a:t>
            </a:r>
            <a:r>
              <a:rPr lang="en-US" sz="1750" dirty="0">
                <a:solidFill>
                  <a:srgbClr val="FFFFFF"/>
                </a:solidFill>
                <a:latin typeface="PT Sans" pitchFamily="34" charset="0"/>
                <a:ea typeface="PT Sans" pitchFamily="34" charset="-122"/>
                <a:cs typeface="PT Sans" pitchFamily="34" charset="-120"/>
              </a:rPr>
              <a:t>(3rd ed.). Addison-Wesley.</a:t>
            </a:r>
            <a:endParaRPr lang="en-US" sz="1750" dirty="0"/>
          </a:p>
        </p:txBody>
      </p:sp>
      <p:sp>
        <p:nvSpPr>
          <p:cNvPr id="10" name="Text 7"/>
          <p:cNvSpPr/>
          <p:nvPr/>
        </p:nvSpPr>
        <p:spPr>
          <a:xfrm>
            <a:off x="2703790" y="5483781"/>
            <a:ext cx="9578102" cy="355402"/>
          </a:xfrm>
          <a:prstGeom prst="rect">
            <a:avLst/>
          </a:prstGeom>
          <a:noFill/>
          <a:ln/>
        </p:spPr>
        <p:txBody>
          <a:bodyPr wrap="none" rtlCol="0" anchor="t"/>
          <a:lstStyle/>
          <a:p>
            <a:pPr marL="342900" indent="-342900" algn="l">
              <a:lnSpc>
                <a:spcPts val="2799"/>
              </a:lnSpc>
              <a:buSzPct val="100000"/>
              <a:buChar char="•"/>
            </a:pPr>
            <a:r>
              <a:rPr lang="en-US" sz="1750" dirty="0">
                <a:solidFill>
                  <a:srgbClr val="FFFFFF"/>
                </a:solidFill>
                <a:latin typeface="PT Sans" pitchFamily="34" charset="0"/>
                <a:ea typeface="PT Sans" pitchFamily="34" charset="-122"/>
                <a:cs typeface="PT Sans" pitchFamily="34" charset="-120"/>
              </a:rPr>
              <a:t>Babu, B. V. (2015). </a:t>
            </a:r>
            <a:r>
              <a:rPr lang="en-US" sz="1750" i="1" dirty="0">
                <a:solidFill>
                  <a:srgbClr val="FFFFFF"/>
                </a:solidFill>
                <a:latin typeface="PT Sans" pitchFamily="34" charset="0"/>
                <a:ea typeface="PT Sans" pitchFamily="34" charset="-122"/>
                <a:cs typeface="PT Sans" pitchFamily="34" charset="-120"/>
              </a:rPr>
              <a:t>Agile Software Development: Principles, Patterns, and Practices</a:t>
            </a:r>
            <a:r>
              <a:rPr lang="en-US" sz="1750" dirty="0">
                <a:solidFill>
                  <a:srgbClr val="FFFFFF"/>
                </a:solidFill>
                <a:latin typeface="PT Sans" pitchFamily="34" charset="0"/>
                <a:ea typeface="PT Sans" pitchFamily="34" charset="-122"/>
                <a:cs typeface="PT Sans" pitchFamily="34" charset="-120"/>
              </a:rPr>
              <a:t>. Pearson Education.</a:t>
            </a:r>
            <a:endParaRPr lang="en-US" sz="1750" dirty="0"/>
          </a:p>
        </p:txBody>
      </p:sp>
      <p:sp>
        <p:nvSpPr>
          <p:cNvPr id="11" name="Text 8"/>
          <p:cNvSpPr/>
          <p:nvPr/>
        </p:nvSpPr>
        <p:spPr>
          <a:xfrm>
            <a:off x="2703790" y="5928003"/>
            <a:ext cx="9578102" cy="355402"/>
          </a:xfrm>
          <a:prstGeom prst="rect">
            <a:avLst/>
          </a:prstGeom>
          <a:noFill/>
          <a:ln/>
        </p:spPr>
        <p:txBody>
          <a:bodyPr wrap="none" rtlCol="0" anchor="t"/>
          <a:lstStyle/>
          <a:p>
            <a:pPr marL="342900" indent="-342900" algn="l">
              <a:lnSpc>
                <a:spcPts val="2799"/>
              </a:lnSpc>
              <a:buSzPct val="100000"/>
              <a:buChar char="•"/>
            </a:pPr>
            <a:r>
              <a:rPr lang="en-US" sz="1750" dirty="0">
                <a:solidFill>
                  <a:srgbClr val="FFFFFF"/>
                </a:solidFill>
                <a:latin typeface="PT Sans" pitchFamily="34" charset="0"/>
                <a:ea typeface="PT Sans" pitchFamily="34" charset="-122"/>
                <a:cs typeface="PT Sans" pitchFamily="34" charset="-120"/>
              </a:rPr>
              <a:t>Sommerville, I. (2011). </a:t>
            </a:r>
            <a:r>
              <a:rPr lang="en-US" sz="1750" i="1" dirty="0">
                <a:solidFill>
                  <a:srgbClr val="FFFFFF"/>
                </a:solidFill>
                <a:latin typeface="PT Sans" pitchFamily="34" charset="0"/>
                <a:ea typeface="PT Sans" pitchFamily="34" charset="-122"/>
                <a:cs typeface="PT Sans" pitchFamily="34" charset="-120"/>
              </a:rPr>
              <a:t>Software Engineering </a:t>
            </a:r>
            <a:r>
              <a:rPr lang="en-US" sz="1750" dirty="0">
                <a:solidFill>
                  <a:srgbClr val="FFFFFF"/>
                </a:solidFill>
                <a:latin typeface="PT Sans" pitchFamily="34" charset="0"/>
                <a:ea typeface="PT Sans" pitchFamily="34" charset="-122"/>
                <a:cs typeface="PT Sans" pitchFamily="34" charset="-120"/>
              </a:rPr>
              <a:t>(9th ed.). Addison-Wesley.</a:t>
            </a:r>
            <a:endParaRPr lang="en-US" sz="1750" dirty="0"/>
          </a:p>
        </p:txBody>
      </p:sp>
      <p:sp>
        <p:nvSpPr>
          <p:cNvPr id="12" name="Text 9"/>
          <p:cNvSpPr/>
          <p:nvPr/>
        </p:nvSpPr>
        <p:spPr>
          <a:xfrm>
            <a:off x="2703790" y="6372225"/>
            <a:ext cx="9578102" cy="355402"/>
          </a:xfrm>
          <a:prstGeom prst="rect">
            <a:avLst/>
          </a:prstGeom>
          <a:noFill/>
          <a:ln/>
        </p:spPr>
        <p:txBody>
          <a:bodyPr wrap="none" rtlCol="0" anchor="t"/>
          <a:lstStyle/>
          <a:p>
            <a:pPr marL="342900" indent="-342900" algn="l">
              <a:lnSpc>
                <a:spcPts val="2799"/>
              </a:lnSpc>
              <a:buSzPct val="100000"/>
              <a:buChar char="•"/>
            </a:pPr>
            <a:r>
              <a:rPr lang="en-US" sz="1750" dirty="0">
                <a:solidFill>
                  <a:srgbClr val="FFFFFF"/>
                </a:solidFill>
                <a:latin typeface="PT Sans" pitchFamily="34" charset="0"/>
                <a:ea typeface="PT Sans" pitchFamily="34" charset="-122"/>
                <a:cs typeface="PT Sans" pitchFamily="34" charset="-120"/>
              </a:rPr>
              <a:t>Sandler, C., &amp; Lynn, T. (2018). </a:t>
            </a:r>
            <a:r>
              <a:rPr lang="en-US" sz="1750" i="1" dirty="0">
                <a:solidFill>
                  <a:srgbClr val="FFFFFF"/>
                </a:solidFill>
                <a:latin typeface="PT Sans" pitchFamily="34" charset="0"/>
                <a:ea typeface="PT Sans" pitchFamily="34" charset="-122"/>
                <a:cs typeface="PT Sans" pitchFamily="34" charset="-120"/>
              </a:rPr>
              <a:t>Software Engineering: A Practitioner's Approach</a:t>
            </a:r>
            <a:r>
              <a:rPr lang="en-US" sz="1750" dirty="0">
                <a:solidFill>
                  <a:srgbClr val="FFFFFF"/>
                </a:solidFill>
                <a:latin typeface="PT Sans" pitchFamily="34" charset="0"/>
                <a:ea typeface="PT Sans" pitchFamily="34" charset="-122"/>
                <a:cs typeface="PT Sans" pitchFamily="34" charset="-120"/>
              </a:rPr>
              <a:t>. McGraw-Hill Education.</a:t>
            </a:r>
            <a:endParaRPr lang="en-US" sz="1750" dirty="0"/>
          </a:p>
        </p:txBody>
      </p:sp>
      <p:sp>
        <p:nvSpPr>
          <p:cNvPr id="13" name="Text 10"/>
          <p:cNvSpPr/>
          <p:nvPr/>
        </p:nvSpPr>
        <p:spPr>
          <a:xfrm>
            <a:off x="2703790" y="6816447"/>
            <a:ext cx="9578102" cy="355402"/>
          </a:xfrm>
          <a:prstGeom prst="rect">
            <a:avLst/>
          </a:prstGeom>
          <a:noFill/>
          <a:ln/>
        </p:spPr>
        <p:txBody>
          <a:bodyPr wrap="none" rtlCol="0" anchor="t"/>
          <a:lstStyle/>
          <a:p>
            <a:pPr marL="342900" indent="-342900" algn="l">
              <a:lnSpc>
                <a:spcPts val="2799"/>
              </a:lnSpc>
              <a:buSzPct val="100000"/>
              <a:buChar char="•"/>
            </a:pPr>
            <a:r>
              <a:rPr lang="en-US" sz="1750" dirty="0">
                <a:solidFill>
                  <a:srgbClr val="FFFFFF"/>
                </a:solidFill>
                <a:latin typeface="PT Sans" pitchFamily="34" charset="0"/>
                <a:ea typeface="PT Sans" pitchFamily="34" charset="-122"/>
                <a:cs typeface="PT Sans" pitchFamily="34" charset="-120"/>
              </a:rPr>
              <a:t>Ambler, S. W. (2012). </a:t>
            </a:r>
            <a:r>
              <a:rPr lang="en-US" sz="1750" i="1" dirty="0">
                <a:solidFill>
                  <a:srgbClr val="FFFFFF"/>
                </a:solidFill>
                <a:latin typeface="PT Sans" pitchFamily="34" charset="0"/>
                <a:ea typeface="PT Sans" pitchFamily="34" charset="-122"/>
                <a:cs typeface="PT Sans" pitchFamily="34" charset="-120"/>
              </a:rPr>
              <a:t>An Introduction to Database Testing</a:t>
            </a:r>
            <a:r>
              <a:rPr lang="en-US" sz="1750" dirty="0">
                <a:solidFill>
                  <a:srgbClr val="FFFFFF"/>
                </a:solidFill>
                <a:latin typeface="PT Sans" pitchFamily="34" charset="0"/>
                <a:ea typeface="PT Sans" pitchFamily="34" charset="-122"/>
                <a:cs typeface="PT Sans" pitchFamily="34" charset="-120"/>
              </a:rPr>
              <a:t>. Agile Modeling.</a:t>
            </a:r>
            <a:endParaRPr lang="en-US" sz="1750" dirty="0"/>
          </a:p>
        </p:txBody>
      </p:sp>
      <p:pic>
        <p:nvPicPr>
          <p:cNvPr id="14"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TotalTime>
  <Words>882</Words>
  <Application>Microsoft Office PowerPoint</Application>
  <PresentationFormat>Custom</PresentationFormat>
  <Paragraphs>79</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3</cp:revision>
  <dcterms:created xsi:type="dcterms:W3CDTF">2024-03-07T12:42:10Z</dcterms:created>
  <dcterms:modified xsi:type="dcterms:W3CDTF">2024-03-09T06:30:12Z</dcterms:modified>
</cp:coreProperties>
</file>