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0" r:id="rId4"/>
    <p:sldId id="259" r:id="rId5"/>
    <p:sldId id="261" r:id="rId6"/>
    <p:sldId id="262" r:id="rId7"/>
    <p:sldId id="263" r:id="rId8"/>
    <p:sldId id="264" r:id="rId9"/>
    <p:sldId id="265" r:id="rId10"/>
    <p:sldId id="266" r:id="rId11"/>
    <p:sldId id="267" r:id="rId12"/>
    <p:sldId id="258"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559" autoAdjust="0"/>
    <p:restoredTop sz="94660"/>
  </p:normalViewPr>
  <p:slideViewPr>
    <p:cSldViewPr snapToGrid="0">
      <p:cViewPr varScale="1">
        <p:scale>
          <a:sx n="72" d="100"/>
          <a:sy n="72" d="100"/>
        </p:scale>
        <p:origin x="67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C310FA-AAB1-340C-4738-2D379E6F9CD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1EF2A148-217A-215D-E0AE-396CF9F386E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10FD55E6-234D-E644-C4C3-D6A3C4B43128}"/>
              </a:ext>
            </a:extLst>
          </p:cNvPr>
          <p:cNvSpPr>
            <a:spLocks noGrp="1"/>
          </p:cNvSpPr>
          <p:nvPr>
            <p:ph type="dt" sz="half" idx="10"/>
          </p:nvPr>
        </p:nvSpPr>
        <p:spPr/>
        <p:txBody>
          <a:bodyPr/>
          <a:lstStyle/>
          <a:p>
            <a:fld id="{7929D073-DE61-4044-9971-822A8596B739}" type="datetimeFigureOut">
              <a:rPr lang="en-IN" smtClean="0"/>
              <a:t>25-11-2024</a:t>
            </a:fld>
            <a:endParaRPr lang="en-IN"/>
          </a:p>
        </p:txBody>
      </p:sp>
      <p:sp>
        <p:nvSpPr>
          <p:cNvPr id="5" name="Footer Placeholder 4">
            <a:extLst>
              <a:ext uri="{FF2B5EF4-FFF2-40B4-BE49-F238E27FC236}">
                <a16:creationId xmlns:a16="http://schemas.microsoft.com/office/drawing/2014/main" id="{165FEF7E-156B-2B74-3C37-80E2BF929810}"/>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E515BC5E-9C24-88AC-B98C-5BC052323293}"/>
              </a:ext>
            </a:extLst>
          </p:cNvPr>
          <p:cNvSpPr>
            <a:spLocks noGrp="1"/>
          </p:cNvSpPr>
          <p:nvPr>
            <p:ph type="sldNum" sz="quarter" idx="12"/>
          </p:nvPr>
        </p:nvSpPr>
        <p:spPr/>
        <p:txBody>
          <a:bodyPr/>
          <a:lstStyle/>
          <a:p>
            <a:fld id="{80F80938-E09F-4492-8EEA-44F1363EA452}" type="slidenum">
              <a:rPr lang="en-IN" smtClean="0"/>
              <a:t>‹#›</a:t>
            </a:fld>
            <a:endParaRPr lang="en-IN"/>
          </a:p>
        </p:txBody>
      </p:sp>
    </p:spTree>
    <p:extLst>
      <p:ext uri="{BB962C8B-B14F-4D97-AF65-F5344CB8AC3E}">
        <p14:creationId xmlns:p14="http://schemas.microsoft.com/office/powerpoint/2010/main" val="35456925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2180A3-5A83-99AB-D996-2A82A53648B9}"/>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17864120-03C4-7653-592C-8A3954785A4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593873E4-4978-A780-A8F7-DDAAD96671B3}"/>
              </a:ext>
            </a:extLst>
          </p:cNvPr>
          <p:cNvSpPr>
            <a:spLocks noGrp="1"/>
          </p:cNvSpPr>
          <p:nvPr>
            <p:ph type="dt" sz="half" idx="10"/>
          </p:nvPr>
        </p:nvSpPr>
        <p:spPr/>
        <p:txBody>
          <a:bodyPr/>
          <a:lstStyle/>
          <a:p>
            <a:fld id="{7929D073-DE61-4044-9971-822A8596B739}" type="datetimeFigureOut">
              <a:rPr lang="en-IN" smtClean="0"/>
              <a:t>25-11-2024</a:t>
            </a:fld>
            <a:endParaRPr lang="en-IN"/>
          </a:p>
        </p:txBody>
      </p:sp>
      <p:sp>
        <p:nvSpPr>
          <p:cNvPr id="5" name="Footer Placeholder 4">
            <a:extLst>
              <a:ext uri="{FF2B5EF4-FFF2-40B4-BE49-F238E27FC236}">
                <a16:creationId xmlns:a16="http://schemas.microsoft.com/office/drawing/2014/main" id="{5D841898-8023-EA71-5022-160976372740}"/>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931EF31B-E644-CFF9-5991-6AB62D0C8F49}"/>
              </a:ext>
            </a:extLst>
          </p:cNvPr>
          <p:cNvSpPr>
            <a:spLocks noGrp="1"/>
          </p:cNvSpPr>
          <p:nvPr>
            <p:ph type="sldNum" sz="quarter" idx="12"/>
          </p:nvPr>
        </p:nvSpPr>
        <p:spPr/>
        <p:txBody>
          <a:bodyPr/>
          <a:lstStyle/>
          <a:p>
            <a:fld id="{80F80938-E09F-4492-8EEA-44F1363EA452}" type="slidenum">
              <a:rPr lang="en-IN" smtClean="0"/>
              <a:t>‹#›</a:t>
            </a:fld>
            <a:endParaRPr lang="en-IN"/>
          </a:p>
        </p:txBody>
      </p:sp>
    </p:spTree>
    <p:extLst>
      <p:ext uri="{BB962C8B-B14F-4D97-AF65-F5344CB8AC3E}">
        <p14:creationId xmlns:p14="http://schemas.microsoft.com/office/powerpoint/2010/main" val="29245180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2DD27F-FB6F-D2AF-EA65-167D1CE692F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F961AD17-7CB7-D1C4-34CC-44CB07A0B2D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5EFA6EE-4EE6-0EAF-081F-620B1CB9BE34}"/>
              </a:ext>
            </a:extLst>
          </p:cNvPr>
          <p:cNvSpPr>
            <a:spLocks noGrp="1"/>
          </p:cNvSpPr>
          <p:nvPr>
            <p:ph type="dt" sz="half" idx="10"/>
          </p:nvPr>
        </p:nvSpPr>
        <p:spPr/>
        <p:txBody>
          <a:bodyPr/>
          <a:lstStyle/>
          <a:p>
            <a:fld id="{7929D073-DE61-4044-9971-822A8596B739}" type="datetimeFigureOut">
              <a:rPr lang="en-IN" smtClean="0"/>
              <a:t>25-11-2024</a:t>
            </a:fld>
            <a:endParaRPr lang="en-IN"/>
          </a:p>
        </p:txBody>
      </p:sp>
      <p:sp>
        <p:nvSpPr>
          <p:cNvPr id="5" name="Footer Placeholder 4">
            <a:extLst>
              <a:ext uri="{FF2B5EF4-FFF2-40B4-BE49-F238E27FC236}">
                <a16:creationId xmlns:a16="http://schemas.microsoft.com/office/drawing/2014/main" id="{6D9965F2-D456-2F4D-5991-16694277D857}"/>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D2D6A83D-F0FD-C035-5A7F-0145DE733598}"/>
              </a:ext>
            </a:extLst>
          </p:cNvPr>
          <p:cNvSpPr>
            <a:spLocks noGrp="1"/>
          </p:cNvSpPr>
          <p:nvPr>
            <p:ph type="sldNum" sz="quarter" idx="12"/>
          </p:nvPr>
        </p:nvSpPr>
        <p:spPr/>
        <p:txBody>
          <a:bodyPr/>
          <a:lstStyle/>
          <a:p>
            <a:fld id="{80F80938-E09F-4492-8EEA-44F1363EA452}" type="slidenum">
              <a:rPr lang="en-IN" smtClean="0"/>
              <a:t>‹#›</a:t>
            </a:fld>
            <a:endParaRPr lang="en-IN"/>
          </a:p>
        </p:txBody>
      </p:sp>
    </p:spTree>
    <p:extLst>
      <p:ext uri="{BB962C8B-B14F-4D97-AF65-F5344CB8AC3E}">
        <p14:creationId xmlns:p14="http://schemas.microsoft.com/office/powerpoint/2010/main" val="22453959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4C2255-225E-3971-BD67-ECE64826ABF3}"/>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86A62AA1-050D-B801-ACC0-75707E1E74A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D8F218C6-2DA7-96DE-A8D7-5487F22CCAD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667231D6-9349-D1A8-9D14-FC047498972F}"/>
              </a:ext>
            </a:extLst>
          </p:cNvPr>
          <p:cNvSpPr>
            <a:spLocks noGrp="1"/>
          </p:cNvSpPr>
          <p:nvPr>
            <p:ph type="dt" sz="half" idx="10"/>
          </p:nvPr>
        </p:nvSpPr>
        <p:spPr/>
        <p:txBody>
          <a:bodyPr/>
          <a:lstStyle/>
          <a:p>
            <a:fld id="{7929D073-DE61-4044-9971-822A8596B739}" type="datetimeFigureOut">
              <a:rPr lang="en-IN" smtClean="0"/>
              <a:t>25-11-2024</a:t>
            </a:fld>
            <a:endParaRPr lang="en-IN"/>
          </a:p>
        </p:txBody>
      </p:sp>
      <p:sp>
        <p:nvSpPr>
          <p:cNvPr id="6" name="Footer Placeholder 5">
            <a:extLst>
              <a:ext uri="{FF2B5EF4-FFF2-40B4-BE49-F238E27FC236}">
                <a16:creationId xmlns:a16="http://schemas.microsoft.com/office/drawing/2014/main" id="{64357F26-13F7-2F6C-FBA3-7398F1F336DB}"/>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F6BB8FD5-2CC6-FFB6-1C1C-B3B3B744E1A3}"/>
              </a:ext>
            </a:extLst>
          </p:cNvPr>
          <p:cNvSpPr>
            <a:spLocks noGrp="1"/>
          </p:cNvSpPr>
          <p:nvPr>
            <p:ph type="sldNum" sz="quarter" idx="12"/>
          </p:nvPr>
        </p:nvSpPr>
        <p:spPr/>
        <p:txBody>
          <a:bodyPr/>
          <a:lstStyle/>
          <a:p>
            <a:fld id="{80F80938-E09F-4492-8EEA-44F1363EA452}" type="slidenum">
              <a:rPr lang="en-IN" smtClean="0"/>
              <a:t>‹#›</a:t>
            </a:fld>
            <a:endParaRPr lang="en-IN"/>
          </a:p>
        </p:txBody>
      </p:sp>
    </p:spTree>
    <p:extLst>
      <p:ext uri="{BB962C8B-B14F-4D97-AF65-F5344CB8AC3E}">
        <p14:creationId xmlns:p14="http://schemas.microsoft.com/office/powerpoint/2010/main" val="15348109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B1623-BAC4-0EDB-AAC5-935B4181F5F6}"/>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799E7360-5219-0162-D9CA-85BA75AF4E2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FA0D450-2C3E-DEBB-EA84-E6EB4A854F8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43F1029D-6557-9B4F-0FAC-2E50AF28CD8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DD2D040-2DC4-1491-4321-361130BBDEA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F0354040-93F6-6783-2056-7EC2A99ADE88}"/>
              </a:ext>
            </a:extLst>
          </p:cNvPr>
          <p:cNvSpPr>
            <a:spLocks noGrp="1"/>
          </p:cNvSpPr>
          <p:nvPr>
            <p:ph type="dt" sz="half" idx="10"/>
          </p:nvPr>
        </p:nvSpPr>
        <p:spPr/>
        <p:txBody>
          <a:bodyPr/>
          <a:lstStyle/>
          <a:p>
            <a:fld id="{7929D073-DE61-4044-9971-822A8596B739}" type="datetimeFigureOut">
              <a:rPr lang="en-IN" smtClean="0"/>
              <a:t>25-11-2024</a:t>
            </a:fld>
            <a:endParaRPr lang="en-IN"/>
          </a:p>
        </p:txBody>
      </p:sp>
      <p:sp>
        <p:nvSpPr>
          <p:cNvPr id="8" name="Footer Placeholder 7">
            <a:extLst>
              <a:ext uri="{FF2B5EF4-FFF2-40B4-BE49-F238E27FC236}">
                <a16:creationId xmlns:a16="http://schemas.microsoft.com/office/drawing/2014/main" id="{D315B632-3E36-8E7E-17CF-9E48440F83CD}"/>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B435B92B-0111-812F-9211-328F4BB1431D}"/>
              </a:ext>
            </a:extLst>
          </p:cNvPr>
          <p:cNvSpPr>
            <a:spLocks noGrp="1"/>
          </p:cNvSpPr>
          <p:nvPr>
            <p:ph type="sldNum" sz="quarter" idx="12"/>
          </p:nvPr>
        </p:nvSpPr>
        <p:spPr/>
        <p:txBody>
          <a:bodyPr/>
          <a:lstStyle/>
          <a:p>
            <a:fld id="{80F80938-E09F-4492-8EEA-44F1363EA452}" type="slidenum">
              <a:rPr lang="en-IN" smtClean="0"/>
              <a:t>‹#›</a:t>
            </a:fld>
            <a:endParaRPr lang="en-IN"/>
          </a:p>
        </p:txBody>
      </p:sp>
    </p:spTree>
    <p:extLst>
      <p:ext uri="{BB962C8B-B14F-4D97-AF65-F5344CB8AC3E}">
        <p14:creationId xmlns:p14="http://schemas.microsoft.com/office/powerpoint/2010/main" val="34642426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42E03E-15CC-DC86-89AB-198A199AB1E4}"/>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4070FC27-CC20-6FDB-791B-CF0710F59F21}"/>
              </a:ext>
            </a:extLst>
          </p:cNvPr>
          <p:cNvSpPr>
            <a:spLocks noGrp="1"/>
          </p:cNvSpPr>
          <p:nvPr>
            <p:ph type="dt" sz="half" idx="10"/>
          </p:nvPr>
        </p:nvSpPr>
        <p:spPr/>
        <p:txBody>
          <a:bodyPr/>
          <a:lstStyle/>
          <a:p>
            <a:fld id="{7929D073-DE61-4044-9971-822A8596B739}" type="datetimeFigureOut">
              <a:rPr lang="en-IN" smtClean="0"/>
              <a:t>25-11-2024</a:t>
            </a:fld>
            <a:endParaRPr lang="en-IN"/>
          </a:p>
        </p:txBody>
      </p:sp>
      <p:sp>
        <p:nvSpPr>
          <p:cNvPr id="4" name="Footer Placeholder 3">
            <a:extLst>
              <a:ext uri="{FF2B5EF4-FFF2-40B4-BE49-F238E27FC236}">
                <a16:creationId xmlns:a16="http://schemas.microsoft.com/office/drawing/2014/main" id="{66FC2E92-165A-8CB2-5B0A-3B80821F5C60}"/>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5BA70658-03BB-7CAA-DDBF-4191444FA375}"/>
              </a:ext>
            </a:extLst>
          </p:cNvPr>
          <p:cNvSpPr>
            <a:spLocks noGrp="1"/>
          </p:cNvSpPr>
          <p:nvPr>
            <p:ph type="sldNum" sz="quarter" idx="12"/>
          </p:nvPr>
        </p:nvSpPr>
        <p:spPr/>
        <p:txBody>
          <a:bodyPr/>
          <a:lstStyle/>
          <a:p>
            <a:fld id="{80F80938-E09F-4492-8EEA-44F1363EA452}" type="slidenum">
              <a:rPr lang="en-IN" smtClean="0"/>
              <a:t>‹#›</a:t>
            </a:fld>
            <a:endParaRPr lang="en-IN"/>
          </a:p>
        </p:txBody>
      </p:sp>
    </p:spTree>
    <p:extLst>
      <p:ext uri="{BB962C8B-B14F-4D97-AF65-F5344CB8AC3E}">
        <p14:creationId xmlns:p14="http://schemas.microsoft.com/office/powerpoint/2010/main" val="20708040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FE434A9-9FE1-AB0A-D926-1AEBB79FEC7D}"/>
              </a:ext>
            </a:extLst>
          </p:cNvPr>
          <p:cNvSpPr>
            <a:spLocks noGrp="1"/>
          </p:cNvSpPr>
          <p:nvPr>
            <p:ph type="dt" sz="half" idx="10"/>
          </p:nvPr>
        </p:nvSpPr>
        <p:spPr/>
        <p:txBody>
          <a:bodyPr/>
          <a:lstStyle/>
          <a:p>
            <a:fld id="{7929D073-DE61-4044-9971-822A8596B739}" type="datetimeFigureOut">
              <a:rPr lang="en-IN" smtClean="0"/>
              <a:t>25-11-2024</a:t>
            </a:fld>
            <a:endParaRPr lang="en-IN"/>
          </a:p>
        </p:txBody>
      </p:sp>
      <p:sp>
        <p:nvSpPr>
          <p:cNvPr id="3" name="Footer Placeholder 2">
            <a:extLst>
              <a:ext uri="{FF2B5EF4-FFF2-40B4-BE49-F238E27FC236}">
                <a16:creationId xmlns:a16="http://schemas.microsoft.com/office/drawing/2014/main" id="{48B01D94-791D-D249-71DD-9F4AA31A1632}"/>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74FAD070-84E9-E737-5378-FBE8B6228E1A}"/>
              </a:ext>
            </a:extLst>
          </p:cNvPr>
          <p:cNvSpPr>
            <a:spLocks noGrp="1"/>
          </p:cNvSpPr>
          <p:nvPr>
            <p:ph type="sldNum" sz="quarter" idx="12"/>
          </p:nvPr>
        </p:nvSpPr>
        <p:spPr/>
        <p:txBody>
          <a:bodyPr/>
          <a:lstStyle/>
          <a:p>
            <a:fld id="{80F80938-E09F-4492-8EEA-44F1363EA452}" type="slidenum">
              <a:rPr lang="en-IN" smtClean="0"/>
              <a:t>‹#›</a:t>
            </a:fld>
            <a:endParaRPr lang="en-IN"/>
          </a:p>
        </p:txBody>
      </p:sp>
    </p:spTree>
    <p:extLst>
      <p:ext uri="{BB962C8B-B14F-4D97-AF65-F5344CB8AC3E}">
        <p14:creationId xmlns:p14="http://schemas.microsoft.com/office/powerpoint/2010/main" val="15050561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5E0992-AF89-F5AE-E7B9-DDE747A7AFB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A2DF8611-5135-F963-86CE-A34857D99DB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3D538B04-EB91-52B3-5AD1-B2C86414DE8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E46D1F2-9F2F-DE0B-887C-0DA398187D9E}"/>
              </a:ext>
            </a:extLst>
          </p:cNvPr>
          <p:cNvSpPr>
            <a:spLocks noGrp="1"/>
          </p:cNvSpPr>
          <p:nvPr>
            <p:ph type="dt" sz="half" idx="10"/>
          </p:nvPr>
        </p:nvSpPr>
        <p:spPr/>
        <p:txBody>
          <a:bodyPr/>
          <a:lstStyle/>
          <a:p>
            <a:fld id="{7929D073-DE61-4044-9971-822A8596B739}" type="datetimeFigureOut">
              <a:rPr lang="en-IN" smtClean="0"/>
              <a:t>25-11-2024</a:t>
            </a:fld>
            <a:endParaRPr lang="en-IN"/>
          </a:p>
        </p:txBody>
      </p:sp>
      <p:sp>
        <p:nvSpPr>
          <p:cNvPr id="6" name="Footer Placeholder 5">
            <a:extLst>
              <a:ext uri="{FF2B5EF4-FFF2-40B4-BE49-F238E27FC236}">
                <a16:creationId xmlns:a16="http://schemas.microsoft.com/office/drawing/2014/main" id="{9F262E6F-9B40-84E1-BAC3-DFEF044D533C}"/>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6500FFF9-BBD6-1A49-0AEE-DF2D1B5C5D98}"/>
              </a:ext>
            </a:extLst>
          </p:cNvPr>
          <p:cNvSpPr>
            <a:spLocks noGrp="1"/>
          </p:cNvSpPr>
          <p:nvPr>
            <p:ph type="sldNum" sz="quarter" idx="12"/>
          </p:nvPr>
        </p:nvSpPr>
        <p:spPr/>
        <p:txBody>
          <a:bodyPr/>
          <a:lstStyle/>
          <a:p>
            <a:fld id="{80F80938-E09F-4492-8EEA-44F1363EA452}" type="slidenum">
              <a:rPr lang="en-IN" smtClean="0"/>
              <a:t>‹#›</a:t>
            </a:fld>
            <a:endParaRPr lang="en-IN"/>
          </a:p>
        </p:txBody>
      </p:sp>
    </p:spTree>
    <p:extLst>
      <p:ext uri="{BB962C8B-B14F-4D97-AF65-F5344CB8AC3E}">
        <p14:creationId xmlns:p14="http://schemas.microsoft.com/office/powerpoint/2010/main" val="8104084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7BA49C-482C-D840-59D0-82F6D548EC9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68E96C35-51B3-1FDD-EF61-3AA5F5E815F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7D30F62A-7ECB-8FA0-C266-899E5732E63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5B116F8-5B14-D0A9-3571-0F687F2BB77C}"/>
              </a:ext>
            </a:extLst>
          </p:cNvPr>
          <p:cNvSpPr>
            <a:spLocks noGrp="1"/>
          </p:cNvSpPr>
          <p:nvPr>
            <p:ph type="dt" sz="half" idx="10"/>
          </p:nvPr>
        </p:nvSpPr>
        <p:spPr/>
        <p:txBody>
          <a:bodyPr/>
          <a:lstStyle/>
          <a:p>
            <a:fld id="{7929D073-DE61-4044-9971-822A8596B739}" type="datetimeFigureOut">
              <a:rPr lang="en-IN" smtClean="0"/>
              <a:t>25-11-2024</a:t>
            </a:fld>
            <a:endParaRPr lang="en-IN"/>
          </a:p>
        </p:txBody>
      </p:sp>
      <p:sp>
        <p:nvSpPr>
          <p:cNvPr id="6" name="Footer Placeholder 5">
            <a:extLst>
              <a:ext uri="{FF2B5EF4-FFF2-40B4-BE49-F238E27FC236}">
                <a16:creationId xmlns:a16="http://schemas.microsoft.com/office/drawing/2014/main" id="{3318E044-A7F6-513A-1335-281BFBFC3C03}"/>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DA830BA1-370A-4400-3F55-4182C140AF45}"/>
              </a:ext>
            </a:extLst>
          </p:cNvPr>
          <p:cNvSpPr>
            <a:spLocks noGrp="1"/>
          </p:cNvSpPr>
          <p:nvPr>
            <p:ph type="sldNum" sz="quarter" idx="12"/>
          </p:nvPr>
        </p:nvSpPr>
        <p:spPr/>
        <p:txBody>
          <a:bodyPr/>
          <a:lstStyle/>
          <a:p>
            <a:fld id="{80F80938-E09F-4492-8EEA-44F1363EA452}" type="slidenum">
              <a:rPr lang="en-IN" smtClean="0"/>
              <a:t>‹#›</a:t>
            </a:fld>
            <a:endParaRPr lang="en-IN"/>
          </a:p>
        </p:txBody>
      </p:sp>
    </p:spTree>
    <p:extLst>
      <p:ext uri="{BB962C8B-B14F-4D97-AF65-F5344CB8AC3E}">
        <p14:creationId xmlns:p14="http://schemas.microsoft.com/office/powerpoint/2010/main" val="17209508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00CC46-EC8B-55E6-B89B-8062F917E3B6}"/>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B4BD81BC-A309-B3A0-279B-FA2952BF98E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C0871160-DB5A-835D-60FE-10F32A224076}"/>
              </a:ext>
            </a:extLst>
          </p:cNvPr>
          <p:cNvSpPr>
            <a:spLocks noGrp="1"/>
          </p:cNvSpPr>
          <p:nvPr>
            <p:ph type="dt" sz="half" idx="10"/>
          </p:nvPr>
        </p:nvSpPr>
        <p:spPr/>
        <p:txBody>
          <a:bodyPr/>
          <a:lstStyle/>
          <a:p>
            <a:fld id="{7929D073-DE61-4044-9971-822A8596B739}" type="datetimeFigureOut">
              <a:rPr lang="en-IN" smtClean="0"/>
              <a:t>25-11-2024</a:t>
            </a:fld>
            <a:endParaRPr lang="en-IN"/>
          </a:p>
        </p:txBody>
      </p:sp>
      <p:sp>
        <p:nvSpPr>
          <p:cNvPr id="5" name="Footer Placeholder 4">
            <a:extLst>
              <a:ext uri="{FF2B5EF4-FFF2-40B4-BE49-F238E27FC236}">
                <a16:creationId xmlns:a16="http://schemas.microsoft.com/office/drawing/2014/main" id="{390A185D-C7A7-3B56-301A-65D118F5A8D8}"/>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B19062B0-3ADC-11CA-3A5F-F8207EC206E4}"/>
              </a:ext>
            </a:extLst>
          </p:cNvPr>
          <p:cNvSpPr>
            <a:spLocks noGrp="1"/>
          </p:cNvSpPr>
          <p:nvPr>
            <p:ph type="sldNum" sz="quarter" idx="12"/>
          </p:nvPr>
        </p:nvSpPr>
        <p:spPr/>
        <p:txBody>
          <a:bodyPr/>
          <a:lstStyle/>
          <a:p>
            <a:fld id="{80F80938-E09F-4492-8EEA-44F1363EA452}" type="slidenum">
              <a:rPr lang="en-IN" smtClean="0"/>
              <a:t>‹#›</a:t>
            </a:fld>
            <a:endParaRPr lang="en-IN"/>
          </a:p>
        </p:txBody>
      </p:sp>
    </p:spTree>
    <p:extLst>
      <p:ext uri="{BB962C8B-B14F-4D97-AF65-F5344CB8AC3E}">
        <p14:creationId xmlns:p14="http://schemas.microsoft.com/office/powerpoint/2010/main" val="11518169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DB58191-40A6-D04D-96DE-B8367471CF7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0C989993-76FF-B338-DCCD-5C024410D62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3A1512AD-B42E-69C0-F198-62FBD4A84E39}"/>
              </a:ext>
            </a:extLst>
          </p:cNvPr>
          <p:cNvSpPr>
            <a:spLocks noGrp="1"/>
          </p:cNvSpPr>
          <p:nvPr>
            <p:ph type="dt" sz="half" idx="10"/>
          </p:nvPr>
        </p:nvSpPr>
        <p:spPr/>
        <p:txBody>
          <a:bodyPr/>
          <a:lstStyle/>
          <a:p>
            <a:fld id="{7929D073-DE61-4044-9971-822A8596B739}" type="datetimeFigureOut">
              <a:rPr lang="en-IN" smtClean="0"/>
              <a:t>25-11-2024</a:t>
            </a:fld>
            <a:endParaRPr lang="en-IN"/>
          </a:p>
        </p:txBody>
      </p:sp>
      <p:sp>
        <p:nvSpPr>
          <p:cNvPr id="5" name="Footer Placeholder 4">
            <a:extLst>
              <a:ext uri="{FF2B5EF4-FFF2-40B4-BE49-F238E27FC236}">
                <a16:creationId xmlns:a16="http://schemas.microsoft.com/office/drawing/2014/main" id="{C59334A8-58AA-0D23-6C0B-9FAC715E0711}"/>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8F69299B-F33D-BF6D-3771-BD6154DD1F97}"/>
              </a:ext>
            </a:extLst>
          </p:cNvPr>
          <p:cNvSpPr>
            <a:spLocks noGrp="1"/>
          </p:cNvSpPr>
          <p:nvPr>
            <p:ph type="sldNum" sz="quarter" idx="12"/>
          </p:nvPr>
        </p:nvSpPr>
        <p:spPr/>
        <p:txBody>
          <a:bodyPr/>
          <a:lstStyle/>
          <a:p>
            <a:fld id="{80F80938-E09F-4492-8EEA-44F1363EA452}" type="slidenum">
              <a:rPr lang="en-IN" smtClean="0"/>
              <a:t>‹#›</a:t>
            </a:fld>
            <a:endParaRPr lang="en-IN"/>
          </a:p>
        </p:txBody>
      </p:sp>
    </p:spTree>
    <p:extLst>
      <p:ext uri="{BB962C8B-B14F-4D97-AF65-F5344CB8AC3E}">
        <p14:creationId xmlns:p14="http://schemas.microsoft.com/office/powerpoint/2010/main" val="420687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9D25947-A6F9-9C05-2B0A-9BA21C818B0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4B19821D-1F12-FD35-F086-689465415E4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5666C9BF-1CDD-212A-CCA9-42721A5793A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929D073-DE61-4044-9971-822A8596B739}" type="datetimeFigureOut">
              <a:rPr lang="en-IN" smtClean="0"/>
              <a:t>25-11-2024</a:t>
            </a:fld>
            <a:endParaRPr lang="en-IN"/>
          </a:p>
        </p:txBody>
      </p:sp>
      <p:sp>
        <p:nvSpPr>
          <p:cNvPr id="5" name="Footer Placeholder 4">
            <a:extLst>
              <a:ext uri="{FF2B5EF4-FFF2-40B4-BE49-F238E27FC236}">
                <a16:creationId xmlns:a16="http://schemas.microsoft.com/office/drawing/2014/main" id="{19E6AEA6-7A7F-4D7A-9EB3-56E13EAAA9E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E7E70212-3FE4-46EA-BCAF-09DD6FF96E4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F80938-E09F-4492-8EEA-44F1363EA452}" type="slidenum">
              <a:rPr lang="en-IN" smtClean="0"/>
              <a:t>‹#›</a:t>
            </a:fld>
            <a:endParaRPr lang="en-IN"/>
          </a:p>
        </p:txBody>
      </p:sp>
    </p:spTree>
    <p:extLst>
      <p:ext uri="{BB962C8B-B14F-4D97-AF65-F5344CB8AC3E}">
        <p14:creationId xmlns:p14="http://schemas.microsoft.com/office/powerpoint/2010/main" val="15268154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Professional PowerPoint Backgrounds &amp; Templates for PowerPoint">
            <a:extLst>
              <a:ext uri="{FF2B5EF4-FFF2-40B4-BE49-F238E27FC236}">
                <a16:creationId xmlns:a16="http://schemas.microsoft.com/office/drawing/2014/main" id="{6C6BAFE7-762F-2546-8C7E-7AB9F370802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Subtitle 2">
            <a:extLst>
              <a:ext uri="{FF2B5EF4-FFF2-40B4-BE49-F238E27FC236}">
                <a16:creationId xmlns:a16="http://schemas.microsoft.com/office/drawing/2014/main" id="{FB41DDF2-E0E5-1A72-A4F2-E2FA95F1DCB4}"/>
              </a:ext>
            </a:extLst>
          </p:cNvPr>
          <p:cNvSpPr>
            <a:spLocks noGrp="1"/>
          </p:cNvSpPr>
          <p:nvPr>
            <p:ph type="subTitle" idx="1"/>
          </p:nvPr>
        </p:nvSpPr>
        <p:spPr>
          <a:xfrm>
            <a:off x="251791" y="1084125"/>
            <a:ext cx="11661913" cy="1655762"/>
          </a:xfrm>
        </p:spPr>
        <p:txBody>
          <a:bodyPr>
            <a:normAutofit/>
          </a:bodyPr>
          <a:lstStyle/>
          <a:p>
            <a:pPr>
              <a:lnSpc>
                <a:spcPct val="150000"/>
              </a:lnSpc>
            </a:pPr>
            <a:r>
              <a:rPr lang="en-IN" b="1" dirty="0">
                <a:effectLst/>
                <a:latin typeface="Times New Roman" panose="02020603050405020304" pitchFamily="18" charset="0"/>
                <a:ea typeface="Times New Roman" panose="02020603050405020304" pitchFamily="18" charset="0"/>
                <a:cs typeface="Times New Roman" panose="02020603050405020304" pitchFamily="18" charset="0"/>
              </a:rPr>
              <a:t>FORMULATION AND CHARACTERIZATION OF A PULSATILE ZAFIRLUKAST DELIVERY SYSTEM FOR ENHANCED ASTHMA THERAPY</a:t>
            </a:r>
            <a:endParaRPr lang="en-IN" dirty="0">
              <a:effectLst/>
              <a:latin typeface="Times New Roman" panose="02020603050405020304" pitchFamily="18" charset="0"/>
              <a:ea typeface="Times New Roman" panose="02020603050405020304" pitchFamily="18" charset="0"/>
              <a:cs typeface="Times New Roman" panose="02020603050405020304" pitchFamily="18" charset="0"/>
            </a:endParaRPr>
          </a:p>
          <a:p>
            <a:endParaRPr lang="en-IN" dirty="0"/>
          </a:p>
        </p:txBody>
      </p:sp>
      <p:sp>
        <p:nvSpPr>
          <p:cNvPr id="5" name="TextBox 4">
            <a:extLst>
              <a:ext uri="{FF2B5EF4-FFF2-40B4-BE49-F238E27FC236}">
                <a16:creationId xmlns:a16="http://schemas.microsoft.com/office/drawing/2014/main" id="{286A03CA-FA4C-A199-A8E1-FE5A28DF64C8}"/>
              </a:ext>
            </a:extLst>
          </p:cNvPr>
          <p:cNvSpPr txBox="1"/>
          <p:nvPr/>
        </p:nvSpPr>
        <p:spPr>
          <a:xfrm>
            <a:off x="5963477" y="4813997"/>
            <a:ext cx="6096000" cy="1525418"/>
          </a:xfrm>
          <a:prstGeom prst="rect">
            <a:avLst/>
          </a:prstGeom>
          <a:noFill/>
        </p:spPr>
        <p:txBody>
          <a:bodyPr wrap="square">
            <a:spAutoFit/>
          </a:bodyPr>
          <a:lstStyle/>
          <a:p>
            <a:pPr algn="r">
              <a:lnSpc>
                <a:spcPct val="150000"/>
              </a:lnSpc>
            </a:pPr>
            <a:r>
              <a:rPr lang="en-IN" sz="1600" b="1" baseline="30000" dirty="0">
                <a:effectLst/>
                <a:latin typeface="Times New Roman" panose="02020603050405020304" pitchFamily="18" charset="0"/>
                <a:ea typeface="Times New Roman" panose="02020603050405020304" pitchFamily="18" charset="0"/>
              </a:rPr>
              <a:t>1</a:t>
            </a:r>
            <a:r>
              <a:rPr lang="en-IN" sz="1600" b="1" dirty="0">
                <a:effectLst/>
                <a:latin typeface="Times New Roman" panose="02020603050405020304" pitchFamily="18" charset="0"/>
                <a:ea typeface="Times New Roman" panose="02020603050405020304" pitchFamily="18" charset="0"/>
              </a:rPr>
              <a:t>P.Bikash Kumar Patra</a:t>
            </a:r>
            <a:r>
              <a:rPr lang="en-IN" sz="1600" b="1" baseline="30000" dirty="0">
                <a:effectLst/>
                <a:latin typeface="Times New Roman" panose="02020603050405020304" pitchFamily="18" charset="0"/>
                <a:ea typeface="Times New Roman" panose="02020603050405020304" pitchFamily="18" charset="0"/>
              </a:rPr>
              <a:t>*</a:t>
            </a:r>
            <a:r>
              <a:rPr lang="en-IN" sz="1600" b="1" dirty="0">
                <a:effectLst/>
                <a:latin typeface="Times New Roman" panose="02020603050405020304" pitchFamily="18" charset="0"/>
                <a:ea typeface="Times New Roman" panose="02020603050405020304" pitchFamily="18" charset="0"/>
              </a:rPr>
              <a:t>, </a:t>
            </a:r>
            <a:r>
              <a:rPr lang="en-IN" sz="1600" b="1" baseline="30000" dirty="0">
                <a:effectLst/>
                <a:latin typeface="Times New Roman" panose="02020603050405020304" pitchFamily="18" charset="0"/>
                <a:ea typeface="Times New Roman" panose="02020603050405020304" pitchFamily="18" charset="0"/>
              </a:rPr>
              <a:t>2</a:t>
            </a:r>
            <a:r>
              <a:rPr lang="en-IN" sz="1600" dirty="0">
                <a:effectLst/>
                <a:latin typeface="Times New Roman" panose="02020603050405020304" pitchFamily="18" charset="0"/>
                <a:ea typeface="Times New Roman" panose="02020603050405020304" pitchFamily="18" charset="0"/>
              </a:rPr>
              <a:t>Ritesh Kumar Dash, </a:t>
            </a:r>
            <a:r>
              <a:rPr lang="en-IN" sz="1600" baseline="30000" dirty="0">
                <a:effectLst/>
                <a:latin typeface="Times New Roman" panose="02020603050405020304" pitchFamily="18" charset="0"/>
                <a:ea typeface="Times New Roman" panose="02020603050405020304" pitchFamily="18" charset="0"/>
              </a:rPr>
              <a:t>3</a:t>
            </a:r>
            <a:r>
              <a:rPr lang="en-IN" sz="1600" dirty="0">
                <a:effectLst/>
                <a:latin typeface="Times New Roman" panose="02020603050405020304" pitchFamily="18" charset="0"/>
                <a:ea typeface="Times New Roman" panose="02020603050405020304" pitchFamily="18" charset="0"/>
              </a:rPr>
              <a:t>Sunita Patnaik, </a:t>
            </a:r>
            <a:r>
              <a:rPr lang="en-IN" sz="1600" baseline="30000" dirty="0">
                <a:effectLst/>
                <a:latin typeface="Times New Roman" panose="02020603050405020304" pitchFamily="18" charset="0"/>
                <a:ea typeface="Times New Roman" panose="02020603050405020304" pitchFamily="18" charset="0"/>
              </a:rPr>
              <a:t>4</a:t>
            </a:r>
            <a:r>
              <a:rPr lang="en-IN" sz="1600" dirty="0">
                <a:effectLst/>
                <a:latin typeface="Times New Roman" panose="02020603050405020304" pitchFamily="18" charset="0"/>
                <a:ea typeface="Times New Roman" panose="02020603050405020304" pitchFamily="18" charset="0"/>
              </a:rPr>
              <a:t>Aiswarya Patnaik, </a:t>
            </a:r>
            <a:r>
              <a:rPr lang="en-IN" sz="1600" baseline="30000" dirty="0">
                <a:effectLst/>
                <a:latin typeface="Times New Roman" panose="02020603050405020304" pitchFamily="18" charset="0"/>
                <a:ea typeface="Times New Roman" panose="02020603050405020304" pitchFamily="18" charset="0"/>
              </a:rPr>
              <a:t>5</a:t>
            </a:r>
            <a:r>
              <a:rPr lang="en-IN" sz="1600" dirty="0">
                <a:effectLst/>
                <a:latin typeface="Times New Roman" panose="02020603050405020304" pitchFamily="18" charset="0"/>
                <a:ea typeface="Times New Roman" panose="02020603050405020304" pitchFamily="18" charset="0"/>
              </a:rPr>
              <a:t>Bimala Tripathi, </a:t>
            </a:r>
            <a:r>
              <a:rPr lang="en-IN" sz="1600" baseline="30000" dirty="0">
                <a:effectLst/>
                <a:latin typeface="Times New Roman" panose="02020603050405020304" pitchFamily="18" charset="0"/>
                <a:ea typeface="Times New Roman" panose="02020603050405020304" pitchFamily="18" charset="0"/>
              </a:rPr>
              <a:t>6</a:t>
            </a:r>
            <a:r>
              <a:rPr lang="en-IN" sz="1600" dirty="0">
                <a:effectLst/>
                <a:latin typeface="Times New Roman" panose="02020603050405020304" pitchFamily="18" charset="0"/>
                <a:ea typeface="Times New Roman" panose="02020603050405020304" pitchFamily="18" charset="0"/>
              </a:rPr>
              <a:t>Karishma Behera, </a:t>
            </a:r>
            <a:r>
              <a:rPr lang="en-IN" sz="1600" baseline="30000" dirty="0">
                <a:effectLst/>
                <a:latin typeface="Times New Roman" panose="02020603050405020304" pitchFamily="18" charset="0"/>
                <a:ea typeface="Times New Roman" panose="02020603050405020304" pitchFamily="18" charset="0"/>
              </a:rPr>
              <a:t>7</a:t>
            </a:r>
            <a:r>
              <a:rPr lang="en-IN" sz="1600" dirty="0">
                <a:effectLst/>
                <a:latin typeface="Times New Roman" panose="02020603050405020304" pitchFamily="18" charset="0"/>
                <a:ea typeface="Times New Roman" panose="02020603050405020304" pitchFamily="18" charset="0"/>
              </a:rPr>
              <a:t>Goutami Jani, </a:t>
            </a:r>
            <a:r>
              <a:rPr lang="en-IN" sz="1600" baseline="30000" dirty="0">
                <a:effectLst/>
                <a:latin typeface="Times New Roman" panose="02020603050405020304" pitchFamily="18" charset="0"/>
                <a:ea typeface="Times New Roman" panose="02020603050405020304" pitchFamily="18" charset="0"/>
              </a:rPr>
              <a:t>8</a:t>
            </a:r>
            <a:r>
              <a:rPr lang="en-IN" sz="1600" dirty="0">
                <a:effectLst/>
                <a:latin typeface="Times New Roman" panose="02020603050405020304" pitchFamily="18" charset="0"/>
                <a:ea typeface="Times New Roman" panose="02020603050405020304" pitchFamily="18" charset="0"/>
              </a:rPr>
              <a:t>Abhipsa Mohapatra</a:t>
            </a:r>
          </a:p>
          <a:p>
            <a:pPr algn="r">
              <a:lnSpc>
                <a:spcPct val="150000"/>
              </a:lnSpc>
            </a:pPr>
            <a:r>
              <a:rPr lang="en-IN" sz="1600" dirty="0">
                <a:effectLst/>
                <a:latin typeface="Times New Roman" panose="02020603050405020304" pitchFamily="18" charset="0"/>
                <a:ea typeface="Times New Roman" panose="02020603050405020304" pitchFamily="18" charset="0"/>
              </a:rPr>
              <a:t>Roland Institute of Pharmaceutical Sciences, </a:t>
            </a:r>
            <a:r>
              <a:rPr lang="en-IN" sz="1600" dirty="0" err="1">
                <a:effectLst/>
                <a:latin typeface="Times New Roman" panose="02020603050405020304" pitchFamily="18" charset="0"/>
                <a:ea typeface="Times New Roman" panose="02020603050405020304" pitchFamily="18" charset="0"/>
              </a:rPr>
              <a:t>Brahmapur</a:t>
            </a:r>
            <a:r>
              <a:rPr lang="en-IN" sz="1600" dirty="0">
                <a:effectLst/>
                <a:latin typeface="Times New Roman" panose="02020603050405020304" pitchFamily="18" charset="0"/>
                <a:ea typeface="Times New Roman" panose="02020603050405020304" pitchFamily="18" charset="0"/>
              </a:rPr>
              <a:t>, Odisha</a:t>
            </a:r>
          </a:p>
        </p:txBody>
      </p:sp>
    </p:spTree>
    <p:extLst>
      <p:ext uri="{BB962C8B-B14F-4D97-AF65-F5344CB8AC3E}">
        <p14:creationId xmlns:p14="http://schemas.microsoft.com/office/powerpoint/2010/main" val="10157672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Professional PowerPoint Backgrounds &amp; Templates for PowerPoint">
            <a:extLst>
              <a:ext uri="{FF2B5EF4-FFF2-40B4-BE49-F238E27FC236}">
                <a16:creationId xmlns:a16="http://schemas.microsoft.com/office/drawing/2014/main" id="{A3426514-B468-E850-9747-ACE19CF922D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A2E31FF-37CC-01BB-7B70-FD53AB8AF6D8}"/>
              </a:ext>
            </a:extLst>
          </p:cNvPr>
          <p:cNvSpPr txBox="1"/>
          <p:nvPr/>
        </p:nvSpPr>
        <p:spPr>
          <a:xfrm>
            <a:off x="397564" y="393815"/>
            <a:ext cx="11463131" cy="905056"/>
          </a:xfrm>
          <a:prstGeom prst="rect">
            <a:avLst/>
          </a:prstGeom>
          <a:noFill/>
        </p:spPr>
        <p:txBody>
          <a:bodyPr wrap="square">
            <a:spAutoFit/>
          </a:bodyPr>
          <a:lstStyle/>
          <a:p>
            <a:pPr lvl="0" algn="ctr">
              <a:lnSpc>
                <a:spcPct val="150000"/>
              </a:lnSpc>
            </a:pPr>
            <a:r>
              <a:rPr lang="en-IN" sz="4000" b="1" dirty="0">
                <a:effectLst/>
                <a:latin typeface="Times New Roman" panose="02020603050405020304" pitchFamily="18" charset="0"/>
                <a:ea typeface="Times New Roman" panose="02020603050405020304" pitchFamily="18" charset="0"/>
              </a:rPr>
              <a:t>INTRODUCTION</a:t>
            </a:r>
            <a:endParaRPr lang="en-IN" sz="4000" dirty="0">
              <a:effectLst/>
              <a:latin typeface="Times New Roman" panose="02020603050405020304" pitchFamily="18" charset="0"/>
              <a:ea typeface="Times New Roman" panose="02020603050405020304" pitchFamily="18" charset="0"/>
            </a:endParaRPr>
          </a:p>
        </p:txBody>
      </p:sp>
      <p:sp>
        <p:nvSpPr>
          <p:cNvPr id="5" name="TextBox 4">
            <a:extLst>
              <a:ext uri="{FF2B5EF4-FFF2-40B4-BE49-F238E27FC236}">
                <a16:creationId xmlns:a16="http://schemas.microsoft.com/office/drawing/2014/main" id="{94C46F92-17EA-CEBF-B0D3-5BE0DE064C38}"/>
              </a:ext>
            </a:extLst>
          </p:cNvPr>
          <p:cNvSpPr txBox="1"/>
          <p:nvPr/>
        </p:nvSpPr>
        <p:spPr>
          <a:xfrm>
            <a:off x="291548" y="1402211"/>
            <a:ext cx="11569147" cy="5444054"/>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Pulsatile drug delivery systems (PDDS) are designed to release drugs in a controlled, time-dependent manner to align with the body’s circadian rhythms and site-specific therapeutic needs. </a:t>
            </a:r>
          </a:p>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Unlike traditional sustained drug delivery, which offers a steady release of medication over time, PDDS release drugs in response to a programmed schedule. </a:t>
            </a:r>
          </a:p>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PDDS release drugs in two or more distinct phases following an initial lag period, allowing release to be controlled by time, site, or both factors. Time-based systems delay drug release until specific periods, catering to conditions that require night-time or early-morning dosing, such as asthma or hypertension.</a:t>
            </a:r>
            <a:endParaRPr lang="en-IN" dirty="0">
              <a:latin typeface="Times New Roman" panose="02020603050405020304" pitchFamily="18" charset="0"/>
              <a:ea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In PDDS, drug release is governed by formulation and the patient’s gastrointestinal environment. Time-controlled systems use polymer barriers that degrade or dissolve to trigger release after a set period, while site-specific systems are influenced by GI factors. </a:t>
            </a:r>
          </a:p>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Through such mechanisms, PDDS enable delivery tailored to disease states and minimize continuous drug presence in the bloodstream, which can lead to tolerance and reduced therapeutic effect. Conditions benefitting from PDDS include those with circadian rhythms, where symptoms fluctuate, as in asthma, cardiovascular disease, and arthritis.</a:t>
            </a:r>
          </a:p>
        </p:txBody>
      </p:sp>
    </p:spTree>
    <p:extLst>
      <p:ext uri="{BB962C8B-B14F-4D97-AF65-F5344CB8AC3E}">
        <p14:creationId xmlns:p14="http://schemas.microsoft.com/office/powerpoint/2010/main" val="8571700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rofessional PowerPoint Backgrounds &amp; Templates for PowerPoint">
            <a:extLst>
              <a:ext uri="{FF2B5EF4-FFF2-40B4-BE49-F238E27FC236}">
                <a16:creationId xmlns:a16="http://schemas.microsoft.com/office/drawing/2014/main" id="{C77D1B24-F200-4BE4-29F3-48F4FEB9B00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79509A66-8FAA-F705-6D2A-1B8482427DDF}"/>
              </a:ext>
            </a:extLst>
          </p:cNvPr>
          <p:cNvSpPr txBox="1"/>
          <p:nvPr/>
        </p:nvSpPr>
        <p:spPr>
          <a:xfrm>
            <a:off x="145774" y="499223"/>
            <a:ext cx="11900452" cy="585955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Times New Roman" panose="02020603050405020304" pitchFamily="18" charset="0"/>
              </a:rPr>
              <a:t>The circadian rhythm, an intrinsic biological clock, affects physiological processes over a 24-hour cycle. Many diseases exhibit symptoms linked to these rhythms, such as bronchial asthma and myocardial infarction, which often peak at night or early morning. </a:t>
            </a:r>
          </a:p>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Times New Roman" panose="02020603050405020304" pitchFamily="18" charset="0"/>
              </a:rPr>
              <a:t>PDDS are therefore ideal for delivering drugs in sync with these fluctuations, allowing for a more natural and effective treatment approach. </a:t>
            </a:r>
          </a:p>
          <a:p>
            <a:pPr marL="285750" indent="-285750" algn="just">
              <a:lnSpc>
                <a:spcPct val="150000"/>
              </a:lnSpc>
              <a:buFont typeface="Arial" panose="020B0604020202020204" pitchFamily="34" charset="0"/>
              <a:buChar char="•"/>
            </a:pPr>
            <a:r>
              <a:rPr lang="en-IN" sz="1800" dirty="0" err="1">
                <a:effectLst/>
                <a:latin typeface="Times New Roman" panose="02020603050405020304" pitchFamily="18" charset="0"/>
                <a:ea typeface="Times New Roman" panose="02020603050405020304" pitchFamily="18" charset="0"/>
              </a:rPr>
              <a:t>Chronopharmaceutics</a:t>
            </a:r>
            <a:r>
              <a:rPr lang="en-IN" sz="1800" dirty="0">
                <a:effectLst/>
                <a:latin typeface="Times New Roman" panose="02020603050405020304" pitchFamily="18" charset="0"/>
                <a:ea typeface="Times New Roman" panose="02020603050405020304" pitchFamily="18" charset="0"/>
              </a:rPr>
              <a:t>, a field focused on creating delivery systems that align with the body's natural rhythms, is crucial to PDDS. </a:t>
            </a:r>
          </a:p>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Times New Roman" panose="02020603050405020304" pitchFamily="18" charset="0"/>
              </a:rPr>
              <a:t>By leveraging circadian rhythms, </a:t>
            </a:r>
            <a:r>
              <a:rPr lang="en-IN" sz="1800" dirty="0" err="1">
                <a:effectLst/>
                <a:latin typeface="Times New Roman" panose="02020603050405020304" pitchFamily="18" charset="0"/>
                <a:ea typeface="Times New Roman" panose="02020603050405020304" pitchFamily="18" charset="0"/>
              </a:rPr>
              <a:t>chronopharmaceutic</a:t>
            </a:r>
            <a:r>
              <a:rPr lang="en-IN" sz="1800" dirty="0">
                <a:effectLst/>
                <a:latin typeface="Times New Roman" panose="02020603050405020304" pitchFamily="18" charset="0"/>
                <a:ea typeface="Times New Roman" panose="02020603050405020304" pitchFamily="18" charset="0"/>
              </a:rPr>
              <a:t> systems allow the release of medications at the most opportune times, based on the biological needs of specific diseases.</a:t>
            </a:r>
          </a:p>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Times New Roman" panose="02020603050405020304" pitchFamily="18" charset="0"/>
              </a:rPr>
              <a:t> The goal is to maximize efficacy while minimizing adverse effects, especially for drugs that interact with sensitive body systems, such as those that cause gastric irritation or nausea.</a:t>
            </a:r>
          </a:p>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Times New Roman" panose="02020603050405020304" pitchFamily="18" charset="0"/>
              </a:rPr>
              <a:t>With advancements in PDDS technology, a more dynamic approach to medication is emerging, shifting from continuous, zero-order release to adaptive, time-based strategies. </a:t>
            </a:r>
          </a:p>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Times New Roman" panose="02020603050405020304" pitchFamily="18" charset="0"/>
              </a:rPr>
              <a:t>This evolution in drug delivery is essential for managing diseases where conventional methods fall short.</a:t>
            </a:r>
          </a:p>
        </p:txBody>
      </p:sp>
    </p:spTree>
    <p:extLst>
      <p:ext uri="{BB962C8B-B14F-4D97-AF65-F5344CB8AC3E}">
        <p14:creationId xmlns:p14="http://schemas.microsoft.com/office/powerpoint/2010/main" val="21202824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Professional PowerPoint Backgrounds &amp; Templates for PowerPoint">
            <a:extLst>
              <a:ext uri="{FF2B5EF4-FFF2-40B4-BE49-F238E27FC236}">
                <a16:creationId xmlns:a16="http://schemas.microsoft.com/office/drawing/2014/main" id="{EE6BE938-894E-9E8C-41EE-1A85CD7DE9F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076A48ED-AE25-8730-FBB2-E5DE75BF34DD}"/>
              </a:ext>
            </a:extLst>
          </p:cNvPr>
          <p:cNvSpPr txBox="1"/>
          <p:nvPr/>
        </p:nvSpPr>
        <p:spPr>
          <a:xfrm>
            <a:off x="450573" y="258632"/>
            <a:ext cx="11410122" cy="916982"/>
          </a:xfrm>
          <a:prstGeom prst="rect">
            <a:avLst/>
          </a:prstGeom>
          <a:noFill/>
        </p:spPr>
        <p:txBody>
          <a:bodyPr wrap="square">
            <a:spAutoFit/>
          </a:bodyPr>
          <a:lstStyle/>
          <a:p>
            <a:pPr lvl="0" algn="ctr">
              <a:lnSpc>
                <a:spcPct val="150000"/>
              </a:lnSpc>
              <a:spcAft>
                <a:spcPts val="1000"/>
              </a:spcAft>
            </a:pPr>
            <a:r>
              <a:rPr lang="en-IN" sz="4000" b="1" dirty="0">
                <a:effectLst/>
                <a:latin typeface="Times New Roman" panose="02020603050405020304" pitchFamily="18" charset="0"/>
                <a:ea typeface="Times New Roman" panose="02020603050405020304" pitchFamily="18" charset="0"/>
                <a:cs typeface="Kalinga" panose="020B0502040204020203" pitchFamily="34" charset="0"/>
              </a:rPr>
              <a:t>LITERATURE REVIEW </a:t>
            </a:r>
            <a:endParaRPr lang="en-IN" sz="4000" dirty="0">
              <a:effectLst/>
              <a:latin typeface="Calibri" panose="020F0502020204030204" pitchFamily="34" charset="0"/>
              <a:ea typeface="Times New Roman" panose="02020603050405020304" pitchFamily="18" charset="0"/>
              <a:cs typeface="Kalinga" panose="020B0502040204020203" pitchFamily="34" charset="0"/>
            </a:endParaRPr>
          </a:p>
        </p:txBody>
      </p:sp>
      <p:sp>
        <p:nvSpPr>
          <p:cNvPr id="5" name="TextBox 4">
            <a:extLst>
              <a:ext uri="{FF2B5EF4-FFF2-40B4-BE49-F238E27FC236}">
                <a16:creationId xmlns:a16="http://schemas.microsoft.com/office/drawing/2014/main" id="{E794AAAB-ED4A-2FE1-2A6D-2F5CBF9E7EF2}"/>
              </a:ext>
            </a:extLst>
          </p:cNvPr>
          <p:cNvSpPr txBox="1"/>
          <p:nvPr/>
        </p:nvSpPr>
        <p:spPr>
          <a:xfrm>
            <a:off x="251790" y="1304823"/>
            <a:ext cx="11807687" cy="5444054"/>
          </a:xfrm>
          <a:prstGeom prst="rect">
            <a:avLst/>
          </a:prstGeom>
          <a:noFill/>
        </p:spPr>
        <p:txBody>
          <a:bodyPr wrap="square">
            <a:spAutoFit/>
          </a:bodyPr>
          <a:lstStyle/>
          <a:p>
            <a:pPr marL="285750" indent="-285750" algn="just">
              <a:lnSpc>
                <a:spcPct val="150000"/>
              </a:lnSpc>
              <a:buFont typeface="Courier New" panose="02070309020205020404" pitchFamily="49" charset="0"/>
              <a:buChar char="o"/>
            </a:pPr>
            <a:r>
              <a:rPr lang="en-IN" sz="1800" b="1" dirty="0">
                <a:effectLst/>
                <a:latin typeface="Times New Roman" panose="02020603050405020304" pitchFamily="18" charset="0"/>
                <a:ea typeface="Times New Roman" panose="02020603050405020304" pitchFamily="18" charset="0"/>
              </a:rPr>
              <a:t>Sachin et al. (2019) </a:t>
            </a:r>
            <a:r>
              <a:rPr lang="en-IN" sz="1800" dirty="0">
                <a:effectLst/>
                <a:latin typeface="Times New Roman" panose="02020603050405020304" pitchFamily="18" charset="0"/>
                <a:ea typeface="Times New Roman" panose="02020603050405020304" pitchFamily="18" charset="0"/>
              </a:rPr>
              <a:t>demonstrated the effectiveness of </a:t>
            </a:r>
            <a:r>
              <a:rPr lang="en-IN" sz="1800" dirty="0" err="1">
                <a:effectLst/>
                <a:latin typeface="Times New Roman" panose="02020603050405020304" pitchFamily="18" charset="0"/>
                <a:ea typeface="Times New Roman" panose="02020603050405020304" pitchFamily="18" charset="0"/>
              </a:rPr>
              <a:t>multiparticulate</a:t>
            </a:r>
            <a:r>
              <a:rPr lang="en-IN" sz="1800" dirty="0">
                <a:effectLst/>
                <a:latin typeface="Times New Roman" panose="02020603050405020304" pitchFamily="18" charset="0"/>
                <a:ea typeface="Times New Roman" panose="02020603050405020304" pitchFamily="18" charset="0"/>
              </a:rPr>
              <a:t> drug delivery systems for achieving sustained or delayed oral release with low risk of dose dumping and short gastric residence time. Their study highlights the flexibility of </a:t>
            </a:r>
            <a:r>
              <a:rPr lang="en-IN" sz="1800" dirty="0" err="1">
                <a:effectLst/>
                <a:latin typeface="Times New Roman" panose="02020603050405020304" pitchFamily="18" charset="0"/>
                <a:ea typeface="Times New Roman" panose="02020603050405020304" pitchFamily="18" charset="0"/>
              </a:rPr>
              <a:t>multiparticulates</a:t>
            </a:r>
            <a:r>
              <a:rPr lang="en-IN" sz="1800" dirty="0">
                <a:effectLst/>
                <a:latin typeface="Times New Roman" panose="02020603050405020304" pitchFamily="18" charset="0"/>
                <a:ea typeface="Times New Roman" panose="02020603050405020304" pitchFamily="18" charset="0"/>
              </a:rPr>
              <a:t> to adapt to different release profiles and emphasizes their benefits over single-unit dosage forms. Specifically, they explored the use of floating </a:t>
            </a:r>
            <a:r>
              <a:rPr lang="en-IN" sz="1800" dirty="0" err="1">
                <a:effectLst/>
                <a:latin typeface="Times New Roman" panose="02020603050405020304" pitchFamily="18" charset="0"/>
                <a:ea typeface="Times New Roman" panose="02020603050405020304" pitchFamily="18" charset="0"/>
              </a:rPr>
              <a:t>multiparticulates</a:t>
            </a:r>
            <a:r>
              <a:rPr lang="en-IN" sz="1800" dirty="0">
                <a:effectLst/>
                <a:latin typeface="Times New Roman" panose="02020603050405020304" pitchFamily="18" charset="0"/>
                <a:ea typeface="Times New Roman" panose="02020603050405020304" pitchFamily="18" charset="0"/>
              </a:rPr>
              <a:t> formulated via solvent evaporation techniques to increase gastric retention time, showcasing this approach as a significant advancement in pulsatile drug delivery.</a:t>
            </a:r>
          </a:p>
          <a:p>
            <a:pPr marL="285750" indent="-285750" algn="just">
              <a:lnSpc>
                <a:spcPct val="150000"/>
              </a:lnSpc>
              <a:buFont typeface="Courier New" panose="02070309020205020404" pitchFamily="49" charset="0"/>
              <a:buChar char="o"/>
            </a:pPr>
            <a:r>
              <a:rPr lang="en-IN" sz="1800" b="1" dirty="0">
                <a:effectLst/>
                <a:latin typeface="Times New Roman" panose="02020603050405020304" pitchFamily="18" charset="0"/>
                <a:ea typeface="Times New Roman" panose="02020603050405020304" pitchFamily="18" charset="0"/>
              </a:rPr>
              <a:t>Ahmed et al. (2020) </a:t>
            </a:r>
            <a:r>
              <a:rPr lang="en-IN" sz="1800" dirty="0">
                <a:effectLst/>
                <a:latin typeface="Times New Roman" panose="02020603050405020304" pitchFamily="18" charset="0"/>
                <a:ea typeface="Times New Roman" panose="02020603050405020304" pitchFamily="18" charset="0"/>
              </a:rPr>
              <a:t>developed a multifunctional system incorporating a “tablets-in-capsule” design for the programmable release of ketorolac and famotidine. Their formulation involved mini-tablets providing rapid and delayed release of famotidine to ensure maximum gastric protection, while ketorolac was designed for timed release. This dual drug delivery approach ensured a pulse of famotidine after a lag time of 6 hours, demonstrating the versatility of this capsule-in-capsule technique for treating conditions requiring staggered release to improve therapeutic efficacy.</a:t>
            </a:r>
          </a:p>
          <a:p>
            <a:pPr marL="285750" indent="-285750" algn="just">
              <a:lnSpc>
                <a:spcPct val="150000"/>
              </a:lnSpc>
              <a:buFont typeface="Courier New" panose="02070309020205020404" pitchFamily="49" charset="0"/>
              <a:buChar char="o"/>
            </a:pPr>
            <a:r>
              <a:rPr lang="en-IN" sz="1800" dirty="0">
                <a:effectLst/>
                <a:latin typeface="Times New Roman" panose="02020603050405020304" pitchFamily="18" charset="0"/>
                <a:ea typeface="Times New Roman" panose="02020603050405020304" pitchFamily="18" charset="0"/>
              </a:rPr>
              <a:t>MD. Sarfaraz, Prasad Y, et al. (2021) formulated press-coated time-release tablets of nifedipine aimed at managing hypertension </a:t>
            </a:r>
            <a:r>
              <a:rPr lang="en-IN" sz="1800" dirty="0" err="1">
                <a:effectLst/>
                <a:latin typeface="Times New Roman" panose="02020603050405020304" pitchFamily="18" charset="0"/>
                <a:ea typeface="Times New Roman" panose="02020603050405020304" pitchFamily="18" charset="0"/>
              </a:rPr>
              <a:t>chronotherapeutically</a:t>
            </a:r>
            <a:r>
              <a:rPr lang="en-IN" sz="1800" dirty="0">
                <a:effectLst/>
                <a:latin typeface="Times New Roman" panose="02020603050405020304" pitchFamily="18" charset="0"/>
                <a:ea typeface="Times New Roman" panose="02020603050405020304" pitchFamily="18" charset="0"/>
              </a:rPr>
              <a:t>. Using a compression coating technique, nifedipine was embedded within a polymer matrix of PEG 6000 and HPMC K 100M. </a:t>
            </a:r>
          </a:p>
        </p:txBody>
      </p:sp>
    </p:spTree>
    <p:extLst>
      <p:ext uri="{BB962C8B-B14F-4D97-AF65-F5344CB8AC3E}">
        <p14:creationId xmlns:p14="http://schemas.microsoft.com/office/powerpoint/2010/main" val="32988260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Professional PowerPoint Backgrounds &amp; Templates for PowerPoint">
            <a:extLst>
              <a:ext uri="{FF2B5EF4-FFF2-40B4-BE49-F238E27FC236}">
                <a16:creationId xmlns:a16="http://schemas.microsoft.com/office/drawing/2014/main" id="{61647625-5F5B-ACF0-22C2-07D554D548C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B6AD4839-C1C2-2E1A-1E35-1EDA543F5E48}"/>
              </a:ext>
            </a:extLst>
          </p:cNvPr>
          <p:cNvSpPr txBox="1"/>
          <p:nvPr/>
        </p:nvSpPr>
        <p:spPr>
          <a:xfrm>
            <a:off x="278296" y="298388"/>
            <a:ext cx="11820939" cy="916982"/>
          </a:xfrm>
          <a:prstGeom prst="rect">
            <a:avLst/>
          </a:prstGeom>
          <a:noFill/>
        </p:spPr>
        <p:txBody>
          <a:bodyPr wrap="square">
            <a:spAutoFit/>
          </a:bodyPr>
          <a:lstStyle/>
          <a:p>
            <a:pPr lvl="0" algn="ctr">
              <a:lnSpc>
                <a:spcPct val="150000"/>
              </a:lnSpc>
              <a:spcAft>
                <a:spcPts val="1000"/>
              </a:spcAft>
            </a:pPr>
            <a:r>
              <a:rPr lang="en-IN" sz="4000" b="1" dirty="0">
                <a:effectLst/>
                <a:latin typeface="Times New Roman" panose="02020603050405020304" pitchFamily="18" charset="0"/>
                <a:ea typeface="Times New Roman" panose="02020603050405020304" pitchFamily="18" charset="0"/>
                <a:cs typeface="Kalinga" panose="020B0502040204020203" pitchFamily="34" charset="0"/>
              </a:rPr>
              <a:t>RESEARCH METHODOLOGY</a:t>
            </a:r>
            <a:endParaRPr lang="en-IN" sz="4000" dirty="0">
              <a:effectLst/>
              <a:latin typeface="Calibri" panose="020F0502020204030204" pitchFamily="34" charset="0"/>
              <a:ea typeface="Times New Roman" panose="02020603050405020304" pitchFamily="18" charset="0"/>
              <a:cs typeface="Kalinga" panose="020B0502040204020203" pitchFamily="34" charset="0"/>
            </a:endParaRPr>
          </a:p>
        </p:txBody>
      </p:sp>
      <p:sp>
        <p:nvSpPr>
          <p:cNvPr id="5" name="TextBox 4">
            <a:extLst>
              <a:ext uri="{FF2B5EF4-FFF2-40B4-BE49-F238E27FC236}">
                <a16:creationId xmlns:a16="http://schemas.microsoft.com/office/drawing/2014/main" id="{9354E5F1-4516-FCA2-1C32-7948A083E134}"/>
              </a:ext>
            </a:extLst>
          </p:cNvPr>
          <p:cNvSpPr txBox="1"/>
          <p:nvPr/>
        </p:nvSpPr>
        <p:spPr>
          <a:xfrm>
            <a:off x="278296" y="1413946"/>
            <a:ext cx="11635408" cy="5444054"/>
          </a:xfrm>
          <a:prstGeom prst="rect">
            <a:avLst/>
          </a:prstGeom>
          <a:noFill/>
        </p:spPr>
        <p:txBody>
          <a:bodyPr wrap="square">
            <a:spAutoFit/>
          </a:bodyPr>
          <a:lstStyle/>
          <a:p>
            <a:pPr marL="285750" indent="-285750" algn="just">
              <a:lnSpc>
                <a:spcPct val="150000"/>
              </a:lnSpc>
              <a:buFont typeface="Courier New" panose="02070309020205020404" pitchFamily="49" charset="0"/>
              <a:buChar char="o"/>
            </a:pPr>
            <a:r>
              <a:rPr lang="en-IN" sz="1800" dirty="0">
                <a:effectLst/>
                <a:latin typeface="Times New Roman" panose="02020603050405020304" pitchFamily="18" charset="0"/>
                <a:ea typeface="Times New Roman" panose="02020603050405020304" pitchFamily="18" charset="0"/>
              </a:rPr>
              <a:t>This study outlines a detailed procedure for the formulation and evaluation of Zafirlukast tablets designed for controlled drug release. </a:t>
            </a:r>
          </a:p>
          <a:p>
            <a:pPr marL="285750" indent="-285750" algn="just">
              <a:lnSpc>
                <a:spcPct val="150000"/>
              </a:lnSpc>
              <a:buFont typeface="Courier New" panose="02070309020205020404" pitchFamily="49" charset="0"/>
              <a:buChar char="o"/>
            </a:pPr>
            <a:r>
              <a:rPr lang="en-IN" sz="1800" dirty="0">
                <a:effectLst/>
                <a:latin typeface="Times New Roman" panose="02020603050405020304" pitchFamily="18" charset="0"/>
                <a:ea typeface="Times New Roman" panose="02020603050405020304" pitchFamily="18" charset="0"/>
              </a:rPr>
              <a:t>The methodology encompasses the preparation of standard solutions, construction of a calibration curve, drug-excipient compatibility studies, tablet formulation through direct compression, coating with specific polymers, and in-vitro release studies. </a:t>
            </a:r>
          </a:p>
          <a:p>
            <a:pPr marL="285750" indent="-285750" algn="just">
              <a:lnSpc>
                <a:spcPct val="150000"/>
              </a:lnSpc>
              <a:buFont typeface="Courier New" panose="02070309020205020404" pitchFamily="49" charset="0"/>
              <a:buChar char="o"/>
            </a:pPr>
            <a:r>
              <a:rPr lang="en-IN" sz="1800" dirty="0">
                <a:effectLst/>
                <a:latin typeface="Times New Roman" panose="02020603050405020304" pitchFamily="18" charset="0"/>
                <a:ea typeface="Times New Roman" panose="02020603050405020304" pitchFamily="18" charset="0"/>
              </a:rPr>
              <a:t>Core tablets containing Zafirlukast were formulated using </a:t>
            </a:r>
            <a:r>
              <a:rPr lang="en-IN" sz="1800" dirty="0" err="1">
                <a:effectLst/>
                <a:latin typeface="Times New Roman" panose="02020603050405020304" pitchFamily="18" charset="0"/>
                <a:ea typeface="Times New Roman" panose="02020603050405020304" pitchFamily="18" charset="0"/>
              </a:rPr>
              <a:t>superdisintegrants</a:t>
            </a:r>
            <a:r>
              <a:rPr lang="en-IN" sz="1800" dirty="0">
                <a:effectLst/>
                <a:latin typeface="Times New Roman" panose="02020603050405020304" pitchFamily="18" charset="0"/>
                <a:ea typeface="Times New Roman" panose="02020603050405020304" pitchFamily="18" charset="0"/>
              </a:rPr>
              <a:t> such as sodium starch glycolate, croscarmellose sodium, and </a:t>
            </a:r>
            <a:r>
              <a:rPr lang="en-IN" sz="1800" dirty="0" err="1">
                <a:effectLst/>
                <a:latin typeface="Times New Roman" panose="02020603050405020304" pitchFamily="18" charset="0"/>
                <a:ea typeface="Times New Roman" panose="02020603050405020304" pitchFamily="18" charset="0"/>
              </a:rPr>
              <a:t>crospovidone</a:t>
            </a:r>
            <a:r>
              <a:rPr lang="en-IN" sz="1800" dirty="0">
                <a:effectLst/>
                <a:latin typeface="Times New Roman" panose="02020603050405020304" pitchFamily="18" charset="0"/>
                <a:ea typeface="Times New Roman" panose="02020603050405020304" pitchFamily="18" charset="0"/>
              </a:rPr>
              <a:t>. </a:t>
            </a:r>
          </a:p>
          <a:p>
            <a:pPr marL="285750" indent="-285750" algn="just">
              <a:lnSpc>
                <a:spcPct val="150000"/>
              </a:lnSpc>
              <a:buFont typeface="Courier New" panose="02070309020205020404" pitchFamily="49" charset="0"/>
              <a:buChar char="o"/>
            </a:pPr>
            <a:r>
              <a:rPr lang="en-IN" sz="1800" dirty="0">
                <a:effectLst/>
                <a:latin typeface="Times New Roman" panose="02020603050405020304" pitchFamily="18" charset="0"/>
                <a:ea typeface="Times New Roman" panose="02020603050405020304" pitchFamily="18" charset="0"/>
              </a:rPr>
              <a:t>Additional excipients included polyvinyl pyrrolidone-K30 as a binder, microcrystalline cellulose (MCC) as a diluent, and magnesium stearate and talc as lubricants. </a:t>
            </a:r>
          </a:p>
          <a:p>
            <a:pPr marL="285750" indent="-285750" algn="just">
              <a:lnSpc>
                <a:spcPct val="150000"/>
              </a:lnSpc>
              <a:buFont typeface="Courier New" panose="02070309020205020404" pitchFamily="49" charset="0"/>
              <a:buChar char="o"/>
            </a:pPr>
            <a:r>
              <a:rPr lang="en-IN" sz="1800" dirty="0">
                <a:effectLst/>
                <a:latin typeface="Times New Roman" panose="02020603050405020304" pitchFamily="18" charset="0"/>
                <a:ea typeface="Times New Roman" panose="02020603050405020304" pitchFamily="18" charset="0"/>
              </a:rPr>
              <a:t>The ingredients were precisely weighed and mixed, sieved through a 60-mesh screen, and compressed into tablets using a rotary compression tablet machine (</a:t>
            </a:r>
            <a:r>
              <a:rPr lang="en-IN" sz="1800" dirty="0" err="1">
                <a:effectLst/>
                <a:latin typeface="Times New Roman" panose="02020603050405020304" pitchFamily="18" charset="0"/>
                <a:ea typeface="Times New Roman" panose="02020603050405020304" pitchFamily="18" charset="0"/>
              </a:rPr>
              <a:t>Rimek</a:t>
            </a:r>
            <a:r>
              <a:rPr lang="en-IN" sz="1800" dirty="0">
                <a:effectLst/>
                <a:latin typeface="Times New Roman" panose="02020603050405020304" pitchFamily="18" charset="0"/>
                <a:ea typeface="Times New Roman" panose="02020603050405020304" pitchFamily="18" charset="0"/>
              </a:rPr>
              <a:t> mini press I) with an 8-mm concave punch. </a:t>
            </a:r>
          </a:p>
          <a:p>
            <a:pPr marL="285750" indent="-285750" algn="just">
              <a:lnSpc>
                <a:spcPct val="150000"/>
              </a:lnSpc>
              <a:buFont typeface="Courier New" panose="02070309020205020404" pitchFamily="49" charset="0"/>
              <a:buChar char="o"/>
            </a:pPr>
            <a:r>
              <a:rPr lang="en-IN" sz="1800" dirty="0">
                <a:effectLst/>
                <a:latin typeface="Times New Roman" panose="02020603050405020304" pitchFamily="18" charset="0"/>
                <a:ea typeface="Times New Roman" panose="02020603050405020304" pitchFamily="18" charset="0"/>
              </a:rPr>
              <a:t>The compressed Zafirlukast tablets were coated using Eudragit-L 30 and Eudragit-RS 100 polymers to control drug release. </a:t>
            </a:r>
          </a:p>
        </p:txBody>
      </p:sp>
    </p:spTree>
    <p:extLst>
      <p:ext uri="{BB962C8B-B14F-4D97-AF65-F5344CB8AC3E}">
        <p14:creationId xmlns:p14="http://schemas.microsoft.com/office/powerpoint/2010/main" val="41796220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rofessional PowerPoint Backgrounds &amp; Templates for PowerPoint">
            <a:extLst>
              <a:ext uri="{FF2B5EF4-FFF2-40B4-BE49-F238E27FC236}">
                <a16:creationId xmlns:a16="http://schemas.microsoft.com/office/drawing/2014/main" id="{E58E7B3B-7378-AE25-C8F1-8048ED04002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BF80D5D0-5B28-786F-201D-04B082A07B7A}"/>
              </a:ext>
            </a:extLst>
          </p:cNvPr>
          <p:cNvSpPr txBox="1"/>
          <p:nvPr/>
        </p:nvSpPr>
        <p:spPr>
          <a:xfrm>
            <a:off x="318052" y="703574"/>
            <a:ext cx="11741426" cy="5450851"/>
          </a:xfrm>
          <a:prstGeom prst="rect">
            <a:avLst/>
          </a:prstGeom>
          <a:noFill/>
        </p:spPr>
        <p:txBody>
          <a:bodyPr wrap="square">
            <a:spAutoFit/>
          </a:bodyPr>
          <a:lstStyle/>
          <a:p>
            <a:pPr marL="285750" indent="-285750" algn="just">
              <a:lnSpc>
                <a:spcPct val="150000"/>
              </a:lnSpc>
              <a:buFont typeface="Courier New" panose="02070309020205020404" pitchFamily="49" charset="0"/>
              <a:buChar char="o"/>
            </a:pPr>
            <a:r>
              <a:rPr lang="en-IN" sz="1800" dirty="0">
                <a:effectLst/>
                <a:latin typeface="Times New Roman" panose="02020603050405020304" pitchFamily="18" charset="0"/>
                <a:ea typeface="Times New Roman" panose="02020603050405020304" pitchFamily="18" charset="0"/>
              </a:rPr>
              <a:t>The coating solution was prepared using a solvent mixture of isopropyl alcohol (IPA), acetone, and water. Triethyl citrate was incorporated as a plasticizer, titanium dioxide as an opacifier, and talc as an anti-tacking agent. Eudragit powder was initially dissolved in 50% of the solvent mixture, followed by the addition of talc and triethyl citrate in the remaining diluent. </a:t>
            </a:r>
          </a:p>
          <a:p>
            <a:pPr marL="285750" indent="-285750" algn="just">
              <a:lnSpc>
                <a:spcPct val="150000"/>
              </a:lnSpc>
              <a:buFont typeface="Courier New" panose="02070309020205020404" pitchFamily="49" charset="0"/>
              <a:buChar char="o"/>
            </a:pPr>
            <a:r>
              <a:rPr lang="en-IN" sz="1800" dirty="0">
                <a:effectLst/>
                <a:latin typeface="Times New Roman" panose="02020603050405020304" pitchFamily="18" charset="0"/>
                <a:ea typeface="Times New Roman" panose="02020603050405020304" pitchFamily="18" charset="0"/>
              </a:rPr>
              <a:t>The complete suspension was sieved through a 0.5 mm mesh to remove any undissolved particles, ensuring a smooth and uniform </a:t>
            </a:r>
            <a:r>
              <a:rPr lang="en-IN" sz="1800" dirty="0" err="1">
                <a:effectLst/>
                <a:latin typeface="Times New Roman" panose="02020603050405020304" pitchFamily="18" charset="0"/>
                <a:ea typeface="Times New Roman" panose="02020603050405020304" pitchFamily="18" charset="0"/>
              </a:rPr>
              <a:t>coating.The</a:t>
            </a:r>
            <a:r>
              <a:rPr lang="en-IN" sz="1800" dirty="0">
                <a:effectLst/>
                <a:latin typeface="Times New Roman" panose="02020603050405020304" pitchFamily="18" charset="0"/>
                <a:ea typeface="Times New Roman" panose="02020603050405020304" pitchFamily="18" charset="0"/>
              </a:rPr>
              <a:t> release of Zafirlukast from the coated tablets was tested in-vitro using a modified USP XXIII dissolution apparatus (Lab India, DS-800). </a:t>
            </a:r>
          </a:p>
          <a:p>
            <a:pPr marL="285750" indent="-285750" algn="just">
              <a:lnSpc>
                <a:spcPct val="150000"/>
              </a:lnSpc>
              <a:buFont typeface="Courier New" panose="02070309020205020404" pitchFamily="49" charset="0"/>
              <a:buChar char="o"/>
            </a:pPr>
            <a:r>
              <a:rPr lang="en-IN" sz="1800" dirty="0">
                <a:effectLst/>
                <a:latin typeface="Times New Roman" panose="02020603050405020304" pitchFamily="18" charset="0"/>
                <a:ea typeface="Times New Roman" panose="02020603050405020304" pitchFamily="18" charset="0"/>
              </a:rPr>
              <a:t>The test conditions included a dissolution medium of 900 ml phosphate buffer at pH 6.8, with a rotational speed of 50 rpm at 37°C, replicating human physiological conditions. </a:t>
            </a:r>
          </a:p>
          <a:p>
            <a:pPr marL="285750" indent="-285750" algn="just">
              <a:lnSpc>
                <a:spcPct val="150000"/>
              </a:lnSpc>
              <a:buFont typeface="Courier New" panose="02070309020205020404" pitchFamily="49" charset="0"/>
              <a:buChar char="o"/>
            </a:pPr>
            <a:r>
              <a:rPr lang="en-IN" sz="1800" dirty="0">
                <a:effectLst/>
                <a:latin typeface="Times New Roman" panose="02020603050405020304" pitchFamily="18" charset="0"/>
                <a:ea typeface="Times New Roman" panose="02020603050405020304" pitchFamily="18" charset="0"/>
              </a:rPr>
              <a:t>At fixed intervals, 5 ml samples were withdrawn, measured for absorbance at 240 nm, and replaced with fresh buffer to maintain the volume constant. These values provided a release profile for Zafirlukast, helping evaluate the effectiveness of the controlled release formulation in achieving the intended lag and release times.</a:t>
            </a:r>
          </a:p>
          <a:p>
            <a:pPr marL="285750" indent="-285750" algn="just">
              <a:lnSpc>
                <a:spcPct val="150000"/>
              </a:lnSpc>
              <a:buFont typeface="Courier New" panose="02070309020205020404" pitchFamily="49" charset="0"/>
              <a:buChar char="o"/>
            </a:pPr>
            <a:endParaRPr lang="en-IN" dirty="0"/>
          </a:p>
        </p:txBody>
      </p:sp>
    </p:spTree>
    <p:extLst>
      <p:ext uri="{BB962C8B-B14F-4D97-AF65-F5344CB8AC3E}">
        <p14:creationId xmlns:p14="http://schemas.microsoft.com/office/powerpoint/2010/main" val="16659349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Professional PowerPoint Backgrounds &amp; Templates for PowerPoint">
            <a:extLst>
              <a:ext uri="{FF2B5EF4-FFF2-40B4-BE49-F238E27FC236}">
                <a16:creationId xmlns:a16="http://schemas.microsoft.com/office/drawing/2014/main" id="{BF5BE4D4-827B-B8E8-9F40-D416D824C80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F8ECE486-0007-FFE2-134F-22D9A7F17532}"/>
              </a:ext>
            </a:extLst>
          </p:cNvPr>
          <p:cNvSpPr txBox="1"/>
          <p:nvPr/>
        </p:nvSpPr>
        <p:spPr>
          <a:xfrm>
            <a:off x="291548" y="377902"/>
            <a:ext cx="11608904" cy="916982"/>
          </a:xfrm>
          <a:prstGeom prst="rect">
            <a:avLst/>
          </a:prstGeom>
          <a:noFill/>
        </p:spPr>
        <p:txBody>
          <a:bodyPr wrap="square">
            <a:spAutoFit/>
          </a:bodyPr>
          <a:lstStyle/>
          <a:p>
            <a:pPr lvl="0" algn="ctr">
              <a:lnSpc>
                <a:spcPct val="150000"/>
              </a:lnSpc>
              <a:spcAft>
                <a:spcPts val="1000"/>
              </a:spcAft>
            </a:pPr>
            <a:r>
              <a:rPr lang="en-IN" sz="4000" b="1" dirty="0">
                <a:effectLst/>
                <a:latin typeface="Times New Roman" panose="02020603050405020304" pitchFamily="18" charset="0"/>
                <a:ea typeface="Times New Roman" panose="02020603050405020304" pitchFamily="18" charset="0"/>
                <a:cs typeface="Kalinga" panose="020B0502040204020203" pitchFamily="34" charset="0"/>
              </a:rPr>
              <a:t>RESULT AND DISCUSSIONS</a:t>
            </a:r>
            <a:endParaRPr lang="en-IN" sz="4000" dirty="0">
              <a:effectLst/>
              <a:latin typeface="Calibri" panose="020F0502020204030204" pitchFamily="34" charset="0"/>
              <a:ea typeface="Times New Roman" panose="02020603050405020304" pitchFamily="18" charset="0"/>
              <a:cs typeface="Kalinga" panose="020B0502040204020203" pitchFamily="34" charset="0"/>
            </a:endParaRPr>
          </a:p>
        </p:txBody>
      </p:sp>
      <p:sp>
        <p:nvSpPr>
          <p:cNvPr id="5" name="TextBox 4">
            <a:extLst>
              <a:ext uri="{FF2B5EF4-FFF2-40B4-BE49-F238E27FC236}">
                <a16:creationId xmlns:a16="http://schemas.microsoft.com/office/drawing/2014/main" id="{C11D4A4F-C2AD-29A1-F208-558B70CE470D}"/>
              </a:ext>
            </a:extLst>
          </p:cNvPr>
          <p:cNvSpPr txBox="1"/>
          <p:nvPr/>
        </p:nvSpPr>
        <p:spPr>
          <a:xfrm>
            <a:off x="238539" y="1710110"/>
            <a:ext cx="11714922" cy="4613058"/>
          </a:xfrm>
          <a:prstGeom prst="rect">
            <a:avLst/>
          </a:prstGeom>
          <a:noFill/>
        </p:spPr>
        <p:txBody>
          <a:bodyPr wrap="square">
            <a:spAutoFit/>
          </a:bodyPr>
          <a:lstStyle/>
          <a:p>
            <a:pPr marL="285750" indent="-285750" algn="just">
              <a:lnSpc>
                <a:spcPct val="150000"/>
              </a:lnSpc>
              <a:buFont typeface="Wingdings" panose="05000000000000000000" pitchFamily="2" charset="2"/>
              <a:buChar char="§"/>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In the present study, a standard calibration curve for Zafirlukast was established in 0.1 N HCl media. Concentrations of 5, 10, 15, 20, and 25 µg/ml were prepared through serial dilutions, and the absorbance at 242 nm was measured for each. </a:t>
            </a:r>
          </a:p>
          <a:p>
            <a:pPr marL="285750" indent="-285750" algn="just">
              <a:lnSpc>
                <a:spcPct val="150000"/>
              </a:lnSpc>
              <a:buFont typeface="Wingdings" panose="05000000000000000000" pitchFamily="2" charset="2"/>
              <a:buChar char="§"/>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A linear relationship between concentration and absorbance was observed, yielding a straight line on the calibration graph with a coefficient of determination R2R^2R2 of 0.9987. </a:t>
            </a:r>
          </a:p>
          <a:p>
            <a:pPr marL="285750" indent="-285750" algn="just">
              <a:lnSpc>
                <a:spcPct val="150000"/>
              </a:lnSpc>
              <a:buFont typeface="Wingdings" panose="05000000000000000000" pitchFamily="2" charset="2"/>
              <a:buChar char="§"/>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The calibration constants obtained were K1=0.0392K_1 = 0.0392K1​=0.0392 and K0=0.012K_0 = 0.012K0​=0.012, indicating a high degree of accuracy and reliability for concentration determination in subsequent dissolution studies. </a:t>
            </a:r>
          </a:p>
          <a:p>
            <a:pPr marL="285750" indent="-285750" algn="just">
              <a:lnSpc>
                <a:spcPct val="150000"/>
              </a:lnSpc>
              <a:buFont typeface="Wingdings" panose="05000000000000000000" pitchFamily="2" charset="2"/>
              <a:buChar char="§"/>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Fourier Transform Infrared (FTIR) analysis confirmed that the Zafirlukast pure drug and the optimized formulation exhibited absorption peaks within the expected wavenumber range, corresponding to the nature of chemical bonds present. </a:t>
            </a:r>
          </a:p>
          <a:p>
            <a:pPr marL="285750" indent="-285750" algn="just">
              <a:lnSpc>
                <a:spcPct val="150000"/>
              </a:lnSpc>
              <a:buFont typeface="Wingdings" panose="05000000000000000000" pitchFamily="2" charset="2"/>
              <a:buChar char="§"/>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No significant differences in absorption peaks between the pure drug and the formulation indicated the absence of any interaction between Zafirlukast and the excipients used in the tablet formulation. </a:t>
            </a:r>
          </a:p>
          <a:p>
            <a:pPr marL="285750" indent="-285750" algn="just">
              <a:lnSpc>
                <a:spcPct val="150000"/>
              </a:lnSpc>
              <a:buFont typeface="Wingdings" panose="05000000000000000000" pitchFamily="2" charset="2"/>
              <a:buChar char="§"/>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This compatibility is crucial for maintaining the stability and efficacy of the drug within the formulated product. </a:t>
            </a:r>
          </a:p>
        </p:txBody>
      </p:sp>
    </p:spTree>
    <p:extLst>
      <p:ext uri="{BB962C8B-B14F-4D97-AF65-F5344CB8AC3E}">
        <p14:creationId xmlns:p14="http://schemas.microsoft.com/office/powerpoint/2010/main" val="14443822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rofessional PowerPoint Backgrounds &amp; Templates for PowerPoint">
            <a:extLst>
              <a:ext uri="{FF2B5EF4-FFF2-40B4-BE49-F238E27FC236}">
                <a16:creationId xmlns:a16="http://schemas.microsoft.com/office/drawing/2014/main" id="{1E19440E-933E-E53B-61AE-9731CFE391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24AD274F-7BF8-CB28-F387-37538F7C889A}"/>
              </a:ext>
            </a:extLst>
          </p:cNvPr>
          <p:cNvSpPr txBox="1"/>
          <p:nvPr/>
        </p:nvSpPr>
        <p:spPr>
          <a:xfrm>
            <a:off x="265043" y="83725"/>
            <a:ext cx="11701670" cy="6690550"/>
          </a:xfrm>
          <a:prstGeom prst="rect">
            <a:avLst/>
          </a:prstGeom>
          <a:noFill/>
        </p:spPr>
        <p:txBody>
          <a:bodyPr wrap="square">
            <a:spAutoFit/>
          </a:bodyPr>
          <a:lstStyle/>
          <a:p>
            <a:pPr marL="285750" indent="-285750" algn="just">
              <a:lnSpc>
                <a:spcPct val="150000"/>
              </a:lnSpc>
              <a:buFont typeface="Wingdings" panose="05000000000000000000" pitchFamily="2" charset="2"/>
              <a:buChar char="§"/>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Physical properties of the powder blends used to formulate the rapid-release core tablets were evaluated as part of </a:t>
            </a:r>
            <a:r>
              <a:rPr lang="en-IN" sz="1800" dirty="0" err="1">
                <a:effectLst/>
                <a:latin typeface="Times New Roman" panose="02020603050405020304" pitchFamily="18" charset="0"/>
                <a:ea typeface="Times New Roman" panose="02020603050405020304" pitchFamily="18" charset="0"/>
                <a:cs typeface="Times New Roman" panose="02020603050405020304" pitchFamily="18" charset="0"/>
              </a:rPr>
              <a:t>preformulation</a:t>
            </a: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 studies. Parameters such as angle of repose, bulk density, tapped density, </a:t>
            </a:r>
            <a:r>
              <a:rPr lang="en-IN" sz="1800" dirty="0" err="1">
                <a:effectLst/>
                <a:latin typeface="Times New Roman" panose="02020603050405020304" pitchFamily="18" charset="0"/>
                <a:ea typeface="Times New Roman" panose="02020603050405020304" pitchFamily="18" charset="0"/>
                <a:cs typeface="Times New Roman" panose="02020603050405020304" pitchFamily="18" charset="0"/>
              </a:rPr>
              <a:t>Carr’s</a:t>
            </a: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 consolidation index, and </a:t>
            </a:r>
            <a:r>
              <a:rPr lang="en-IN" sz="1800" dirty="0" err="1">
                <a:effectLst/>
                <a:latin typeface="Times New Roman" panose="02020603050405020304" pitchFamily="18" charset="0"/>
                <a:ea typeface="Times New Roman" panose="02020603050405020304" pitchFamily="18" charset="0"/>
                <a:cs typeface="Times New Roman" panose="02020603050405020304" pitchFamily="18" charset="0"/>
              </a:rPr>
              <a:t>Hausner’s</a:t>
            </a: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 ratio were assessed, showing that the powders had good flow properties as well as </a:t>
            </a:r>
            <a:r>
              <a:rPr lang="en-IN" sz="1800" dirty="0" err="1">
                <a:effectLst/>
                <a:latin typeface="Times New Roman" panose="02020603050405020304" pitchFamily="18" charset="0"/>
                <a:ea typeface="Times New Roman" panose="02020603050405020304" pitchFamily="18" charset="0"/>
                <a:cs typeface="Times New Roman" panose="02020603050405020304" pitchFamily="18" charset="0"/>
              </a:rPr>
              <a:t>favorable</a:t>
            </a: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 volume and density characteristics. </a:t>
            </a:r>
          </a:p>
          <a:p>
            <a:pPr marL="285750" indent="-285750" algn="just">
              <a:lnSpc>
                <a:spcPct val="150000"/>
              </a:lnSpc>
              <a:buFont typeface="Wingdings" panose="05000000000000000000" pitchFamily="2" charset="2"/>
              <a:buChar char="§"/>
            </a:pPr>
            <a:r>
              <a:rPr lang="en-IN" sz="1800" dirty="0">
                <a:effectLst/>
                <a:latin typeface="Times New Roman" panose="02020603050405020304" pitchFamily="18" charset="0"/>
                <a:ea typeface="Times New Roman" panose="02020603050405020304" pitchFamily="18" charset="0"/>
              </a:rPr>
              <a:t>These properties are essential for ensuring uniformity and consistency during tablet compression. In-vitro drug release studies demonstrated the efficacy of the sustained-release mechanism for all tested formulations over a 5-hour period. </a:t>
            </a:r>
          </a:p>
          <a:p>
            <a:pPr marL="285750" indent="-285750" algn="just">
              <a:lnSpc>
                <a:spcPct val="150000"/>
              </a:lnSpc>
              <a:buFont typeface="Wingdings" panose="05000000000000000000" pitchFamily="2" charset="2"/>
              <a:buChar char="§"/>
            </a:pPr>
            <a:r>
              <a:rPr lang="en-IN" sz="1800" dirty="0">
                <a:effectLst/>
                <a:latin typeface="Times New Roman" panose="02020603050405020304" pitchFamily="18" charset="0"/>
                <a:ea typeface="Times New Roman" panose="02020603050405020304" pitchFamily="18" charset="0"/>
              </a:rPr>
              <a:t>The enteric coating applied to the formulations remained intact for the first 2 hours in a gastric pH of 1.2, successfully resisting the acidic environment, and then gradually dissolved in the intestinal </a:t>
            </a:r>
            <a:r>
              <a:rPr lang="en-IN" sz="1800" dirty="0" err="1">
                <a:effectLst/>
                <a:latin typeface="Times New Roman" panose="02020603050405020304" pitchFamily="18" charset="0"/>
                <a:ea typeface="Times New Roman" panose="02020603050405020304" pitchFamily="18" charset="0"/>
              </a:rPr>
              <a:t>pH.</a:t>
            </a:r>
            <a:r>
              <a:rPr lang="en-IN" sz="1800" dirty="0">
                <a:effectLst/>
                <a:latin typeface="Times New Roman" panose="02020603050405020304" pitchFamily="18" charset="0"/>
                <a:ea typeface="Times New Roman" panose="02020603050405020304" pitchFamily="18" charset="0"/>
              </a:rPr>
              <a:t> Among the formulations, F7 and F8 released the drug within 262 minutes due to a lower percentage of coating, while F9 and F10, with a slightly higher coating percentage, extended the release up to 320 minutes. </a:t>
            </a:r>
          </a:p>
          <a:p>
            <a:pPr marL="285750" indent="-285750" algn="just">
              <a:lnSpc>
                <a:spcPct val="150000"/>
              </a:lnSpc>
              <a:buFont typeface="Wingdings" panose="05000000000000000000" pitchFamily="2" charset="2"/>
              <a:buChar char="§"/>
            </a:pPr>
            <a:r>
              <a:rPr lang="en-IN" sz="1800" dirty="0">
                <a:effectLst/>
                <a:latin typeface="Times New Roman" panose="02020603050405020304" pitchFamily="18" charset="0"/>
                <a:ea typeface="Times New Roman" panose="02020603050405020304" pitchFamily="18" charset="0"/>
              </a:rPr>
              <a:t>Specifically, formulation F9 achieved an optimal balance, releasing 96.6% of the drug within 16 minutes following a lag time of 4.6 hours. </a:t>
            </a:r>
          </a:p>
          <a:p>
            <a:pPr marL="285750" indent="-285750" algn="just">
              <a:lnSpc>
                <a:spcPct val="150000"/>
              </a:lnSpc>
              <a:buFont typeface="Wingdings" panose="05000000000000000000" pitchFamily="2" charset="2"/>
              <a:buChar char="§"/>
            </a:pPr>
            <a:r>
              <a:rPr lang="en-IN" sz="1800" dirty="0">
                <a:effectLst/>
                <a:latin typeface="Times New Roman" panose="02020603050405020304" pitchFamily="18" charset="0"/>
                <a:ea typeface="Times New Roman" panose="02020603050405020304" pitchFamily="18" charset="0"/>
              </a:rPr>
              <a:t>Formulation F9, coated with 9.35% Eudragit L30, exhibited the most </a:t>
            </a:r>
            <a:r>
              <a:rPr lang="en-IN" sz="1800" dirty="0" err="1">
                <a:effectLst/>
                <a:latin typeface="Times New Roman" panose="02020603050405020304" pitchFamily="18" charset="0"/>
                <a:ea typeface="Times New Roman" panose="02020603050405020304" pitchFamily="18" charset="0"/>
              </a:rPr>
              <a:t>favorable</a:t>
            </a:r>
            <a:r>
              <a:rPr lang="en-IN" sz="1800" dirty="0">
                <a:effectLst/>
                <a:latin typeface="Times New Roman" panose="02020603050405020304" pitchFamily="18" charset="0"/>
                <a:ea typeface="Times New Roman" panose="02020603050405020304" pitchFamily="18" charset="0"/>
              </a:rPr>
              <a:t> release profile among the tested formulations. </a:t>
            </a:r>
          </a:p>
          <a:p>
            <a:pPr marL="285750" indent="-285750" algn="just">
              <a:lnSpc>
                <a:spcPct val="150000"/>
              </a:lnSpc>
              <a:buFont typeface="Wingdings" panose="05000000000000000000" pitchFamily="2" charset="2"/>
              <a:buChar char="§"/>
            </a:pPr>
            <a:r>
              <a:rPr lang="en-IN" sz="1800" dirty="0">
                <a:effectLst/>
                <a:latin typeface="Times New Roman" panose="02020603050405020304" pitchFamily="18" charset="0"/>
                <a:ea typeface="Times New Roman" panose="02020603050405020304" pitchFamily="18" charset="0"/>
              </a:rPr>
              <a:t>This coating composition provided both adequate gastric resistance and a controlled release in the intestinal environment, aligning with the objectives of sustained and delayed release. </a:t>
            </a:r>
          </a:p>
        </p:txBody>
      </p:sp>
    </p:spTree>
    <p:extLst>
      <p:ext uri="{BB962C8B-B14F-4D97-AF65-F5344CB8AC3E}">
        <p14:creationId xmlns:p14="http://schemas.microsoft.com/office/powerpoint/2010/main" val="22236529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Professional PowerPoint Backgrounds &amp; Templates for PowerPoint">
            <a:extLst>
              <a:ext uri="{FF2B5EF4-FFF2-40B4-BE49-F238E27FC236}">
                <a16:creationId xmlns:a16="http://schemas.microsoft.com/office/drawing/2014/main" id="{411D3993-8F97-EEED-E451-732890D679C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636684E1-28D6-B6EE-76B3-747B3640D993}"/>
              </a:ext>
            </a:extLst>
          </p:cNvPr>
          <p:cNvSpPr txBox="1"/>
          <p:nvPr/>
        </p:nvSpPr>
        <p:spPr>
          <a:xfrm>
            <a:off x="397566" y="228745"/>
            <a:ext cx="11330608" cy="1294393"/>
          </a:xfrm>
          <a:prstGeom prst="rect">
            <a:avLst/>
          </a:prstGeom>
          <a:noFill/>
        </p:spPr>
        <p:txBody>
          <a:bodyPr wrap="square">
            <a:spAutoFit/>
          </a:bodyPr>
          <a:lstStyle/>
          <a:p>
            <a:pPr algn="just">
              <a:lnSpc>
                <a:spcPct val="150000"/>
              </a:lnSpc>
            </a:pPr>
            <a:r>
              <a:rPr lang="en-IN" sz="1800" dirty="0">
                <a:effectLst/>
                <a:latin typeface="Times New Roman" panose="02020603050405020304" pitchFamily="18" charset="0"/>
                <a:ea typeface="Times New Roman" panose="02020603050405020304" pitchFamily="18" charset="0"/>
              </a:rPr>
              <a:t>Overall, F9 was identified as the most promising formulation, providing an efficient release mechanism while protecting the drug from premature dissolution in gastric conditions. This controlled-release characteristic could significantly enhance the therapeutic effectiveness of Zafirlukast.</a:t>
            </a:r>
            <a:endParaRPr lang="en-IN" dirty="0"/>
          </a:p>
        </p:txBody>
      </p:sp>
      <p:sp>
        <p:nvSpPr>
          <p:cNvPr id="5" name="TextBox 4">
            <a:extLst>
              <a:ext uri="{FF2B5EF4-FFF2-40B4-BE49-F238E27FC236}">
                <a16:creationId xmlns:a16="http://schemas.microsoft.com/office/drawing/2014/main" id="{04BD0DC1-1561-41F6-2B63-F1FE76383E35}"/>
              </a:ext>
            </a:extLst>
          </p:cNvPr>
          <p:cNvSpPr txBox="1"/>
          <p:nvPr/>
        </p:nvSpPr>
        <p:spPr>
          <a:xfrm>
            <a:off x="397566" y="1772042"/>
            <a:ext cx="3405809" cy="873572"/>
          </a:xfrm>
          <a:prstGeom prst="rect">
            <a:avLst/>
          </a:prstGeom>
          <a:noFill/>
        </p:spPr>
        <p:txBody>
          <a:bodyPr wrap="square">
            <a:spAutoFit/>
          </a:bodyPr>
          <a:lstStyle/>
          <a:p>
            <a:pPr algn="ctr">
              <a:lnSpc>
                <a:spcPct val="150000"/>
              </a:lnSpc>
            </a:pPr>
            <a:r>
              <a:rPr lang="en-IN" sz="1800" b="1" dirty="0">
                <a:effectLst/>
                <a:latin typeface="Times New Roman" panose="02020603050405020304" pitchFamily="18" charset="0"/>
                <a:ea typeface="Times New Roman" panose="02020603050405020304" pitchFamily="18" charset="0"/>
              </a:rPr>
              <a:t>Table 1 Dissolution profile of formulations</a:t>
            </a:r>
            <a:endParaRPr lang="en-IN" sz="1800" dirty="0">
              <a:effectLst/>
              <a:latin typeface="Times New Roman" panose="02020603050405020304" pitchFamily="18" charset="0"/>
              <a:ea typeface="Times New Roman" panose="02020603050405020304" pitchFamily="18" charset="0"/>
            </a:endParaRPr>
          </a:p>
        </p:txBody>
      </p:sp>
      <p:graphicFrame>
        <p:nvGraphicFramePr>
          <p:cNvPr id="6" name="Table 5">
            <a:extLst>
              <a:ext uri="{FF2B5EF4-FFF2-40B4-BE49-F238E27FC236}">
                <a16:creationId xmlns:a16="http://schemas.microsoft.com/office/drawing/2014/main" id="{F054713C-4043-EDCB-926D-821888CFE10F}"/>
              </a:ext>
            </a:extLst>
          </p:cNvPr>
          <p:cNvGraphicFramePr>
            <a:graphicFrameLocks noGrp="1"/>
          </p:cNvGraphicFramePr>
          <p:nvPr>
            <p:extLst>
              <p:ext uri="{D42A27DB-BD31-4B8C-83A1-F6EECF244321}">
                <p14:modId xmlns:p14="http://schemas.microsoft.com/office/powerpoint/2010/main" val="1373924815"/>
              </p:ext>
            </p:extLst>
          </p:nvPr>
        </p:nvGraphicFramePr>
        <p:xfrm>
          <a:off x="397566" y="2773498"/>
          <a:ext cx="5446640" cy="3759827"/>
        </p:xfrm>
        <a:graphic>
          <a:graphicData uri="http://schemas.openxmlformats.org/drawingml/2006/table">
            <a:tbl>
              <a:tblPr firstRow="1" firstCol="1" bandRow="1">
                <a:tableStyleId>{5C22544A-7EE6-4342-B048-85BDC9FD1C3A}</a:tableStyleId>
              </a:tblPr>
              <a:tblGrid>
                <a:gridCol w="126093">
                  <a:extLst>
                    <a:ext uri="{9D8B030D-6E8A-4147-A177-3AD203B41FA5}">
                      <a16:colId xmlns:a16="http://schemas.microsoft.com/office/drawing/2014/main" val="2590347189"/>
                    </a:ext>
                  </a:extLst>
                </a:gridCol>
                <a:gridCol w="801966">
                  <a:extLst>
                    <a:ext uri="{9D8B030D-6E8A-4147-A177-3AD203B41FA5}">
                      <a16:colId xmlns:a16="http://schemas.microsoft.com/office/drawing/2014/main" val="1163142378"/>
                    </a:ext>
                  </a:extLst>
                </a:gridCol>
                <a:gridCol w="760197">
                  <a:extLst>
                    <a:ext uri="{9D8B030D-6E8A-4147-A177-3AD203B41FA5}">
                      <a16:colId xmlns:a16="http://schemas.microsoft.com/office/drawing/2014/main" val="3763342744"/>
                    </a:ext>
                  </a:extLst>
                </a:gridCol>
                <a:gridCol w="751008">
                  <a:extLst>
                    <a:ext uri="{9D8B030D-6E8A-4147-A177-3AD203B41FA5}">
                      <a16:colId xmlns:a16="http://schemas.microsoft.com/office/drawing/2014/main" val="2045096167"/>
                    </a:ext>
                  </a:extLst>
                </a:gridCol>
                <a:gridCol w="751844">
                  <a:extLst>
                    <a:ext uri="{9D8B030D-6E8A-4147-A177-3AD203B41FA5}">
                      <a16:colId xmlns:a16="http://schemas.microsoft.com/office/drawing/2014/main" val="3090051470"/>
                    </a:ext>
                  </a:extLst>
                </a:gridCol>
                <a:gridCol w="751844">
                  <a:extLst>
                    <a:ext uri="{9D8B030D-6E8A-4147-A177-3AD203B41FA5}">
                      <a16:colId xmlns:a16="http://schemas.microsoft.com/office/drawing/2014/main" val="3724747860"/>
                    </a:ext>
                  </a:extLst>
                </a:gridCol>
                <a:gridCol w="751844">
                  <a:extLst>
                    <a:ext uri="{9D8B030D-6E8A-4147-A177-3AD203B41FA5}">
                      <a16:colId xmlns:a16="http://schemas.microsoft.com/office/drawing/2014/main" val="653320900"/>
                    </a:ext>
                  </a:extLst>
                </a:gridCol>
                <a:gridCol w="751844">
                  <a:extLst>
                    <a:ext uri="{9D8B030D-6E8A-4147-A177-3AD203B41FA5}">
                      <a16:colId xmlns:a16="http://schemas.microsoft.com/office/drawing/2014/main" val="3204168748"/>
                    </a:ext>
                  </a:extLst>
                </a:gridCol>
              </a:tblGrid>
              <a:tr h="287840">
                <a:tc gridSpan="2">
                  <a:txBody>
                    <a:bodyPr/>
                    <a:lstStyle/>
                    <a:p>
                      <a:pPr algn="just">
                        <a:lnSpc>
                          <a:spcPct val="115000"/>
                        </a:lnSpc>
                        <a:spcAft>
                          <a:spcPts val="1000"/>
                        </a:spcAft>
                      </a:pPr>
                      <a:r>
                        <a:rPr lang="en-IN" sz="1200" dirty="0">
                          <a:effectLst/>
                          <a:latin typeface="Times New Roman" panose="02020603050405020304" pitchFamily="18" charset="0"/>
                          <a:cs typeface="Times New Roman" panose="02020603050405020304" pitchFamily="18" charset="0"/>
                        </a:rPr>
                        <a:t>T (min)</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hMerge="1">
                  <a:txBody>
                    <a:bodyPr/>
                    <a:lstStyle/>
                    <a:p>
                      <a:endParaRPr lang="en-IN"/>
                    </a:p>
                  </a:txBody>
                  <a:tcPr/>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F1</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F2</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F3</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F4</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F5</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F6</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35154479"/>
                  </a:ext>
                </a:extLst>
              </a:tr>
              <a:tr h="287840">
                <a:tc>
                  <a:txBody>
                    <a:bodyPr/>
                    <a:lstStyle/>
                    <a:p>
                      <a:pPr algn="l">
                        <a:lnSpc>
                          <a:spcPct val="115000"/>
                        </a:lnSpc>
                        <a:spcAft>
                          <a:spcPts val="1000"/>
                        </a:spcAft>
                      </a:pPr>
                      <a:r>
                        <a:rPr lang="en-IN" sz="1100">
                          <a:effectLst/>
                        </a:rPr>
                        <a:t> </a:t>
                      </a:r>
                      <a:endParaRPr lang="en-IN" sz="1100">
                        <a:effectLst/>
                        <a:latin typeface="Calibri" panose="020F0502020204030204" pitchFamily="34" charset="0"/>
                        <a:ea typeface="Times New Roman" panose="02020603050405020304" pitchFamily="18" charset="0"/>
                        <a:cs typeface="Kalinga" panose="020B0502040204020203" pitchFamily="34" charset="0"/>
                      </a:endParaRPr>
                    </a:p>
                  </a:txBody>
                  <a:tcPr marL="0" marR="0" marT="0" marB="0" anchor="ctr"/>
                </a:tc>
                <a:tc>
                  <a:txBody>
                    <a:bodyPr/>
                    <a:lstStyle/>
                    <a:p>
                      <a:pPr algn="just">
                        <a:lnSpc>
                          <a:spcPct val="115000"/>
                        </a:lnSpc>
                        <a:spcAft>
                          <a:spcPts val="1000"/>
                        </a:spcAft>
                      </a:pPr>
                      <a:r>
                        <a:rPr lang="en-IN" sz="1200" dirty="0">
                          <a:effectLst/>
                          <a:latin typeface="Times New Roman" panose="02020603050405020304" pitchFamily="18" charset="0"/>
                          <a:cs typeface="Times New Roman" panose="02020603050405020304" pitchFamily="18" charset="0"/>
                        </a:rPr>
                        <a:t>0</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0</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0</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0</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0</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0</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0</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519264884"/>
                  </a:ext>
                </a:extLst>
              </a:tr>
              <a:tr h="287840">
                <a:tc>
                  <a:txBody>
                    <a:bodyPr/>
                    <a:lstStyle/>
                    <a:p>
                      <a:pPr algn="l">
                        <a:lnSpc>
                          <a:spcPct val="115000"/>
                        </a:lnSpc>
                        <a:spcAft>
                          <a:spcPts val="1000"/>
                        </a:spcAft>
                      </a:pPr>
                      <a:r>
                        <a:rPr lang="en-IN" sz="1100">
                          <a:effectLst/>
                        </a:rPr>
                        <a:t> </a:t>
                      </a:r>
                      <a:endParaRPr lang="en-IN" sz="1100">
                        <a:effectLst/>
                        <a:latin typeface="Calibri" panose="020F0502020204030204" pitchFamily="34" charset="0"/>
                        <a:ea typeface="Times New Roman" panose="02020603050405020304" pitchFamily="18" charset="0"/>
                        <a:cs typeface="Kalinga" panose="020B0502040204020203" pitchFamily="34" charset="0"/>
                      </a:endParaRPr>
                    </a:p>
                  </a:txBody>
                  <a:tcPr marL="0" marR="0" marT="0" marB="0" anchor="ctr"/>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2</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dirty="0">
                          <a:effectLst/>
                          <a:latin typeface="Times New Roman" panose="02020603050405020304" pitchFamily="18" charset="0"/>
                          <a:cs typeface="Times New Roman" panose="02020603050405020304" pitchFamily="18" charset="0"/>
                        </a:rPr>
                        <a:t>36.62</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38.06</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44.15</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30.42</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37.26</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44.41</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975708480"/>
                  </a:ext>
                </a:extLst>
              </a:tr>
              <a:tr h="287840">
                <a:tc>
                  <a:txBody>
                    <a:bodyPr/>
                    <a:lstStyle/>
                    <a:p>
                      <a:pPr algn="l">
                        <a:lnSpc>
                          <a:spcPct val="115000"/>
                        </a:lnSpc>
                        <a:spcAft>
                          <a:spcPts val="1000"/>
                        </a:spcAft>
                      </a:pPr>
                      <a:r>
                        <a:rPr lang="en-IN" sz="1100">
                          <a:effectLst/>
                        </a:rPr>
                        <a:t> </a:t>
                      </a:r>
                      <a:endParaRPr lang="en-IN" sz="1100">
                        <a:effectLst/>
                        <a:latin typeface="Calibri" panose="020F0502020204030204" pitchFamily="34" charset="0"/>
                        <a:ea typeface="Times New Roman" panose="02020603050405020304" pitchFamily="18" charset="0"/>
                        <a:cs typeface="Kalinga" panose="020B0502040204020203" pitchFamily="34" charset="0"/>
                      </a:endParaRPr>
                    </a:p>
                  </a:txBody>
                  <a:tcPr marL="0" marR="0" marT="0" marB="0" anchor="ctr"/>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4</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dirty="0">
                          <a:effectLst/>
                          <a:latin typeface="Times New Roman" panose="02020603050405020304" pitchFamily="18" charset="0"/>
                          <a:cs typeface="Times New Roman" panose="02020603050405020304" pitchFamily="18" charset="0"/>
                        </a:rPr>
                        <a:t>54.02</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55.49</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53.26</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49.44</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49.66</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52.44</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1291615"/>
                  </a:ext>
                </a:extLst>
              </a:tr>
              <a:tr h="287840">
                <a:tc>
                  <a:txBody>
                    <a:bodyPr/>
                    <a:lstStyle/>
                    <a:p>
                      <a:pPr algn="l">
                        <a:lnSpc>
                          <a:spcPct val="115000"/>
                        </a:lnSpc>
                        <a:spcAft>
                          <a:spcPts val="1000"/>
                        </a:spcAft>
                      </a:pPr>
                      <a:r>
                        <a:rPr lang="en-IN" sz="1100">
                          <a:effectLst/>
                        </a:rPr>
                        <a:t> </a:t>
                      </a:r>
                      <a:endParaRPr lang="en-IN" sz="1100">
                        <a:effectLst/>
                        <a:latin typeface="Calibri" panose="020F0502020204030204" pitchFamily="34" charset="0"/>
                        <a:ea typeface="Times New Roman" panose="02020603050405020304" pitchFamily="18" charset="0"/>
                        <a:cs typeface="Kalinga" panose="020B0502040204020203" pitchFamily="34" charset="0"/>
                      </a:endParaRPr>
                    </a:p>
                  </a:txBody>
                  <a:tcPr marL="0" marR="0" marT="0" marB="0" anchor="ctr"/>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6</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dirty="0">
                          <a:effectLst/>
                          <a:latin typeface="Times New Roman" panose="02020603050405020304" pitchFamily="18" charset="0"/>
                          <a:cs typeface="Times New Roman" panose="02020603050405020304" pitchFamily="18" charset="0"/>
                        </a:rPr>
                        <a:t>62.37</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69.61</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72.16</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61.55</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60.16</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70.62</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08788425"/>
                  </a:ext>
                </a:extLst>
              </a:tr>
              <a:tr h="287840">
                <a:tc>
                  <a:txBody>
                    <a:bodyPr/>
                    <a:lstStyle/>
                    <a:p>
                      <a:pPr algn="l">
                        <a:lnSpc>
                          <a:spcPct val="115000"/>
                        </a:lnSpc>
                        <a:spcAft>
                          <a:spcPts val="1000"/>
                        </a:spcAft>
                      </a:pPr>
                      <a:r>
                        <a:rPr lang="en-IN" sz="1100">
                          <a:effectLst/>
                        </a:rPr>
                        <a:t> </a:t>
                      </a:r>
                      <a:endParaRPr lang="en-IN" sz="1100">
                        <a:effectLst/>
                        <a:latin typeface="Calibri" panose="020F0502020204030204" pitchFamily="34" charset="0"/>
                        <a:ea typeface="Times New Roman" panose="02020603050405020304" pitchFamily="18" charset="0"/>
                        <a:cs typeface="Kalinga" panose="020B0502040204020203" pitchFamily="34" charset="0"/>
                      </a:endParaRPr>
                    </a:p>
                  </a:txBody>
                  <a:tcPr marL="0" marR="0" marT="0" marB="0" anchor="ctr"/>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8</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dirty="0">
                          <a:effectLst/>
                          <a:latin typeface="Times New Roman" panose="02020603050405020304" pitchFamily="18" charset="0"/>
                          <a:cs typeface="Times New Roman" panose="02020603050405020304" pitchFamily="18" charset="0"/>
                        </a:rPr>
                        <a:t>77.23</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74.69</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82.11</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73.23</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72.98</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79.83</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396896896"/>
                  </a:ext>
                </a:extLst>
              </a:tr>
              <a:tr h="287840">
                <a:tc>
                  <a:txBody>
                    <a:bodyPr/>
                    <a:lstStyle/>
                    <a:p>
                      <a:pPr algn="l">
                        <a:lnSpc>
                          <a:spcPct val="115000"/>
                        </a:lnSpc>
                        <a:spcAft>
                          <a:spcPts val="1000"/>
                        </a:spcAft>
                      </a:pPr>
                      <a:r>
                        <a:rPr lang="en-IN" sz="1100">
                          <a:effectLst/>
                        </a:rPr>
                        <a:t> </a:t>
                      </a:r>
                      <a:endParaRPr lang="en-IN" sz="1100">
                        <a:effectLst/>
                        <a:latin typeface="Calibri" panose="020F0502020204030204" pitchFamily="34" charset="0"/>
                        <a:ea typeface="Times New Roman" panose="02020603050405020304" pitchFamily="18" charset="0"/>
                        <a:cs typeface="Kalinga" panose="020B0502040204020203" pitchFamily="34" charset="0"/>
                      </a:endParaRPr>
                    </a:p>
                  </a:txBody>
                  <a:tcPr marL="0" marR="0" marT="0" marB="0" anchor="ctr"/>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10</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80.55</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85.56</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88.01</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79.06</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79.77</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86.11</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704251940"/>
                  </a:ext>
                </a:extLst>
              </a:tr>
              <a:tr h="287840">
                <a:tc>
                  <a:txBody>
                    <a:bodyPr/>
                    <a:lstStyle/>
                    <a:p>
                      <a:pPr algn="l">
                        <a:lnSpc>
                          <a:spcPct val="115000"/>
                        </a:lnSpc>
                        <a:spcAft>
                          <a:spcPts val="1000"/>
                        </a:spcAft>
                      </a:pPr>
                      <a:r>
                        <a:rPr lang="en-IN" sz="1100">
                          <a:effectLst/>
                        </a:rPr>
                        <a:t> </a:t>
                      </a:r>
                      <a:endParaRPr lang="en-IN" sz="1100">
                        <a:effectLst/>
                        <a:latin typeface="Calibri" panose="020F0502020204030204" pitchFamily="34" charset="0"/>
                        <a:ea typeface="Times New Roman" panose="02020603050405020304" pitchFamily="18" charset="0"/>
                        <a:cs typeface="Kalinga" panose="020B0502040204020203" pitchFamily="34" charset="0"/>
                      </a:endParaRPr>
                    </a:p>
                  </a:txBody>
                  <a:tcPr marL="0" marR="0" marT="0" marB="0" anchor="ctr"/>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12</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83.41</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dirty="0">
                          <a:effectLst/>
                          <a:latin typeface="Times New Roman" panose="02020603050405020304" pitchFamily="18" charset="0"/>
                          <a:cs typeface="Times New Roman" panose="02020603050405020304" pitchFamily="18" charset="0"/>
                        </a:rPr>
                        <a:t>89.54</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91.77</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84.60</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85.62</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88.62</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517651980"/>
                  </a:ext>
                </a:extLst>
              </a:tr>
              <a:tr h="287840">
                <a:tc>
                  <a:txBody>
                    <a:bodyPr/>
                    <a:lstStyle/>
                    <a:p>
                      <a:pPr algn="l">
                        <a:lnSpc>
                          <a:spcPct val="115000"/>
                        </a:lnSpc>
                        <a:spcAft>
                          <a:spcPts val="1000"/>
                        </a:spcAft>
                      </a:pPr>
                      <a:r>
                        <a:rPr lang="en-IN" sz="1100">
                          <a:effectLst/>
                        </a:rPr>
                        <a:t> </a:t>
                      </a:r>
                      <a:endParaRPr lang="en-IN" sz="1100">
                        <a:effectLst/>
                        <a:latin typeface="Calibri" panose="020F0502020204030204" pitchFamily="34" charset="0"/>
                        <a:ea typeface="Times New Roman" panose="02020603050405020304" pitchFamily="18" charset="0"/>
                        <a:cs typeface="Kalinga" panose="020B0502040204020203" pitchFamily="34" charset="0"/>
                      </a:endParaRPr>
                    </a:p>
                  </a:txBody>
                  <a:tcPr marL="0" marR="0" marT="0" marB="0" anchor="ctr"/>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14</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88.39</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dirty="0">
                          <a:effectLst/>
                          <a:latin typeface="Times New Roman" panose="02020603050405020304" pitchFamily="18" charset="0"/>
                          <a:cs typeface="Times New Roman" panose="02020603050405020304" pitchFamily="18" charset="0"/>
                        </a:rPr>
                        <a:t>91.69</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98.48</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92.15</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88.49</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93.13</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09838604"/>
                  </a:ext>
                </a:extLst>
              </a:tr>
              <a:tr h="287840">
                <a:tc>
                  <a:txBody>
                    <a:bodyPr/>
                    <a:lstStyle/>
                    <a:p>
                      <a:pPr algn="l">
                        <a:lnSpc>
                          <a:spcPct val="115000"/>
                        </a:lnSpc>
                        <a:spcAft>
                          <a:spcPts val="1000"/>
                        </a:spcAft>
                      </a:pPr>
                      <a:r>
                        <a:rPr lang="en-IN" sz="1100">
                          <a:effectLst/>
                        </a:rPr>
                        <a:t> </a:t>
                      </a:r>
                      <a:endParaRPr lang="en-IN" sz="1100">
                        <a:effectLst/>
                        <a:latin typeface="Calibri" panose="020F0502020204030204" pitchFamily="34" charset="0"/>
                        <a:ea typeface="Times New Roman" panose="02020603050405020304" pitchFamily="18" charset="0"/>
                        <a:cs typeface="Kalinga" panose="020B0502040204020203" pitchFamily="34" charset="0"/>
                      </a:endParaRPr>
                    </a:p>
                  </a:txBody>
                  <a:tcPr marL="0" marR="0" marT="0" marB="0" anchor="ctr"/>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16</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92.46</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93.80</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dirty="0">
                          <a:effectLst/>
                          <a:latin typeface="Times New Roman" panose="02020603050405020304" pitchFamily="18" charset="0"/>
                          <a:cs typeface="Times New Roman" panose="02020603050405020304" pitchFamily="18" charset="0"/>
                        </a:rPr>
                        <a:t>98.74</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94.76</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94.01</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96.34</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985896162"/>
                  </a:ext>
                </a:extLst>
              </a:tr>
              <a:tr h="287840">
                <a:tc>
                  <a:txBody>
                    <a:bodyPr/>
                    <a:lstStyle/>
                    <a:p>
                      <a:pPr algn="l">
                        <a:lnSpc>
                          <a:spcPct val="115000"/>
                        </a:lnSpc>
                        <a:spcAft>
                          <a:spcPts val="1000"/>
                        </a:spcAft>
                      </a:pPr>
                      <a:r>
                        <a:rPr lang="en-IN" sz="1100">
                          <a:effectLst/>
                        </a:rPr>
                        <a:t> </a:t>
                      </a:r>
                      <a:endParaRPr lang="en-IN" sz="1100">
                        <a:effectLst/>
                        <a:latin typeface="Calibri" panose="020F0502020204030204" pitchFamily="34" charset="0"/>
                        <a:ea typeface="Times New Roman" panose="02020603050405020304" pitchFamily="18" charset="0"/>
                        <a:cs typeface="Kalinga" panose="020B0502040204020203" pitchFamily="34" charset="0"/>
                      </a:endParaRPr>
                    </a:p>
                  </a:txBody>
                  <a:tcPr marL="0" marR="0" marT="0" marB="0" anchor="ctr"/>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18</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94.27</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95.16</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dirty="0">
                          <a:effectLst/>
                          <a:latin typeface="Times New Roman" panose="02020603050405020304" pitchFamily="18" charset="0"/>
                          <a:cs typeface="Times New Roman" panose="02020603050405020304" pitchFamily="18" charset="0"/>
                        </a:rPr>
                        <a:t>98.06</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94.95</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95.22</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96.66</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4023300193"/>
                  </a:ext>
                </a:extLst>
              </a:tr>
              <a:tr h="593587">
                <a:tc>
                  <a:txBody>
                    <a:bodyPr/>
                    <a:lstStyle/>
                    <a:p>
                      <a:pPr algn="l">
                        <a:lnSpc>
                          <a:spcPct val="115000"/>
                        </a:lnSpc>
                        <a:spcAft>
                          <a:spcPts val="1000"/>
                        </a:spcAft>
                      </a:pPr>
                      <a:r>
                        <a:rPr lang="en-IN" sz="1100">
                          <a:effectLst/>
                        </a:rPr>
                        <a:t> </a:t>
                      </a:r>
                      <a:endParaRPr lang="en-IN" sz="1100">
                        <a:effectLst/>
                        <a:latin typeface="Calibri" panose="020F0502020204030204" pitchFamily="34" charset="0"/>
                        <a:ea typeface="Times New Roman" panose="02020603050405020304" pitchFamily="18" charset="0"/>
                        <a:cs typeface="Kalinga" panose="020B0502040204020203" pitchFamily="34" charset="0"/>
                      </a:endParaRPr>
                    </a:p>
                  </a:txBody>
                  <a:tcPr marL="0" marR="0" marT="0" marB="0" anchor="ctr"/>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20</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indent="250825"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95.25</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96.93</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a:effectLst/>
                          <a:latin typeface="Times New Roman" panose="02020603050405020304" pitchFamily="18" charset="0"/>
                          <a:cs typeface="Times New Roman" panose="02020603050405020304" pitchFamily="18" charset="0"/>
                        </a:rPr>
                        <a:t>98.40</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dirty="0">
                          <a:effectLst/>
                          <a:latin typeface="Times New Roman" panose="02020603050405020304" pitchFamily="18" charset="0"/>
                          <a:cs typeface="Times New Roman" panose="02020603050405020304" pitchFamily="18" charset="0"/>
                        </a:rPr>
                        <a:t>94.23</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dirty="0">
                          <a:effectLst/>
                          <a:latin typeface="Times New Roman" panose="02020603050405020304" pitchFamily="18" charset="0"/>
                          <a:cs typeface="Times New Roman" panose="02020603050405020304" pitchFamily="18" charset="0"/>
                        </a:rPr>
                        <a:t>95.32</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IN" sz="1200" dirty="0">
                          <a:effectLst/>
                          <a:latin typeface="Times New Roman" panose="02020603050405020304" pitchFamily="18" charset="0"/>
                          <a:cs typeface="Times New Roman" panose="02020603050405020304" pitchFamily="18" charset="0"/>
                        </a:rPr>
                        <a:t>96.85</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486151806"/>
                  </a:ext>
                </a:extLst>
              </a:tr>
            </a:tbl>
          </a:graphicData>
        </a:graphic>
      </p:graphicFrame>
      <p:pic>
        <p:nvPicPr>
          <p:cNvPr id="7" name="Picture 6">
            <a:extLst>
              <a:ext uri="{FF2B5EF4-FFF2-40B4-BE49-F238E27FC236}">
                <a16:creationId xmlns:a16="http://schemas.microsoft.com/office/drawing/2014/main" id="{9E75458B-7185-C431-138E-8755F7B47B4A}"/>
              </a:ext>
            </a:extLst>
          </p:cNvPr>
          <p:cNvPicPr>
            <a:picLocks noChangeAspect="1"/>
          </p:cNvPicPr>
          <p:nvPr/>
        </p:nvPicPr>
        <p:blipFill>
          <a:blip r:embed="rId3"/>
          <a:stretch>
            <a:fillRect/>
          </a:stretch>
        </p:blipFill>
        <p:spPr>
          <a:xfrm>
            <a:off x="6062870" y="2645614"/>
            <a:ext cx="5731564" cy="3317806"/>
          </a:xfrm>
          <a:prstGeom prst="rect">
            <a:avLst/>
          </a:prstGeom>
        </p:spPr>
      </p:pic>
      <p:sp>
        <p:nvSpPr>
          <p:cNvPr id="9" name="TextBox 8">
            <a:extLst>
              <a:ext uri="{FF2B5EF4-FFF2-40B4-BE49-F238E27FC236}">
                <a16:creationId xmlns:a16="http://schemas.microsoft.com/office/drawing/2014/main" id="{86AF7FA1-1ECF-34C6-6E97-FEF5F97C758B}"/>
              </a:ext>
            </a:extLst>
          </p:cNvPr>
          <p:cNvSpPr txBox="1"/>
          <p:nvPr/>
        </p:nvSpPr>
        <p:spPr>
          <a:xfrm>
            <a:off x="6062870" y="6075251"/>
            <a:ext cx="6096000" cy="458074"/>
          </a:xfrm>
          <a:prstGeom prst="rect">
            <a:avLst/>
          </a:prstGeom>
          <a:noFill/>
        </p:spPr>
        <p:txBody>
          <a:bodyPr wrap="square">
            <a:spAutoFit/>
          </a:bodyPr>
          <a:lstStyle/>
          <a:p>
            <a:pPr algn="ctr">
              <a:lnSpc>
                <a:spcPct val="150000"/>
              </a:lnSpc>
            </a:pPr>
            <a:r>
              <a:rPr lang="en-IN" sz="1800" dirty="0">
                <a:effectLst/>
                <a:latin typeface="Times New Roman" panose="02020603050405020304" pitchFamily="18" charset="0"/>
                <a:ea typeface="Times New Roman" panose="02020603050405020304" pitchFamily="18" charset="0"/>
              </a:rPr>
              <a:t>Figure 1 : Dissolution of optimized formulation</a:t>
            </a:r>
          </a:p>
        </p:txBody>
      </p:sp>
    </p:spTree>
    <p:extLst>
      <p:ext uri="{BB962C8B-B14F-4D97-AF65-F5344CB8AC3E}">
        <p14:creationId xmlns:p14="http://schemas.microsoft.com/office/powerpoint/2010/main" val="10094109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Professional PowerPoint Backgrounds &amp; Templates for PowerPoint">
            <a:extLst>
              <a:ext uri="{FF2B5EF4-FFF2-40B4-BE49-F238E27FC236}">
                <a16:creationId xmlns:a16="http://schemas.microsoft.com/office/drawing/2014/main" id="{94D13BEF-C8F2-B1D2-5D81-EB2C70B5A15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916188FB-6DA9-E2E1-3B86-982E601151A4}"/>
              </a:ext>
            </a:extLst>
          </p:cNvPr>
          <p:cNvSpPr txBox="1"/>
          <p:nvPr/>
        </p:nvSpPr>
        <p:spPr>
          <a:xfrm>
            <a:off x="331301" y="165867"/>
            <a:ext cx="11463131" cy="916982"/>
          </a:xfrm>
          <a:prstGeom prst="rect">
            <a:avLst/>
          </a:prstGeom>
          <a:noFill/>
        </p:spPr>
        <p:txBody>
          <a:bodyPr wrap="square">
            <a:spAutoFit/>
          </a:bodyPr>
          <a:lstStyle/>
          <a:p>
            <a:pPr lvl="0" algn="ctr">
              <a:lnSpc>
                <a:spcPct val="150000"/>
              </a:lnSpc>
              <a:spcAft>
                <a:spcPts val="1000"/>
              </a:spcAft>
            </a:pPr>
            <a:r>
              <a:rPr lang="en-IN" sz="4000" b="1" dirty="0">
                <a:effectLst/>
                <a:latin typeface="Times New Roman" panose="02020603050405020304" pitchFamily="18" charset="0"/>
                <a:ea typeface="Times New Roman" panose="02020603050405020304" pitchFamily="18" charset="0"/>
                <a:cs typeface="Kalinga" panose="020B0502040204020203" pitchFamily="34" charset="0"/>
              </a:rPr>
              <a:t>CONCLUSION</a:t>
            </a:r>
            <a:endParaRPr lang="en-IN" sz="4000" dirty="0">
              <a:effectLst/>
              <a:latin typeface="Calibri" panose="020F0502020204030204" pitchFamily="34" charset="0"/>
              <a:ea typeface="Times New Roman" panose="02020603050405020304" pitchFamily="18" charset="0"/>
              <a:cs typeface="Kalinga" panose="020B0502040204020203" pitchFamily="34" charset="0"/>
            </a:endParaRPr>
          </a:p>
        </p:txBody>
      </p:sp>
      <p:sp>
        <p:nvSpPr>
          <p:cNvPr id="5" name="TextBox 4">
            <a:extLst>
              <a:ext uri="{FF2B5EF4-FFF2-40B4-BE49-F238E27FC236}">
                <a16:creationId xmlns:a16="http://schemas.microsoft.com/office/drawing/2014/main" id="{EED2AFEB-CFAE-63B2-09F1-FF4383DE6EBD}"/>
              </a:ext>
            </a:extLst>
          </p:cNvPr>
          <p:cNvSpPr txBox="1"/>
          <p:nvPr/>
        </p:nvSpPr>
        <p:spPr>
          <a:xfrm>
            <a:off x="0" y="1356724"/>
            <a:ext cx="12046226" cy="5444054"/>
          </a:xfrm>
          <a:prstGeom prst="rect">
            <a:avLst/>
          </a:prstGeom>
          <a:noFill/>
        </p:spPr>
        <p:txBody>
          <a:bodyPr wrap="square">
            <a:spAutoFit/>
          </a:bodyPr>
          <a:lstStyle/>
          <a:p>
            <a:pPr marL="514350" indent="-285750" algn="just">
              <a:lnSpc>
                <a:spcPct val="150000"/>
              </a:lnSpc>
              <a:buFont typeface="Wingdings" panose="05000000000000000000" pitchFamily="2" charset="2"/>
              <a:buChar char="q"/>
            </a:pPr>
            <a:r>
              <a:rPr lang="en-IN" sz="1800" dirty="0">
                <a:effectLst/>
                <a:latin typeface="Times New Roman" panose="02020603050405020304" pitchFamily="18" charset="0"/>
                <a:ea typeface="Times New Roman" panose="02020603050405020304" pitchFamily="18" charset="0"/>
              </a:rPr>
              <a:t>This study successfully developed and optimized a Zafirlukast sustained-release tablet formulation with enteric coating for controlled drug release. </a:t>
            </a:r>
          </a:p>
          <a:p>
            <a:pPr marL="514350" indent="-285750" algn="just">
              <a:lnSpc>
                <a:spcPct val="150000"/>
              </a:lnSpc>
              <a:buFont typeface="Wingdings" panose="05000000000000000000" pitchFamily="2" charset="2"/>
              <a:buChar char="q"/>
            </a:pPr>
            <a:r>
              <a:rPr lang="en-IN" sz="1800" dirty="0">
                <a:effectLst/>
                <a:latin typeface="Times New Roman" panose="02020603050405020304" pitchFamily="18" charset="0"/>
                <a:ea typeface="Times New Roman" panose="02020603050405020304" pitchFamily="18" charset="0"/>
              </a:rPr>
              <a:t>FTIR analysis confirmed compatibility between the drug and excipients, ensuring formulation stability. Among the core formulations, F3, containing croscarmellose sodium, was optimized based on </a:t>
            </a:r>
            <a:r>
              <a:rPr lang="en-IN" sz="1800" dirty="0" err="1">
                <a:effectLst/>
                <a:latin typeface="Times New Roman" panose="02020603050405020304" pitchFamily="18" charset="0"/>
                <a:ea typeface="Times New Roman" panose="02020603050405020304" pitchFamily="18" charset="0"/>
              </a:rPr>
              <a:t>favorable</a:t>
            </a:r>
            <a:r>
              <a:rPr lang="en-IN" sz="1800" dirty="0">
                <a:effectLst/>
                <a:latin typeface="Times New Roman" panose="02020603050405020304" pitchFamily="18" charset="0"/>
                <a:ea typeface="Times New Roman" panose="02020603050405020304" pitchFamily="18" charset="0"/>
              </a:rPr>
              <a:t> disintegration and dissolution times. </a:t>
            </a:r>
          </a:p>
          <a:p>
            <a:pPr marL="514350" indent="-285750" algn="just">
              <a:lnSpc>
                <a:spcPct val="150000"/>
              </a:lnSpc>
              <a:buFont typeface="Wingdings" panose="05000000000000000000" pitchFamily="2" charset="2"/>
              <a:buChar char="q"/>
            </a:pPr>
            <a:r>
              <a:rPr lang="en-IN" sz="1800" dirty="0">
                <a:effectLst/>
                <a:latin typeface="Times New Roman" panose="02020603050405020304" pitchFamily="18" charset="0"/>
                <a:ea typeface="Times New Roman" panose="02020603050405020304" pitchFamily="18" charset="0"/>
              </a:rPr>
              <a:t>This core was then coated with pH-sensitive polymers, specifically Eudragit-RS100 and Eudragit-L30, to achieve delayed </a:t>
            </a:r>
            <a:r>
              <a:rPr lang="en-IN" sz="1800" dirty="0" err="1">
                <a:effectLst/>
                <a:latin typeface="Times New Roman" panose="02020603050405020304" pitchFamily="18" charset="0"/>
                <a:ea typeface="Times New Roman" panose="02020603050405020304" pitchFamily="18" charset="0"/>
              </a:rPr>
              <a:t>release.The</a:t>
            </a:r>
            <a:r>
              <a:rPr lang="en-IN" sz="1800" dirty="0">
                <a:effectLst/>
                <a:latin typeface="Times New Roman" panose="02020603050405020304" pitchFamily="18" charset="0"/>
                <a:ea typeface="Times New Roman" panose="02020603050405020304" pitchFamily="18" charset="0"/>
              </a:rPr>
              <a:t> final optimized formulation, F9, coated with 9.75% Eudragit-L30, demonstrated a desirable release profile with an initial lag time of 4.6 hours, followed by rapid drug release.</a:t>
            </a:r>
          </a:p>
          <a:p>
            <a:pPr marL="514350" indent="-285750" algn="just">
              <a:lnSpc>
                <a:spcPct val="150000"/>
              </a:lnSpc>
              <a:buFont typeface="Wingdings" panose="05000000000000000000" pitchFamily="2" charset="2"/>
              <a:buChar char="q"/>
            </a:pPr>
            <a:r>
              <a:rPr lang="en-IN" sz="1800" dirty="0">
                <a:effectLst/>
                <a:latin typeface="Times New Roman" panose="02020603050405020304" pitchFamily="18" charset="0"/>
                <a:ea typeface="Times New Roman" panose="02020603050405020304" pitchFamily="18" charset="0"/>
              </a:rPr>
              <a:t> Scanning electron microscopy confirmed an average coating thickness of 33.28 µm, indicative of effective enteric protection. In vitro release studies showed that F9 followed a zero-order release mechanism, providing sustained drug delivery aligned with therapeutic objectives. </a:t>
            </a:r>
          </a:p>
          <a:p>
            <a:pPr marL="514350" indent="-285750" algn="just">
              <a:lnSpc>
                <a:spcPct val="150000"/>
              </a:lnSpc>
              <a:buFont typeface="Wingdings" panose="05000000000000000000" pitchFamily="2" charset="2"/>
              <a:buChar char="q"/>
            </a:pPr>
            <a:r>
              <a:rPr lang="en-IN" sz="1800" dirty="0">
                <a:effectLst/>
                <a:latin typeface="Times New Roman" panose="02020603050405020304" pitchFamily="18" charset="0"/>
                <a:ea typeface="Times New Roman" panose="02020603050405020304" pitchFamily="18" charset="0"/>
              </a:rPr>
              <a:t>This formulation strategy offers a promising approach for the controlled delivery of Zafirlukast, enhancing its therapeutic efficacy and patient compliance.</a:t>
            </a:r>
          </a:p>
        </p:txBody>
      </p:sp>
    </p:spTree>
    <p:extLst>
      <p:ext uri="{BB962C8B-B14F-4D97-AF65-F5344CB8AC3E}">
        <p14:creationId xmlns:p14="http://schemas.microsoft.com/office/powerpoint/2010/main" val="39328264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Professional PowerPoint Backgrounds &amp; Templates for PowerPoint">
            <a:extLst>
              <a:ext uri="{FF2B5EF4-FFF2-40B4-BE49-F238E27FC236}">
                <a16:creationId xmlns:a16="http://schemas.microsoft.com/office/drawing/2014/main" id="{A6D738C5-76E4-9967-4984-36C2E715A34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922BCBE6-B61B-80AC-405A-323C316E0783}"/>
              </a:ext>
            </a:extLst>
          </p:cNvPr>
          <p:cNvSpPr txBox="1"/>
          <p:nvPr/>
        </p:nvSpPr>
        <p:spPr>
          <a:xfrm>
            <a:off x="291547" y="364650"/>
            <a:ext cx="11688417" cy="916982"/>
          </a:xfrm>
          <a:prstGeom prst="rect">
            <a:avLst/>
          </a:prstGeom>
          <a:noFill/>
        </p:spPr>
        <p:txBody>
          <a:bodyPr wrap="square">
            <a:spAutoFit/>
          </a:bodyPr>
          <a:lstStyle/>
          <a:p>
            <a:pPr marL="685800" algn="ctr">
              <a:lnSpc>
                <a:spcPct val="150000"/>
              </a:lnSpc>
              <a:spcAft>
                <a:spcPts val="1000"/>
              </a:spcAft>
            </a:pPr>
            <a:r>
              <a:rPr lang="en-IN" sz="4000" b="1" dirty="0">
                <a:effectLst/>
                <a:latin typeface="Times New Roman" panose="02020603050405020304" pitchFamily="18" charset="0"/>
                <a:ea typeface="Times New Roman" panose="02020603050405020304" pitchFamily="18" charset="0"/>
                <a:cs typeface="Kalinga" panose="020B0502040204020203" pitchFamily="34" charset="0"/>
              </a:rPr>
              <a:t>REFERENCES</a:t>
            </a:r>
            <a:endParaRPr lang="en-IN" sz="4000" dirty="0">
              <a:effectLst/>
              <a:latin typeface="Calibri" panose="020F0502020204030204" pitchFamily="34" charset="0"/>
              <a:ea typeface="Times New Roman" panose="02020603050405020304" pitchFamily="18" charset="0"/>
              <a:cs typeface="Kalinga" panose="020B0502040204020203" pitchFamily="34" charset="0"/>
            </a:endParaRPr>
          </a:p>
        </p:txBody>
      </p:sp>
      <p:sp>
        <p:nvSpPr>
          <p:cNvPr id="5" name="TextBox 4">
            <a:extLst>
              <a:ext uri="{FF2B5EF4-FFF2-40B4-BE49-F238E27FC236}">
                <a16:creationId xmlns:a16="http://schemas.microsoft.com/office/drawing/2014/main" id="{75F1E1E3-8D26-16FE-6747-73A5FDAD3F9F}"/>
              </a:ext>
            </a:extLst>
          </p:cNvPr>
          <p:cNvSpPr txBox="1"/>
          <p:nvPr/>
        </p:nvSpPr>
        <p:spPr>
          <a:xfrm>
            <a:off x="132525" y="1281632"/>
            <a:ext cx="11767928" cy="5444054"/>
          </a:xfrm>
          <a:prstGeom prst="rect">
            <a:avLst/>
          </a:prstGeom>
          <a:noFill/>
        </p:spPr>
        <p:txBody>
          <a:bodyPr wrap="square">
            <a:spAutoFit/>
          </a:bodyPr>
          <a:lstStyle/>
          <a:p>
            <a:pPr marL="342900" lvl="0" indent="-342900" algn="just">
              <a:lnSpc>
                <a:spcPct val="150000"/>
              </a:lnSpc>
              <a:buFont typeface="+mj-lt"/>
              <a:buAutoNum type="arabicPeriod"/>
            </a:pPr>
            <a:r>
              <a:rPr lang="en-IN" sz="1800" dirty="0">
                <a:effectLst/>
                <a:latin typeface="Times New Roman" panose="02020603050405020304" pitchFamily="18" charset="0"/>
                <a:ea typeface="Times New Roman" panose="02020603050405020304" pitchFamily="18" charset="0"/>
              </a:rPr>
              <a:t>Howard C, Ansel H, </a:t>
            </a:r>
            <a:r>
              <a:rPr lang="en-IN" sz="1800" dirty="0" err="1">
                <a:effectLst/>
                <a:latin typeface="Times New Roman" panose="02020603050405020304" pitchFamily="18" charset="0"/>
                <a:ea typeface="Times New Roman" panose="02020603050405020304" pitchFamily="18" charset="0"/>
              </a:rPr>
              <a:t>Popvich</a:t>
            </a:r>
            <a:r>
              <a:rPr lang="en-IN" sz="1800" dirty="0">
                <a:effectLst/>
                <a:latin typeface="Times New Roman" panose="02020603050405020304" pitchFamily="18" charset="0"/>
                <a:ea typeface="Times New Roman" panose="02020603050405020304" pitchFamily="18" charset="0"/>
              </a:rPr>
              <a:t> AG, Allen LV. Pharmaceutical dosage forms and drug delivery systems. 1st ed. Churchill Livingstone Publications; 2020. p. 78-99.</a:t>
            </a:r>
          </a:p>
          <a:p>
            <a:pPr marL="342900" lvl="0" indent="-342900" algn="just">
              <a:lnSpc>
                <a:spcPct val="150000"/>
              </a:lnSpc>
              <a:buFont typeface="+mj-lt"/>
              <a:buAutoNum type="arabicPeriod"/>
            </a:pPr>
            <a:r>
              <a:rPr lang="en-IN" sz="1800" dirty="0">
                <a:effectLst/>
                <a:latin typeface="Times New Roman" panose="02020603050405020304" pitchFamily="18" charset="0"/>
                <a:ea typeface="Times New Roman" panose="02020603050405020304" pitchFamily="18" charset="0"/>
              </a:rPr>
              <a:t>Lachman L, Lieberman HA, </a:t>
            </a:r>
            <a:r>
              <a:rPr lang="en-IN" sz="1800" dirty="0" err="1">
                <a:effectLst/>
                <a:latin typeface="Times New Roman" panose="02020603050405020304" pitchFamily="18" charset="0"/>
                <a:ea typeface="Times New Roman" panose="02020603050405020304" pitchFamily="18" charset="0"/>
              </a:rPr>
              <a:t>Kanig</a:t>
            </a:r>
            <a:r>
              <a:rPr lang="en-IN" sz="1800" dirty="0">
                <a:effectLst/>
                <a:latin typeface="Times New Roman" panose="02020603050405020304" pitchFamily="18" charset="0"/>
                <a:ea typeface="Times New Roman" panose="02020603050405020304" pitchFamily="18" charset="0"/>
              </a:rPr>
              <a:t> JL. The theory and practice of industrial pharmacy. Special Indian ed. CBS Publications; 2019. p. 293-294.</a:t>
            </a:r>
          </a:p>
          <a:p>
            <a:pPr marL="342900" lvl="0" indent="-342900" algn="just">
              <a:lnSpc>
                <a:spcPct val="150000"/>
              </a:lnSpc>
              <a:buFont typeface="+mj-lt"/>
              <a:buAutoNum type="arabicPeriod"/>
            </a:pPr>
            <a:r>
              <a:rPr lang="en-IN" sz="1800" dirty="0">
                <a:effectLst/>
                <a:latin typeface="Times New Roman" panose="02020603050405020304" pitchFamily="18" charset="0"/>
                <a:ea typeface="Times New Roman" panose="02020603050405020304" pitchFamily="18" charset="0"/>
              </a:rPr>
              <a:t>Jain NK, Sharma SN. A textbook of professional pharmacy. 1st ed. CBS Publisher; 2021. p. 105-113.</a:t>
            </a:r>
          </a:p>
          <a:p>
            <a:pPr marL="342900" lvl="0" indent="-342900" algn="just">
              <a:lnSpc>
                <a:spcPct val="150000"/>
              </a:lnSpc>
              <a:buFont typeface="+mj-lt"/>
              <a:buAutoNum type="arabicPeriod"/>
            </a:pPr>
            <a:r>
              <a:rPr lang="en-IN" sz="1800" dirty="0">
                <a:effectLst/>
                <a:latin typeface="Times New Roman" panose="02020603050405020304" pitchFamily="18" charset="0"/>
                <a:ea typeface="Times New Roman" panose="02020603050405020304" pitchFamily="18" charset="0"/>
              </a:rPr>
              <a:t>Harder S, Buskirk G. Pilot plant scale-up techniques. In: Lachman L, Lieberman HA, </a:t>
            </a:r>
            <a:r>
              <a:rPr lang="en-IN" sz="1800" dirty="0" err="1">
                <a:effectLst/>
                <a:latin typeface="Times New Roman" panose="02020603050405020304" pitchFamily="18" charset="0"/>
                <a:ea typeface="Times New Roman" panose="02020603050405020304" pitchFamily="18" charset="0"/>
              </a:rPr>
              <a:t>Kanig</a:t>
            </a:r>
            <a:r>
              <a:rPr lang="en-IN" sz="1800" dirty="0">
                <a:effectLst/>
                <a:latin typeface="Times New Roman" panose="02020603050405020304" pitchFamily="18" charset="0"/>
                <a:ea typeface="Times New Roman" panose="02020603050405020304" pitchFamily="18" charset="0"/>
              </a:rPr>
              <a:t> JL, editors. Theory and practice of industrial pharmacy. 3rd ed. Varghese Publishers; 2021. p. 687-702.</a:t>
            </a:r>
          </a:p>
          <a:p>
            <a:pPr marL="342900" lvl="0" indent="-342900" algn="just">
              <a:lnSpc>
                <a:spcPct val="150000"/>
              </a:lnSpc>
              <a:buFont typeface="+mj-lt"/>
              <a:buAutoNum type="arabicPeriod"/>
            </a:pPr>
            <a:r>
              <a:rPr lang="en-IN" sz="1800" dirty="0">
                <a:effectLst/>
                <a:latin typeface="Times New Roman" panose="02020603050405020304" pitchFamily="18" charset="0"/>
                <a:ea typeface="Times New Roman" panose="02020603050405020304" pitchFamily="18" charset="0"/>
              </a:rPr>
              <a:t>Remington. The science and practice of pharmacy. 41st ed. Lippincott Williams &amp; Wilkins Publishers; 2020. Vol. I, p. 903-913.</a:t>
            </a:r>
          </a:p>
          <a:p>
            <a:pPr marL="342900" lvl="0" indent="-342900" algn="just">
              <a:lnSpc>
                <a:spcPct val="150000"/>
              </a:lnSpc>
              <a:buFont typeface="+mj-lt"/>
              <a:buAutoNum type="arabicPeriod"/>
            </a:pPr>
            <a:r>
              <a:rPr lang="en-IN" sz="1800" dirty="0">
                <a:effectLst/>
                <a:latin typeface="Times New Roman" panose="02020603050405020304" pitchFamily="18" charset="0"/>
                <a:ea typeface="Times New Roman" panose="02020603050405020304" pitchFamily="18" charset="0"/>
              </a:rPr>
              <a:t>Lachman L, Lieberman HA, </a:t>
            </a:r>
            <a:r>
              <a:rPr lang="en-IN" sz="1800" dirty="0" err="1">
                <a:effectLst/>
                <a:latin typeface="Times New Roman" panose="02020603050405020304" pitchFamily="18" charset="0"/>
                <a:ea typeface="Times New Roman" panose="02020603050405020304" pitchFamily="18" charset="0"/>
              </a:rPr>
              <a:t>Kaing</a:t>
            </a:r>
            <a:r>
              <a:rPr lang="en-IN" sz="1800" dirty="0">
                <a:effectLst/>
                <a:latin typeface="Times New Roman" panose="02020603050405020304" pitchFamily="18" charset="0"/>
                <a:ea typeface="Times New Roman" panose="02020603050405020304" pitchFamily="18" charset="0"/>
              </a:rPr>
              <a:t> JL. The theory and practice of industrial pharmacy. 3rd ed. Bombay: Varghese Publishing House; 2021. p. 354-360.</a:t>
            </a:r>
          </a:p>
          <a:p>
            <a:pPr marL="342900" lvl="0" indent="-342900" algn="just">
              <a:lnSpc>
                <a:spcPct val="150000"/>
              </a:lnSpc>
              <a:buFont typeface="+mj-lt"/>
              <a:buAutoNum type="arabicPeriod"/>
            </a:pPr>
            <a:r>
              <a:rPr lang="en-IN" sz="1800" dirty="0">
                <a:effectLst/>
                <a:latin typeface="Times New Roman" panose="02020603050405020304" pitchFamily="18" charset="0"/>
                <a:ea typeface="Times New Roman" panose="02020603050405020304" pitchFamily="18" charset="0"/>
              </a:rPr>
              <a:t>Kaur T, </a:t>
            </a:r>
            <a:r>
              <a:rPr lang="en-IN" sz="1800" dirty="0" err="1">
                <a:effectLst/>
                <a:latin typeface="Times New Roman" panose="02020603050405020304" pitchFamily="18" charset="0"/>
                <a:ea typeface="Times New Roman" panose="02020603050405020304" pitchFamily="18" charset="0"/>
              </a:rPr>
              <a:t>Soni</a:t>
            </a:r>
            <a:r>
              <a:rPr lang="en-IN" sz="1800" dirty="0">
                <a:effectLst/>
                <a:latin typeface="Times New Roman" panose="02020603050405020304" pitchFamily="18" charset="0"/>
                <a:ea typeface="Times New Roman" panose="02020603050405020304" pitchFamily="18" charset="0"/>
              </a:rPr>
              <a:t> D, Kumar V, et al. Mouth dissolving tablets: a novel approach to drug delivery. Int J </a:t>
            </a:r>
            <a:r>
              <a:rPr lang="en-IN" sz="1800" dirty="0" err="1">
                <a:effectLst/>
                <a:latin typeface="Times New Roman" panose="02020603050405020304" pitchFamily="18" charset="0"/>
                <a:ea typeface="Times New Roman" panose="02020603050405020304" pitchFamily="18" charset="0"/>
              </a:rPr>
              <a:t>Curr</a:t>
            </a:r>
            <a:r>
              <a:rPr lang="en-IN" sz="1800" dirty="0">
                <a:effectLst/>
                <a:latin typeface="Times New Roman" panose="02020603050405020304" pitchFamily="18" charset="0"/>
                <a:ea typeface="Times New Roman" panose="02020603050405020304" pitchFamily="18" charset="0"/>
              </a:rPr>
              <a:t> Pharm Res. 2019;3(1):1-7.</a:t>
            </a:r>
          </a:p>
        </p:txBody>
      </p:sp>
    </p:spTree>
    <p:extLst>
      <p:ext uri="{BB962C8B-B14F-4D97-AF65-F5344CB8AC3E}">
        <p14:creationId xmlns:p14="http://schemas.microsoft.com/office/powerpoint/2010/main" val="2283027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Professional PowerPoint Backgrounds &amp; Templates for PowerPoint">
            <a:extLst>
              <a:ext uri="{FF2B5EF4-FFF2-40B4-BE49-F238E27FC236}">
                <a16:creationId xmlns:a16="http://schemas.microsoft.com/office/drawing/2014/main" id="{0035F119-A430-7E03-FCA2-CE73E1CB127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F2B084CE-8E42-5588-C428-E7F5DDDE9400}"/>
              </a:ext>
            </a:extLst>
          </p:cNvPr>
          <p:cNvSpPr txBox="1"/>
          <p:nvPr/>
        </p:nvSpPr>
        <p:spPr>
          <a:xfrm>
            <a:off x="265043" y="2796209"/>
            <a:ext cx="11728173" cy="1015663"/>
          </a:xfrm>
          <a:prstGeom prst="rect">
            <a:avLst/>
          </a:prstGeom>
          <a:noFill/>
          <a:effectLst>
            <a:outerShdw blurRad="50800" dist="38100" dir="13500000" algn="br" rotWithShape="0">
              <a:prstClr val="black">
                <a:alpha val="40000"/>
              </a:prstClr>
            </a:outerShdw>
          </a:effectLst>
        </p:spPr>
        <p:txBody>
          <a:bodyPr wrap="square" rtlCol="0">
            <a:spAutoFit/>
          </a:bodyPr>
          <a:lstStyle/>
          <a:p>
            <a:pPr algn="ctr"/>
            <a:r>
              <a:rPr lang="en-IN" sz="6000" b="1" dirty="0">
                <a:latin typeface="Times New Roman" panose="02020603050405020304" pitchFamily="18" charset="0"/>
                <a:cs typeface="Times New Roman" panose="02020603050405020304" pitchFamily="18" charset="0"/>
              </a:rPr>
              <a:t>THANK YOU </a:t>
            </a:r>
          </a:p>
        </p:txBody>
      </p:sp>
    </p:spTree>
    <p:extLst>
      <p:ext uri="{BB962C8B-B14F-4D97-AF65-F5344CB8AC3E}">
        <p14:creationId xmlns:p14="http://schemas.microsoft.com/office/powerpoint/2010/main" val="42813443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TotalTime>
  <Words>2024</Words>
  <Application>Microsoft Office PowerPoint</Application>
  <PresentationFormat>Widescreen</PresentationFormat>
  <Paragraphs>157</Paragraphs>
  <Slides>12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Arial</vt:lpstr>
      <vt:lpstr>Calibri</vt:lpstr>
      <vt:lpstr>Calibri Light</vt:lpstr>
      <vt:lpstr>Courier New</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intel</dc:creator>
  <cp:lastModifiedBy>intel</cp:lastModifiedBy>
  <cp:revision>9</cp:revision>
  <dcterms:created xsi:type="dcterms:W3CDTF">2024-11-25T12:46:47Z</dcterms:created>
  <dcterms:modified xsi:type="dcterms:W3CDTF">2024-11-25T13:02:20Z</dcterms:modified>
</cp:coreProperties>
</file>