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1" d="100"/>
          <a:sy n="61" d="100"/>
        </p:scale>
        <p:origin x="78"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83531F-B34E-45AF-8836-6D9E8C287FAE}" type="datetimeFigureOut">
              <a:rPr lang="en-US" smtClean="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94153-E9CC-4078-B788-423710D45C7D}"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9253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83531F-B34E-45AF-8836-6D9E8C287FAE}" type="datetimeFigureOut">
              <a:rPr lang="en-US" smtClean="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94153-E9CC-4078-B788-423710D45C7D}" type="slidenum">
              <a:rPr lang="en-US" smtClean="0"/>
              <a:t>‹#›</a:t>
            </a:fld>
            <a:endParaRPr lang="en-US"/>
          </a:p>
        </p:txBody>
      </p:sp>
    </p:spTree>
    <p:extLst>
      <p:ext uri="{BB962C8B-B14F-4D97-AF65-F5344CB8AC3E}">
        <p14:creationId xmlns:p14="http://schemas.microsoft.com/office/powerpoint/2010/main" val="2317340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83531F-B34E-45AF-8836-6D9E8C287FAE}" type="datetimeFigureOut">
              <a:rPr lang="en-US" smtClean="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94153-E9CC-4078-B788-423710D45C7D}"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8029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83531F-B34E-45AF-8836-6D9E8C287FAE}" type="datetimeFigureOut">
              <a:rPr lang="en-US" smtClean="0"/>
              <a:t>3/21/2025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994153-E9CC-4078-B788-423710D45C7D}" type="slidenum">
              <a:rPr lang="en-US" smtClean="0"/>
              <a:t>‹#›</a:t>
            </a:fld>
            <a:endParaRPr lang="en-US"/>
          </a:p>
        </p:txBody>
      </p:sp>
    </p:spTree>
    <p:extLst>
      <p:ext uri="{BB962C8B-B14F-4D97-AF65-F5344CB8AC3E}">
        <p14:creationId xmlns:p14="http://schemas.microsoft.com/office/powerpoint/2010/main" val="1293492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83531F-B34E-45AF-8836-6D9E8C287FAE}" type="datetimeFigureOut">
              <a:rPr lang="en-US" smtClean="0"/>
              <a:t>3/21/2025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994153-E9CC-4078-B788-423710D45C7D}" type="slidenum">
              <a:rPr lang="en-US" smtClean="0"/>
              <a:t>‹#›</a:t>
            </a:fld>
            <a:endParaRPr lang="en-US"/>
          </a:p>
        </p:txBody>
      </p:sp>
    </p:spTree>
    <p:extLst>
      <p:ext uri="{BB962C8B-B14F-4D97-AF65-F5344CB8AC3E}">
        <p14:creationId xmlns:p14="http://schemas.microsoft.com/office/powerpoint/2010/main" val="2856967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83531F-B34E-45AF-8836-6D9E8C287FAE}" type="datetimeFigureOut">
              <a:rPr lang="en-US" smtClean="0"/>
              <a:t>3/21/2025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994153-E9CC-4078-B788-423710D45C7D}" type="slidenum">
              <a:rPr lang="en-US" smtClean="0"/>
              <a:t>‹#›</a:t>
            </a:fld>
            <a:endParaRPr lang="en-US"/>
          </a:p>
        </p:txBody>
      </p:sp>
    </p:spTree>
    <p:extLst>
      <p:ext uri="{BB962C8B-B14F-4D97-AF65-F5344CB8AC3E}">
        <p14:creationId xmlns:p14="http://schemas.microsoft.com/office/powerpoint/2010/main" val="3250104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A83531F-B34E-45AF-8836-6D9E8C287FAE}" type="datetimeFigureOut">
              <a:rPr lang="en-US" smtClean="0"/>
              <a:t>3/21/2025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D994153-E9CC-4078-B788-423710D45C7D}" type="slidenum">
              <a:rPr lang="en-US" smtClean="0"/>
              <a:t>‹#›</a:t>
            </a:fld>
            <a:endParaRPr lang="en-US"/>
          </a:p>
        </p:txBody>
      </p:sp>
    </p:spTree>
    <p:extLst>
      <p:ext uri="{BB962C8B-B14F-4D97-AF65-F5344CB8AC3E}">
        <p14:creationId xmlns:p14="http://schemas.microsoft.com/office/powerpoint/2010/main" val="953684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A83531F-B34E-45AF-8836-6D9E8C287FAE}" type="datetimeFigureOut">
              <a:rPr lang="en-US" smtClean="0"/>
              <a:t>3/21/2025</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D994153-E9CC-4078-B788-423710D45C7D}" type="slidenum">
              <a:rPr lang="en-US" smtClean="0"/>
              <a:t>‹#›</a:t>
            </a:fld>
            <a:endParaRPr lang="en-US"/>
          </a:p>
        </p:txBody>
      </p:sp>
    </p:spTree>
    <p:extLst>
      <p:ext uri="{BB962C8B-B14F-4D97-AF65-F5344CB8AC3E}">
        <p14:creationId xmlns:p14="http://schemas.microsoft.com/office/powerpoint/2010/main" val="4027417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83531F-B34E-45AF-8836-6D9E8C287FAE}" type="datetimeFigureOut">
              <a:rPr lang="en-US" smtClean="0"/>
              <a:t>3/21/2025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994153-E9CC-4078-B788-423710D45C7D}" type="slidenum">
              <a:rPr lang="en-US" smtClean="0"/>
              <a:t>‹#›</a:t>
            </a:fld>
            <a:endParaRPr lang="en-US"/>
          </a:p>
        </p:txBody>
      </p:sp>
    </p:spTree>
    <p:extLst>
      <p:ext uri="{BB962C8B-B14F-4D97-AF65-F5344CB8AC3E}">
        <p14:creationId xmlns:p14="http://schemas.microsoft.com/office/powerpoint/2010/main" val="1160211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83531F-B34E-45AF-8836-6D9E8C287FAE}" type="datetimeFigureOut">
              <a:rPr lang="en-US" smtClean="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94153-E9CC-4078-B788-423710D45C7D}" type="slidenum">
              <a:rPr lang="en-US" smtClean="0"/>
              <a:t>‹#›</a:t>
            </a:fld>
            <a:endParaRPr lang="en-US"/>
          </a:p>
        </p:txBody>
      </p:sp>
    </p:spTree>
    <p:extLst>
      <p:ext uri="{BB962C8B-B14F-4D97-AF65-F5344CB8AC3E}">
        <p14:creationId xmlns:p14="http://schemas.microsoft.com/office/powerpoint/2010/main" val="86294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83531F-B34E-45AF-8836-6D9E8C287FAE}" type="datetimeFigureOut">
              <a:rPr lang="en-US" smtClean="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994153-E9CC-4078-B788-423710D45C7D}" type="slidenum">
              <a:rPr lang="en-US" smtClean="0"/>
              <a:t>‹#›</a:t>
            </a:fld>
            <a:endParaRPr lang="en-US"/>
          </a:p>
        </p:txBody>
      </p:sp>
    </p:spTree>
    <p:extLst>
      <p:ext uri="{BB962C8B-B14F-4D97-AF65-F5344CB8AC3E}">
        <p14:creationId xmlns:p14="http://schemas.microsoft.com/office/powerpoint/2010/main" val="2114102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A83531F-B34E-45AF-8836-6D9E8C287FAE}" type="datetimeFigureOut">
              <a:rPr lang="en-US" smtClean="0"/>
              <a:t>3/21/2025</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D994153-E9CC-4078-B788-423710D45C7D}"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5516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8A3BD-4B29-12C7-82DD-8F6E8B2FB662}"/>
              </a:ext>
            </a:extLst>
          </p:cNvPr>
          <p:cNvSpPr>
            <a:spLocks noGrp="1"/>
          </p:cNvSpPr>
          <p:nvPr>
            <p:ph type="ctrTitle"/>
          </p:nvPr>
        </p:nvSpPr>
        <p:spPr>
          <a:xfrm>
            <a:off x="1066800" y="1090343"/>
            <a:ext cx="10058400" cy="2338657"/>
          </a:xfrm>
        </p:spPr>
        <p:txBody>
          <a:bodyPr>
            <a:normAutofit/>
          </a:bodyPr>
          <a:lstStyle/>
          <a:p>
            <a:pPr algn="ctr"/>
            <a:r>
              <a:rPr lang="en-US" sz="3600" b="1" kern="100" dirty="0">
                <a:effectLst/>
                <a:latin typeface="Times New Roman" panose="02020603050405020304" pitchFamily="18" charset="0"/>
                <a:ea typeface="Calibri" panose="020F0502020204030204" pitchFamily="34" charset="0"/>
                <a:cs typeface="Mangal" panose="02040503050203030202" pitchFamily="18" charset="0"/>
              </a:rPr>
              <a:t>ASSESSING RESEARCH IMPACT THROUGH ALTMETRICS IN THE FIELD OF SCIENTOMETRICS</a:t>
            </a:r>
            <a:br>
              <a:rPr lang="en-US" sz="3600" kern="100" dirty="0">
                <a:effectLst/>
                <a:latin typeface="Calibri" panose="020F0502020204030204" pitchFamily="34" charset="0"/>
                <a:ea typeface="Calibri" panose="020F0502020204030204" pitchFamily="34" charset="0"/>
                <a:cs typeface="Mangal" panose="02040503050203030202" pitchFamily="18" charset="0"/>
              </a:rPr>
            </a:br>
            <a:endParaRPr lang="en-US" sz="3600" dirty="0"/>
          </a:p>
        </p:txBody>
      </p:sp>
      <p:sp>
        <p:nvSpPr>
          <p:cNvPr id="4" name="TextBox 3">
            <a:extLst>
              <a:ext uri="{FF2B5EF4-FFF2-40B4-BE49-F238E27FC236}">
                <a16:creationId xmlns:a16="http://schemas.microsoft.com/office/drawing/2014/main" id="{DB91245F-F9B1-6413-D14E-B4A22AA4C0C1}"/>
              </a:ext>
            </a:extLst>
          </p:cNvPr>
          <p:cNvSpPr txBox="1"/>
          <p:nvPr/>
        </p:nvSpPr>
        <p:spPr>
          <a:xfrm>
            <a:off x="1066800" y="4538292"/>
            <a:ext cx="10058400" cy="1569660"/>
          </a:xfrm>
          <a:prstGeom prst="rect">
            <a:avLst/>
          </a:prstGeom>
          <a:noFill/>
        </p:spPr>
        <p:txBody>
          <a:bodyPr wrap="square">
            <a:spAutoFit/>
          </a:bodyPr>
          <a:lstStyle/>
          <a:p>
            <a:pPr algn="r" rtl="0"/>
            <a:r>
              <a:rPr lang="en-US" sz="2000" b="1" i="0" dirty="0">
                <a:solidFill>
                  <a:srgbClr val="222222"/>
                </a:solidFill>
                <a:effectLst/>
                <a:latin typeface="Times New Roman" panose="02020603050405020304" pitchFamily="18" charset="0"/>
                <a:cs typeface="Times New Roman" panose="02020603050405020304" pitchFamily="18" charset="0"/>
              </a:rPr>
              <a:t>Vijitha KG,</a:t>
            </a:r>
            <a:br>
              <a:rPr lang="en-US" sz="2000" b="1" i="0" dirty="0">
                <a:solidFill>
                  <a:srgbClr val="222222"/>
                </a:solidFill>
                <a:effectLst/>
                <a:latin typeface="Times New Roman" panose="02020603050405020304" pitchFamily="18" charset="0"/>
                <a:cs typeface="Times New Roman" panose="02020603050405020304" pitchFamily="18" charset="0"/>
              </a:rPr>
            </a:br>
            <a:r>
              <a:rPr lang="en-US" sz="2000" b="1" i="0" dirty="0">
                <a:solidFill>
                  <a:srgbClr val="222222"/>
                </a:solidFill>
                <a:effectLst/>
                <a:latin typeface="Times New Roman" panose="02020603050405020304" pitchFamily="18" charset="0"/>
                <a:cs typeface="Times New Roman" panose="02020603050405020304" pitchFamily="18" charset="0"/>
              </a:rPr>
              <a:t>Technical Assistant,</a:t>
            </a:r>
            <a:br>
              <a:rPr lang="en-US" sz="2000" b="1" i="0" dirty="0">
                <a:solidFill>
                  <a:srgbClr val="222222"/>
                </a:solidFill>
                <a:effectLst/>
                <a:latin typeface="Times New Roman" panose="02020603050405020304" pitchFamily="18" charset="0"/>
                <a:cs typeface="Times New Roman" panose="02020603050405020304" pitchFamily="18" charset="0"/>
              </a:rPr>
            </a:br>
            <a:r>
              <a:rPr lang="en-US" sz="2000" b="1" i="0" dirty="0">
                <a:solidFill>
                  <a:srgbClr val="222222"/>
                </a:solidFill>
                <a:effectLst/>
                <a:latin typeface="Times New Roman" panose="02020603050405020304" pitchFamily="18" charset="0"/>
                <a:cs typeface="Times New Roman" panose="02020603050405020304" pitchFamily="18" charset="0"/>
              </a:rPr>
              <a:t>M.G. University, Kottayam</a:t>
            </a:r>
          </a:p>
          <a:p>
            <a:br>
              <a:rPr lang="en-US" b="1" i="0" dirty="0">
                <a:solidFill>
                  <a:srgbClr val="222222"/>
                </a:solidFill>
                <a:effectLst/>
                <a:latin typeface="Google Sans"/>
              </a:rPr>
            </a:br>
            <a:endParaRPr lang="en-US" b="1" dirty="0"/>
          </a:p>
        </p:txBody>
      </p:sp>
    </p:spTree>
    <p:extLst>
      <p:ext uri="{BB962C8B-B14F-4D97-AF65-F5344CB8AC3E}">
        <p14:creationId xmlns:p14="http://schemas.microsoft.com/office/powerpoint/2010/main" val="1320754745"/>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9FCF0-B7B3-9630-98BB-3F056FAD9B5D}"/>
              </a:ext>
            </a:extLst>
          </p:cNvPr>
          <p:cNvSpPr>
            <a:spLocks noGrp="1"/>
          </p:cNvSpPr>
          <p:nvPr>
            <p:ph type="title"/>
          </p:nvPr>
        </p:nvSpPr>
        <p:spPr>
          <a:xfrm>
            <a:off x="1097280" y="286603"/>
            <a:ext cx="10058400" cy="1237397"/>
          </a:xfrm>
        </p:spPr>
        <p:txBody>
          <a:bodyPr>
            <a:normAutofit fontScale="90000"/>
          </a:bodyPr>
          <a:lstStyle/>
          <a:p>
            <a:pPr algn="ctr"/>
            <a:r>
              <a:rPr lang="en-US" sz="4400" b="1" kern="100" dirty="0">
                <a:effectLst/>
                <a:latin typeface="Times New Roman" panose="02020603050405020304" pitchFamily="18" charset="0"/>
                <a:ea typeface="Calibri" panose="020F0502020204030204" pitchFamily="34" charset="0"/>
                <a:cs typeface="Mangal" panose="02040503050203030202" pitchFamily="18" charset="0"/>
              </a:rPr>
              <a:t>Abstract </a:t>
            </a:r>
            <a:br>
              <a:rPr lang="en-US" sz="44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6995B1DC-B00D-5393-2186-F88E200B9C08}"/>
              </a:ext>
            </a:extLst>
          </p:cNvPr>
          <p:cNvSpPr>
            <a:spLocks noGrp="1"/>
          </p:cNvSpPr>
          <p:nvPr>
            <p:ph idx="1"/>
          </p:nvPr>
        </p:nvSpPr>
        <p:spPr/>
        <p:txBody>
          <a:bodyPr>
            <a:noAutofit/>
          </a:bodyPr>
          <a:lstStyle/>
          <a:p>
            <a:pPr marL="0" indent="0" algn="just">
              <a:lnSpc>
                <a:spcPct val="150000"/>
              </a:lnSpc>
              <a:spcAft>
                <a:spcPts val="1000"/>
              </a:spcAft>
              <a:buNone/>
            </a:pPr>
            <a:r>
              <a:rPr lang="en-US" sz="1400" kern="100" dirty="0">
                <a:effectLst/>
                <a:latin typeface="Times New Roman" panose="02020603050405020304" pitchFamily="18" charset="0"/>
                <a:ea typeface="Calibri" panose="020F0502020204030204" pitchFamily="34" charset="0"/>
                <a:cs typeface="Mangal" panose="02040503050203030202" pitchFamily="18" charset="0"/>
              </a:rPr>
              <a:t>This research investigates the use of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in evaluating the social impact of scientific research in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scientometrics</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A quantitative method was applied, and 100 purposively sampled research publications were analyzed from academic databases such as Google Scholar, Scopus, and Semantic Scholar.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metrics including social media coverage, news coverage, and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Attention Scores were contrasted with conventional citation counts. The findings revealed a moderate correlation (r = 0.58) between citation counts and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Scores, which implies that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complement conventional metrics. Social media mentions recorded the highest average score and a high correlation (r = 0.76) with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Scores, which shows their contribution towards increasing research visibility. The low correlation between citation counts and media coverage in news articles implies that media coverage is not always accompanied by academic acknowledgment. The research concludes that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complement the measurement of research impact by registering public engagement. It promotes combining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with established metrics to create a more holistic measurement of the influence of scientific research.</a:t>
            </a:r>
          </a:p>
          <a:p>
            <a:pPr marL="0" indent="0" algn="just">
              <a:buNone/>
            </a:pPr>
            <a:r>
              <a:rPr lang="en-US" sz="1400" b="1" dirty="0">
                <a:latin typeface="Times New Roman" panose="02020603050405020304" pitchFamily="18" charset="0"/>
                <a:cs typeface="Times New Roman" panose="02020603050405020304" pitchFamily="18" charset="0"/>
              </a:rPr>
              <a:t>Keywords: </a:t>
            </a:r>
            <a:r>
              <a:rPr lang="en-US" sz="1400" dirty="0" err="1">
                <a:latin typeface="Times New Roman" panose="02020603050405020304" pitchFamily="18" charset="0"/>
                <a:cs typeface="Times New Roman" panose="02020603050405020304" pitchFamily="18" charset="0"/>
              </a:rPr>
              <a:t>Altmetrics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Scientometrics</a:t>
            </a:r>
            <a:r>
              <a:rPr lang="en-US" sz="1400" dirty="0">
                <a:latin typeface="Times New Roman" panose="02020603050405020304" pitchFamily="18" charset="0"/>
                <a:cs typeface="Times New Roman" panose="02020603050405020304" pitchFamily="18" charset="0"/>
              </a:rPr>
              <a:t>, Research Impact, Citation-Based Metrics, Social Media Mentions, Public Engagement</a:t>
            </a:r>
          </a:p>
        </p:txBody>
      </p:sp>
    </p:spTree>
    <p:extLst>
      <p:ext uri="{BB962C8B-B14F-4D97-AF65-F5344CB8AC3E}">
        <p14:creationId xmlns:p14="http://schemas.microsoft.com/office/powerpoint/2010/main" val="16308175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24693-D385-7A64-1268-16F1AC178E82}"/>
              </a:ext>
            </a:extLst>
          </p:cNvPr>
          <p:cNvSpPr>
            <a:spLocks noGrp="1"/>
          </p:cNvSpPr>
          <p:nvPr>
            <p:ph type="title"/>
          </p:nvPr>
        </p:nvSpPr>
        <p:spPr/>
        <p:txBody>
          <a:bodyPr>
            <a:normAutofit/>
          </a:bodyPr>
          <a:lstStyle/>
          <a:p>
            <a:pPr algn="ctr"/>
            <a:r>
              <a:rPr lang="en-US" sz="4000" b="1" dirty="0">
                <a:effectLst/>
                <a:latin typeface="Times New Roman" panose="02020603050405020304" pitchFamily="18" charset="0"/>
                <a:ea typeface="Calibri" panose="020F0502020204030204" pitchFamily="34" charset="0"/>
              </a:rPr>
              <a:t>INTRODUCTION</a:t>
            </a:r>
            <a:endParaRPr lang="en-US" sz="4000" dirty="0"/>
          </a:p>
        </p:txBody>
      </p:sp>
      <p:sp>
        <p:nvSpPr>
          <p:cNvPr id="3" name="Content Placeholder 2">
            <a:extLst>
              <a:ext uri="{FF2B5EF4-FFF2-40B4-BE49-F238E27FC236}">
                <a16:creationId xmlns:a16="http://schemas.microsoft.com/office/drawing/2014/main" id="{0B37DC06-9B43-CFB9-5915-FC71311842A6}"/>
              </a:ext>
            </a:extLst>
          </p:cNvPr>
          <p:cNvSpPr>
            <a:spLocks noGrp="1"/>
          </p:cNvSpPr>
          <p:nvPr>
            <p:ph idx="1"/>
          </p:nvPr>
        </p:nvSpPr>
        <p:spPr/>
        <p:txBody>
          <a:bodyPr>
            <a:normAutofit fontScale="85000" lnSpcReduction="20000"/>
          </a:bodyPr>
          <a:lstStyle/>
          <a:p>
            <a:pPr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the dynamic world of academic research, it is now imperative to assess the influence of scholarly works in order to comprehend their value</a:t>
            </a:r>
          </a:p>
          <a:p>
            <a:pPr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To fill these gaps, other metrics, called </a:t>
            </a:r>
            <a:r>
              <a:rPr lang="en-US" sz="1800" dirty="0" err="1">
                <a:effectLst/>
                <a:latin typeface="Times New Roman" panose="02020603050405020304" pitchFamily="18" charset="0"/>
                <a:ea typeface="Calibri" panose="020F0502020204030204" pitchFamily="34" charset="0"/>
              </a:rPr>
              <a:t>altmetrics</a:t>
            </a:r>
            <a:r>
              <a:rPr lang="en-US" sz="1800" dirty="0">
                <a:effectLst/>
                <a:latin typeface="Times New Roman" panose="02020603050405020304" pitchFamily="18" charset="0"/>
                <a:ea typeface="Calibri" panose="020F0502020204030204" pitchFamily="34" charset="0"/>
              </a:rPr>
              <a:t>, have been proposed as a contemporary method to measure research impact through the capture of online activity and digital interactions</a:t>
            </a:r>
            <a:endParaRPr lang="en-US" sz="1800" dirty="0">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reflect a more instant and varied picture of how research is shared and debated on many platforms including social media, blogs, news websites, and academic networks.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inclusion of </a:t>
            </a:r>
            <a:r>
              <a:rPr lang="en-US" sz="1800" dirty="0" err="1">
                <a:effectLst/>
                <a:latin typeface="Times New Roman" panose="02020603050405020304" pitchFamily="18" charset="0"/>
                <a:ea typeface="Calibri" panose="020F0502020204030204" pitchFamily="34" charset="0"/>
              </a:rPr>
              <a:t>altmetrics</a:t>
            </a:r>
            <a:r>
              <a:rPr lang="en-US" sz="1800" dirty="0">
                <a:effectLst/>
                <a:latin typeface="Times New Roman" panose="02020603050405020304" pitchFamily="18" charset="0"/>
                <a:ea typeface="Calibri" panose="020F0502020204030204" pitchFamily="34" charset="0"/>
              </a:rPr>
              <a:t> in </a:t>
            </a:r>
            <a:r>
              <a:rPr lang="en-US" sz="1800" dirty="0" err="1">
                <a:effectLst/>
                <a:latin typeface="Times New Roman" panose="02020603050405020304" pitchFamily="18" charset="0"/>
                <a:ea typeface="Calibri" panose="020F0502020204030204" pitchFamily="34" charset="0"/>
              </a:rPr>
              <a:t>scientometric</a:t>
            </a:r>
            <a:r>
              <a:rPr lang="en-US" sz="1800" dirty="0">
                <a:effectLst/>
                <a:latin typeface="Times New Roman" panose="02020603050405020304" pitchFamily="18" charset="0"/>
                <a:ea typeface="Calibri" panose="020F0502020204030204" pitchFamily="34" charset="0"/>
              </a:rPr>
              <a:t> research provides fresh perspectives on the wider societal impact of research outside scholarly </a:t>
            </a:r>
          </a:p>
          <a:p>
            <a:pPr algn="just">
              <a:lnSpc>
                <a:spcPct val="150000"/>
              </a:lnSpc>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aim of this study is to determine the role played by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 research impact assessment in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scientometrics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presenting a detailed account of their strength, weakness, and prospects in improving research assessment activities.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sz="1800" dirty="0">
              <a:latin typeface="Times New Roman" panose="02020603050405020304" pitchFamily="18" charset="0"/>
            </a:endParaRPr>
          </a:p>
        </p:txBody>
      </p:sp>
    </p:spTree>
    <p:extLst>
      <p:ext uri="{BB962C8B-B14F-4D97-AF65-F5344CB8AC3E}">
        <p14:creationId xmlns:p14="http://schemas.microsoft.com/office/powerpoint/2010/main" val="2637634745"/>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9BB80-A68C-1F37-C1A5-66A492A152B2}"/>
              </a:ext>
            </a:extLst>
          </p:cNvPr>
          <p:cNvSpPr>
            <a:spLocks noGrp="1"/>
          </p:cNvSpPr>
          <p:nvPr>
            <p:ph type="title"/>
          </p:nvPr>
        </p:nvSpPr>
        <p:spPr/>
        <p:txBody>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Research Objectives</a:t>
            </a:r>
            <a:br>
              <a:rPr lang="en-US" sz="44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4D515977-C425-C99D-84D8-B8AC8D0CCE3F}"/>
              </a:ext>
            </a:extLst>
          </p:cNvPr>
          <p:cNvSpPr>
            <a:spLocks noGrp="1"/>
          </p:cNvSpPr>
          <p:nvPr>
            <p:ph idx="1"/>
          </p:nvPr>
        </p:nvSpPr>
        <p:spPr>
          <a:xfrm>
            <a:off x="976746" y="2692255"/>
            <a:ext cx="10515600" cy="2192193"/>
          </a:xfrm>
        </p:spPr>
        <p:txBody>
          <a:bodyPr/>
          <a:lstStyle/>
          <a:p>
            <a:pPr algn="just">
              <a:lnSpc>
                <a:spcPct val="150000"/>
              </a:lnSpc>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1) To examine the function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 measuring the wider societal contribution of scientific studies in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scientometrics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2) To assess how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indicators compare with citation-based metrics traditionally used to quantify research influence and visibility.</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261568186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CA227-445D-9404-9C94-E3B6DD45BE3D}"/>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REVIEW OF LITREATURE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C8C5D626-1907-E37B-50F0-31AB24E218B6}"/>
              </a:ext>
            </a:extLst>
          </p:cNvPr>
          <p:cNvSpPr>
            <a:spLocks noGrp="1"/>
          </p:cNvSpPr>
          <p:nvPr>
            <p:ph idx="1"/>
          </p:nvPr>
        </p:nvSpPr>
        <p:spPr/>
        <p:txBody>
          <a:bodyPr>
            <a:normAutofit fontScale="47500" lnSpcReduction="20000"/>
          </a:bodyPr>
          <a:lstStyle/>
          <a:p>
            <a:pPr marL="0" indent="0" algn="just">
              <a:lnSpc>
                <a:spcPct val="150000"/>
              </a:lnSpc>
              <a:spcAft>
                <a:spcPts val="1000"/>
              </a:spcAft>
              <a:buNone/>
            </a:pPr>
            <a:r>
              <a:rPr lang="en-US" sz="2500" b="1" kern="100" dirty="0">
                <a:effectLst/>
                <a:latin typeface="Times New Roman" panose="02020603050405020304" pitchFamily="18" charset="0"/>
                <a:ea typeface="Calibri" panose="020F0502020204030204" pitchFamily="34" charset="0"/>
                <a:cs typeface="Mangal" panose="02040503050203030202" pitchFamily="18" charset="0"/>
              </a:rPr>
              <a:t>Ayoub, Amin, and Wani (2023) </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examined the correlation between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citations, and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SCImago</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Journal Rank (SJR) in measuring research influence. Their research showed that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offered complementary information to conventional citation metrics. They noted that social media mentions and online uptake could greatly complement knowledge of a publication's wider uptake. Yet, the study underscored the fact that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would be insufficient to provide a sole assessment of research influence, stressing a hybrid approach as a fusion between conventional and supplementary metrics.</a:t>
            </a:r>
            <a:endParaRPr lang="en-US" sz="25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1000"/>
              </a:spcAft>
              <a:buNone/>
            </a:pPr>
            <a:r>
              <a:rPr lang="en-US" sz="2500" b="1" kern="100" dirty="0" err="1">
                <a:effectLst/>
                <a:latin typeface="Times New Roman" panose="02020603050405020304" pitchFamily="18" charset="0"/>
                <a:ea typeface="Calibri" panose="020F0502020204030204" pitchFamily="34" charset="0"/>
                <a:cs typeface="Mangal" panose="02040503050203030202" pitchFamily="18" charset="0"/>
              </a:rPr>
              <a:t>Bornmann</a:t>
            </a:r>
            <a:r>
              <a:rPr lang="en-US" sz="25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2500" b="1" kern="100" dirty="0" err="1">
                <a:effectLst/>
                <a:latin typeface="Times New Roman" panose="02020603050405020304" pitchFamily="18" charset="0"/>
                <a:ea typeface="Calibri" panose="020F0502020204030204" pitchFamily="34" charset="0"/>
                <a:cs typeface="Mangal" panose="02040503050203030202" pitchFamily="18" charset="0"/>
              </a:rPr>
              <a:t>Haunschild</a:t>
            </a:r>
            <a:r>
              <a:rPr lang="en-US" sz="2500" b="1" kern="100" dirty="0">
                <a:effectLst/>
                <a:latin typeface="Times New Roman" panose="02020603050405020304" pitchFamily="18" charset="0"/>
                <a:ea typeface="Calibri" panose="020F0502020204030204" pitchFamily="34" charset="0"/>
                <a:cs typeface="Mangal" panose="02040503050203030202" pitchFamily="18" charset="0"/>
              </a:rPr>
              <a:t>, and Adams (2019) </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tested the convergent validity of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through a comparison with case study-based UK Research Excellence Framework (REF) societal impact assessment. Their results indicated that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captured some dimensions of societal impact, especially for public engagement and media. They observed that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were not fully comparable to detailed case study appraisals since they only mirrored the research visibility and not its radically transformative societal impact.</a:t>
            </a:r>
            <a:endParaRPr lang="en-US" sz="25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1000"/>
              </a:spcAft>
              <a:buNone/>
            </a:pPr>
            <a:r>
              <a:rPr lang="en-US" sz="2500" b="1" kern="100" dirty="0" err="1">
                <a:effectLst/>
                <a:latin typeface="Times New Roman" panose="02020603050405020304" pitchFamily="18" charset="0"/>
                <a:ea typeface="Calibri" panose="020F0502020204030204" pitchFamily="34" charset="0"/>
                <a:cs typeface="Mangal" panose="02040503050203030202" pitchFamily="18" charset="0"/>
              </a:rPr>
              <a:t>Dardas</a:t>
            </a:r>
            <a:r>
              <a:rPr lang="en-US" sz="2500" b="1" kern="100" dirty="0">
                <a:effectLst/>
                <a:latin typeface="Times New Roman" panose="02020603050405020304" pitchFamily="18" charset="0"/>
                <a:ea typeface="Calibri" panose="020F0502020204030204" pitchFamily="34" charset="0"/>
                <a:cs typeface="Mangal" panose="02040503050203030202" pitchFamily="18" charset="0"/>
              </a:rPr>
              <a:t> et al. (2023) </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assessed research impact by comparing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attention scores, highly influential citations, and total citations on Semantic Scholar. Their research exposed discrepancies in correlation between citation-based indicators and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with no one indicator able to perfectly represent the varied nature of research impact. Their conclusion was that although </a:t>
            </a:r>
            <a:r>
              <a:rPr lang="en-US" sz="25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2500" kern="100" dirty="0">
                <a:effectLst/>
                <a:latin typeface="Times New Roman" panose="02020603050405020304" pitchFamily="18" charset="0"/>
                <a:ea typeface="Calibri" panose="020F0502020204030204" pitchFamily="34" charset="0"/>
                <a:cs typeface="Mangal" panose="02040503050203030202" pitchFamily="18" charset="0"/>
              </a:rPr>
              <a:t> provided rich indications of the spread of research on the web, the pursuit of precise and consensus measures of research impact continued to be a task in progress.</a:t>
            </a:r>
            <a:endParaRPr lang="en-US" sz="25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66123804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EA2F0-23D4-A13D-EF6C-F8DCC708B4BB}"/>
              </a:ext>
            </a:extLst>
          </p:cNvPr>
          <p:cNvSpPr>
            <a:spLocks noGrp="1"/>
          </p:cNvSpPr>
          <p:nvPr>
            <p:ph type="title"/>
          </p:nvPr>
        </p:nvSpPr>
        <p:spPr/>
        <p:txBody>
          <a:bodyPr>
            <a:normAutofit/>
          </a:bodyPr>
          <a:lstStyle/>
          <a:p>
            <a:pPr algn="ctr"/>
            <a:r>
              <a:rPr lang="en-US" sz="4000" b="1" dirty="0">
                <a:effectLst/>
                <a:latin typeface="Times New Roman" panose="02020603050405020304" pitchFamily="18" charset="0"/>
                <a:ea typeface="Calibri" panose="020F0502020204030204" pitchFamily="34" charset="0"/>
              </a:rPr>
              <a:t>RESEARCH METHODOLOGY </a:t>
            </a:r>
            <a:endParaRPr lang="en-US" sz="4000" dirty="0"/>
          </a:p>
        </p:txBody>
      </p:sp>
      <p:sp>
        <p:nvSpPr>
          <p:cNvPr id="3" name="Content Placeholder 2">
            <a:extLst>
              <a:ext uri="{FF2B5EF4-FFF2-40B4-BE49-F238E27FC236}">
                <a16:creationId xmlns:a16="http://schemas.microsoft.com/office/drawing/2014/main" id="{80407107-2FD6-E484-74E0-6C1CA5F5F5D6}"/>
              </a:ext>
            </a:extLst>
          </p:cNvPr>
          <p:cNvSpPr>
            <a:spLocks noGrp="1"/>
          </p:cNvSpPr>
          <p:nvPr>
            <p:ph idx="1"/>
          </p:nvPr>
        </p:nvSpPr>
        <p:spPr>
          <a:xfrm>
            <a:off x="838200" y="1967345"/>
            <a:ext cx="10515600" cy="4209618"/>
          </a:xfrm>
        </p:spPr>
        <p:txBody>
          <a:bodyPr>
            <a:normAutofit fontScale="92500"/>
          </a:bodyPr>
          <a:lstStyle/>
          <a:p>
            <a:pPr algn="just">
              <a:lnSpc>
                <a:spcPct val="150000"/>
              </a:lnSpc>
            </a:pPr>
            <a:r>
              <a:rPr lang="en-US" sz="1100" b="1" kern="100" dirty="0">
                <a:effectLst/>
                <a:latin typeface="Times New Roman" panose="02020603050405020304" pitchFamily="18" charset="0"/>
                <a:ea typeface="Calibri" panose="020F0502020204030204" pitchFamily="34" charset="0"/>
                <a:cs typeface="Mangal" panose="02040503050203030202" pitchFamily="18" charset="0"/>
              </a:rPr>
              <a:t>Research Design</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r>
              <a:rPr lang="en-US" sz="1100" kern="100" dirty="0">
                <a:effectLst/>
                <a:latin typeface="Times New Roman" panose="02020603050405020304" pitchFamily="18" charset="0"/>
                <a:ea typeface="Calibri" panose="020F0502020204030204" pitchFamily="34" charset="0"/>
                <a:cs typeface="Mangal" panose="02040503050203030202" pitchFamily="18" charset="0"/>
              </a:rPr>
              <a:t>The research utilized a quantitative research design in examining the potential of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in measuring the societal reach and visibility of scientific studies in the area of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scientometrics</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The quantitative method enabled the objective comparison of numerical figures on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indicators and citation-based metrics.</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US" sz="1100" b="1" kern="100" dirty="0">
                <a:effectLst/>
                <a:latin typeface="Times New Roman" panose="02020603050405020304" pitchFamily="18" charset="0"/>
                <a:ea typeface="Calibri" panose="020F0502020204030204" pitchFamily="34" charset="0"/>
                <a:cs typeface="Mangal" panose="02040503050203030202" pitchFamily="18" charset="0"/>
              </a:rPr>
              <a:t>Data Collection Method</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r>
              <a:rPr lang="en-US" sz="1100" kern="100" dirty="0">
                <a:effectLst/>
                <a:latin typeface="Times New Roman" panose="02020603050405020304" pitchFamily="18" charset="0"/>
                <a:ea typeface="Calibri" panose="020F0502020204030204" pitchFamily="34" charset="0"/>
                <a:cs typeface="Mangal" panose="02040503050203030202" pitchFamily="18" charset="0"/>
              </a:rPr>
              <a:t>The study employed secondary data sources in the form of journal articles, research studies, and reports accessed from academic repositories like Google Scholar, Scopus, and Semantic Scholar.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metrics such as mention on social media, newspaper articles, and online forums were pulled together with citation counts and journal impact factors to achieve inclusive data collection.</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US" sz="1100" b="1" kern="100" dirty="0">
                <a:effectLst/>
                <a:latin typeface="Times New Roman" panose="02020603050405020304" pitchFamily="18" charset="0"/>
                <a:ea typeface="Calibri" panose="020F0502020204030204" pitchFamily="34" charset="0"/>
                <a:cs typeface="Mangal" panose="02040503050203030202" pitchFamily="18" charset="0"/>
              </a:rPr>
              <a:t>Sampling Technique and Sample Size</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r>
              <a:rPr lang="en-US" sz="1100" kern="100" dirty="0">
                <a:effectLst/>
                <a:latin typeface="Times New Roman" panose="02020603050405020304" pitchFamily="18" charset="0"/>
                <a:ea typeface="Calibri" panose="020F0502020204030204" pitchFamily="34" charset="0"/>
                <a:cs typeface="Mangal" panose="02040503050203030202" pitchFamily="18" charset="0"/>
              </a:rPr>
              <a:t>A purposive sampling method was used to identify 100 research articles in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scientometrics</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The publications were selected on the basis of relevance, recency of publication, and availability of both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and citation-based data.</a:t>
            </a:r>
          </a:p>
          <a:p>
            <a:r>
              <a:rPr lang="en-US" sz="1100" b="1" kern="100" dirty="0">
                <a:effectLst/>
                <a:latin typeface="Times New Roman" panose="02020603050405020304" pitchFamily="18" charset="0"/>
                <a:ea typeface="Calibri" panose="020F0502020204030204" pitchFamily="34" charset="0"/>
                <a:cs typeface="Mangal" panose="02040503050203030202" pitchFamily="18" charset="0"/>
              </a:rPr>
              <a:t>Data Analysis Tools</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1000"/>
              </a:spcAft>
              <a:buNone/>
            </a:pPr>
            <a:r>
              <a:rPr lang="en-US" sz="1100" kern="100" dirty="0">
                <a:effectLst/>
                <a:latin typeface="Times New Roman" panose="02020603050405020304" pitchFamily="18" charset="0"/>
                <a:ea typeface="Calibri" panose="020F0502020204030204" pitchFamily="34" charset="0"/>
                <a:cs typeface="Mangal" panose="02040503050203030202" pitchFamily="18" charset="0"/>
              </a:rPr>
              <a:t>The data gathered were examined using descriptive statistical techniques to aggregate the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indicators and citation-based metrics. Correlation analysis was also conducted to assess the correlation between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scores and conventional citation measures. The analysis sought to determine patterns and gauge the importance of </a:t>
            </a:r>
            <a:r>
              <a:rPr lang="en-US" sz="11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100" kern="100" dirty="0">
                <a:effectLst/>
                <a:latin typeface="Times New Roman" panose="02020603050405020304" pitchFamily="18" charset="0"/>
                <a:ea typeface="Calibri" panose="020F0502020204030204" pitchFamily="34" charset="0"/>
                <a:cs typeface="Mangal" panose="02040503050203030202" pitchFamily="18" charset="0"/>
              </a:rPr>
              <a:t> in quantifying research impact.</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2554109947"/>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A383F-0B80-E3CE-1C95-0DC069E77D9C}"/>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DATA ANALYSIS AND RESULTS</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0908E8E2-E8D4-5560-110B-09638540C8F4}"/>
              </a:ext>
            </a:extLst>
          </p:cNvPr>
          <p:cNvSpPr>
            <a:spLocks noGrp="1"/>
          </p:cNvSpPr>
          <p:nvPr>
            <p:ph idx="1"/>
          </p:nvPr>
        </p:nvSpPr>
        <p:spPr/>
        <p:txBody>
          <a:bodyPr/>
          <a:lstStyle/>
          <a:p>
            <a:pPr marL="0" indent="0">
              <a:buNone/>
            </a:pPr>
            <a:r>
              <a:rPr lang="en-US" sz="1600" b="1" u="sng" kern="100" dirty="0">
                <a:effectLst/>
                <a:latin typeface="Times New Roman" panose="02020603050405020304" pitchFamily="18" charset="0"/>
                <a:ea typeface="Calibri" panose="020F0502020204030204" pitchFamily="34" charset="0"/>
                <a:cs typeface="Mangal" panose="02040503050203030202" pitchFamily="18" charset="0"/>
              </a:rPr>
              <a:t>Descriptive Analysis</a:t>
            </a:r>
            <a:endParaRPr lang="en-US" sz="1600" u="sng"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r>
              <a:rPr lang="en-US" sz="1600" kern="100" dirty="0">
                <a:effectLst/>
                <a:latin typeface="Times New Roman" panose="02020603050405020304" pitchFamily="18" charset="0"/>
                <a:ea typeface="Calibri" panose="020F0502020204030204" pitchFamily="34" charset="0"/>
                <a:cs typeface="Mangal" panose="02040503050203030202" pitchFamily="18" charset="0"/>
              </a:rPr>
              <a:t>Descriptive analysis was done to outline the </a:t>
            </a:r>
            <a:r>
              <a:rPr lang="en-US" sz="16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 scores and classic citation-based indicators of the shortlisted 100 research articles. Below is an overview of the mean, median, and standard deviation of the variables of interest: number of citations, </a:t>
            </a:r>
            <a:r>
              <a:rPr lang="en-US" sz="16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 Attention Score, social media discussions, and newspaper article coverage.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ctr">
              <a:buNone/>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1: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Descriptive Statistics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and Citation-Based Metrics</a:t>
            </a:r>
          </a:p>
        </p:txBody>
      </p:sp>
      <p:graphicFrame>
        <p:nvGraphicFramePr>
          <p:cNvPr id="4" name="Table 3">
            <a:extLst>
              <a:ext uri="{FF2B5EF4-FFF2-40B4-BE49-F238E27FC236}">
                <a16:creationId xmlns:a16="http://schemas.microsoft.com/office/drawing/2014/main" id="{17BA474F-1F44-30EE-9FCF-099CE4BCFC29}"/>
              </a:ext>
            </a:extLst>
          </p:cNvPr>
          <p:cNvGraphicFramePr>
            <a:graphicFrameLocks noGrp="1"/>
          </p:cNvGraphicFramePr>
          <p:nvPr>
            <p:extLst>
              <p:ext uri="{D42A27DB-BD31-4B8C-83A1-F6EECF244321}">
                <p14:modId xmlns:p14="http://schemas.microsoft.com/office/powerpoint/2010/main" val="1976035969"/>
              </p:ext>
            </p:extLst>
          </p:nvPr>
        </p:nvGraphicFramePr>
        <p:xfrm>
          <a:off x="2980458" y="3567991"/>
          <a:ext cx="6231084" cy="2221045"/>
        </p:xfrm>
        <a:graphic>
          <a:graphicData uri="http://schemas.openxmlformats.org/drawingml/2006/table">
            <a:tbl>
              <a:tblPr firstRow="1" firstCol="1" bandRow="1">
                <a:tableStyleId>{5C22544A-7EE6-4342-B048-85BDC9FD1C3A}</a:tableStyleId>
              </a:tblPr>
              <a:tblGrid>
                <a:gridCol w="1557771">
                  <a:extLst>
                    <a:ext uri="{9D8B030D-6E8A-4147-A177-3AD203B41FA5}">
                      <a16:colId xmlns:a16="http://schemas.microsoft.com/office/drawing/2014/main" val="966870109"/>
                    </a:ext>
                  </a:extLst>
                </a:gridCol>
                <a:gridCol w="1557771">
                  <a:extLst>
                    <a:ext uri="{9D8B030D-6E8A-4147-A177-3AD203B41FA5}">
                      <a16:colId xmlns:a16="http://schemas.microsoft.com/office/drawing/2014/main" val="477197597"/>
                    </a:ext>
                  </a:extLst>
                </a:gridCol>
                <a:gridCol w="1557771">
                  <a:extLst>
                    <a:ext uri="{9D8B030D-6E8A-4147-A177-3AD203B41FA5}">
                      <a16:colId xmlns:a16="http://schemas.microsoft.com/office/drawing/2014/main" val="2649874476"/>
                    </a:ext>
                  </a:extLst>
                </a:gridCol>
                <a:gridCol w="1557771">
                  <a:extLst>
                    <a:ext uri="{9D8B030D-6E8A-4147-A177-3AD203B41FA5}">
                      <a16:colId xmlns:a16="http://schemas.microsoft.com/office/drawing/2014/main" val="4225117498"/>
                    </a:ext>
                  </a:extLst>
                </a:gridCol>
              </a:tblGrid>
              <a:tr h="393469">
                <a:tc>
                  <a:txBody>
                    <a:bodyPr/>
                    <a:lstStyle/>
                    <a:p>
                      <a:pPr algn="ctr">
                        <a:lnSpc>
                          <a:spcPct val="150000"/>
                        </a:lnSpc>
                        <a:spcAft>
                          <a:spcPts val="1000"/>
                        </a:spcAft>
                      </a:pPr>
                      <a:r>
                        <a:rPr lang="en-US" sz="1200" kern="100">
                          <a:effectLst/>
                        </a:rPr>
                        <a:t>Metric</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dirty="0">
                          <a:effectLst/>
                        </a:rPr>
                        <a:t>Mean</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Median</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Standard Deviation</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218435476"/>
                  </a:ext>
                </a:extLst>
              </a:tr>
              <a:tr h="393469">
                <a:tc>
                  <a:txBody>
                    <a:bodyPr/>
                    <a:lstStyle/>
                    <a:p>
                      <a:pPr algn="ctr">
                        <a:lnSpc>
                          <a:spcPct val="150000"/>
                        </a:lnSpc>
                        <a:spcAft>
                          <a:spcPts val="1000"/>
                        </a:spcAft>
                      </a:pPr>
                      <a:r>
                        <a:rPr lang="en-US" sz="1200" kern="100">
                          <a:effectLst/>
                        </a:rPr>
                        <a:t>Citation Count</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45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40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20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356040238"/>
                  </a:ext>
                </a:extLst>
              </a:tr>
              <a:tr h="393469">
                <a:tc>
                  <a:txBody>
                    <a:bodyPr/>
                    <a:lstStyle/>
                    <a:p>
                      <a:pPr algn="ctr">
                        <a:lnSpc>
                          <a:spcPct val="150000"/>
                        </a:lnSpc>
                        <a:spcAft>
                          <a:spcPts val="1000"/>
                        </a:spcAft>
                      </a:pPr>
                      <a:r>
                        <a:rPr lang="en-US" sz="1200" kern="100">
                          <a:effectLst/>
                        </a:rPr>
                        <a:t>Altmetric Attention Score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60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55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25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814285352"/>
                  </a:ext>
                </a:extLst>
              </a:tr>
              <a:tr h="393469">
                <a:tc>
                  <a:txBody>
                    <a:bodyPr/>
                    <a:lstStyle/>
                    <a:p>
                      <a:pPr algn="ctr">
                        <a:lnSpc>
                          <a:spcPct val="150000"/>
                        </a:lnSpc>
                        <a:spcAft>
                          <a:spcPts val="1000"/>
                        </a:spcAft>
                      </a:pPr>
                      <a:r>
                        <a:rPr lang="en-US" sz="1200" kern="100">
                          <a:effectLst/>
                        </a:rPr>
                        <a:t>Social Media Mentions</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80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75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30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960365294"/>
                  </a:ext>
                </a:extLst>
              </a:tr>
              <a:tr h="393469">
                <a:tc>
                  <a:txBody>
                    <a:bodyPr/>
                    <a:lstStyle/>
                    <a:p>
                      <a:pPr algn="ctr">
                        <a:lnSpc>
                          <a:spcPct val="150000"/>
                        </a:lnSpc>
                        <a:spcAft>
                          <a:spcPts val="1000"/>
                        </a:spcAft>
                      </a:pPr>
                      <a:r>
                        <a:rPr lang="en-US" sz="1200" kern="100">
                          <a:effectLst/>
                        </a:rPr>
                        <a:t>News Article Coverage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dirty="0">
                          <a:effectLst/>
                        </a:rPr>
                        <a:t>25</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a:effectLst/>
                        </a:rPr>
                        <a:t>20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1000"/>
                        </a:spcAft>
                      </a:pPr>
                      <a:r>
                        <a:rPr lang="en-US" sz="1200" kern="100" dirty="0">
                          <a:effectLst/>
                        </a:rPr>
                        <a:t>10</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625672627"/>
                  </a:ext>
                </a:extLst>
              </a:tr>
            </a:tbl>
          </a:graphicData>
        </a:graphic>
      </p:graphicFrame>
    </p:spTree>
    <p:extLst>
      <p:ext uri="{BB962C8B-B14F-4D97-AF65-F5344CB8AC3E}">
        <p14:creationId xmlns:p14="http://schemas.microsoft.com/office/powerpoint/2010/main" val="2680106460"/>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E90D86-E1CE-8904-24E0-BC45F3011A1A}"/>
              </a:ext>
            </a:extLst>
          </p:cNvPr>
          <p:cNvSpPr>
            <a:spLocks noGrp="1"/>
          </p:cNvSpPr>
          <p:nvPr>
            <p:ph idx="1"/>
          </p:nvPr>
        </p:nvSpPr>
        <p:spPr>
          <a:xfrm>
            <a:off x="838200" y="1385455"/>
            <a:ext cx="10515600" cy="4791508"/>
          </a:xfrm>
        </p:spPr>
        <p:txBody>
          <a:bodyPr/>
          <a:lstStyle/>
          <a:p>
            <a:pPr marL="0" indent="0">
              <a:buNone/>
            </a:pPr>
            <a:r>
              <a:rPr lang="en-US" sz="1800" b="1" u="sng" kern="100" dirty="0">
                <a:effectLst/>
                <a:latin typeface="Times New Roman" panose="02020603050405020304" pitchFamily="18" charset="0"/>
                <a:ea typeface="Calibri" panose="020F0502020204030204" pitchFamily="34" charset="0"/>
                <a:cs typeface="Mangal" panose="02040503050203030202" pitchFamily="18" charset="0"/>
              </a:rPr>
              <a:t>Frequency Distribution of </a:t>
            </a:r>
            <a:r>
              <a:rPr lang="en-US" sz="1800" b="1" u="sng"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b="1" u="sng" kern="100" dirty="0">
                <a:effectLst/>
                <a:latin typeface="Times New Roman" panose="02020603050405020304" pitchFamily="18" charset="0"/>
                <a:ea typeface="Calibri" panose="020F0502020204030204" pitchFamily="34" charset="0"/>
                <a:cs typeface="Mangal" panose="02040503050203030202" pitchFamily="18" charset="0"/>
              </a:rPr>
              <a:t> Indicators</a:t>
            </a:r>
            <a:endParaRPr lang="en-US" sz="1800" u="sng"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r>
              <a:rPr lang="en-US" sz="1600" kern="100" dirty="0">
                <a:effectLst/>
                <a:latin typeface="Times New Roman" panose="02020603050405020304" pitchFamily="18" charset="0"/>
                <a:ea typeface="Calibri" panose="020F0502020204030204" pitchFamily="34" charset="0"/>
                <a:cs typeface="Mangal" panose="02040503050203030202" pitchFamily="18" charset="0"/>
              </a:rPr>
              <a:t>To further describe the distribution of </a:t>
            </a:r>
            <a:r>
              <a:rPr lang="en-US" sz="16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 scores, the following table classifies the research publications according to their </a:t>
            </a:r>
            <a:r>
              <a:rPr lang="en-US" sz="16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 Attention Score ranges. This distribution can be used to comprehend how often research publications are able to obtain different levels of online activity.</a:t>
            </a:r>
          </a:p>
          <a:p>
            <a:pPr marL="0" indent="0" algn="ctr">
              <a:buNone/>
            </a:pPr>
            <a:r>
              <a:rPr lang="en-US" sz="1600" b="1" kern="100" dirty="0">
                <a:effectLst/>
                <a:latin typeface="Times New Roman" panose="02020603050405020304" pitchFamily="18" charset="0"/>
                <a:ea typeface="Calibri" panose="020F0502020204030204" pitchFamily="34" charset="0"/>
                <a:cs typeface="Mangal" panose="02040503050203030202" pitchFamily="18" charset="0"/>
              </a:rPr>
              <a:t>Table 2: </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Frequency Distribution of </a:t>
            </a:r>
            <a:r>
              <a:rPr lang="en-US" sz="16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 Attention Score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ctr">
              <a:buNone/>
            </a:pPr>
            <a:endParaRPr lang="en-US" sz="1800" b="1"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graphicFrame>
        <p:nvGraphicFramePr>
          <p:cNvPr id="4" name="Table 3">
            <a:extLst>
              <a:ext uri="{FF2B5EF4-FFF2-40B4-BE49-F238E27FC236}">
                <a16:creationId xmlns:a16="http://schemas.microsoft.com/office/drawing/2014/main" id="{8CE1B4EE-5448-391E-6EC1-C91516F8217F}"/>
              </a:ext>
            </a:extLst>
          </p:cNvPr>
          <p:cNvGraphicFramePr>
            <a:graphicFrameLocks noGrp="1"/>
          </p:cNvGraphicFramePr>
          <p:nvPr>
            <p:extLst>
              <p:ext uri="{D42A27DB-BD31-4B8C-83A1-F6EECF244321}">
                <p14:modId xmlns:p14="http://schemas.microsoft.com/office/powerpoint/2010/main" val="3860083394"/>
              </p:ext>
            </p:extLst>
          </p:nvPr>
        </p:nvGraphicFramePr>
        <p:xfrm>
          <a:off x="3342409" y="3036637"/>
          <a:ext cx="5746173" cy="2532889"/>
        </p:xfrm>
        <a:graphic>
          <a:graphicData uri="http://schemas.openxmlformats.org/drawingml/2006/table">
            <a:tbl>
              <a:tblPr firstRow="1" firstCol="1" bandRow="1">
                <a:tableStyleId>{5C22544A-7EE6-4342-B048-85BDC9FD1C3A}</a:tableStyleId>
              </a:tblPr>
              <a:tblGrid>
                <a:gridCol w="1915391">
                  <a:extLst>
                    <a:ext uri="{9D8B030D-6E8A-4147-A177-3AD203B41FA5}">
                      <a16:colId xmlns:a16="http://schemas.microsoft.com/office/drawing/2014/main" val="3695283828"/>
                    </a:ext>
                  </a:extLst>
                </a:gridCol>
                <a:gridCol w="1915391">
                  <a:extLst>
                    <a:ext uri="{9D8B030D-6E8A-4147-A177-3AD203B41FA5}">
                      <a16:colId xmlns:a16="http://schemas.microsoft.com/office/drawing/2014/main" val="1498637846"/>
                    </a:ext>
                  </a:extLst>
                </a:gridCol>
                <a:gridCol w="1915391">
                  <a:extLst>
                    <a:ext uri="{9D8B030D-6E8A-4147-A177-3AD203B41FA5}">
                      <a16:colId xmlns:a16="http://schemas.microsoft.com/office/drawing/2014/main" val="1809504666"/>
                    </a:ext>
                  </a:extLst>
                </a:gridCol>
              </a:tblGrid>
              <a:tr h="654581">
                <a:tc>
                  <a:txBody>
                    <a:bodyPr/>
                    <a:lstStyle/>
                    <a:p>
                      <a:pPr algn="ctr">
                        <a:lnSpc>
                          <a:spcPct val="150000"/>
                        </a:lnSpc>
                        <a:spcAft>
                          <a:spcPts val="1000"/>
                        </a:spcAft>
                      </a:pPr>
                      <a:r>
                        <a:rPr lang="en-US" sz="1100" kern="100" dirty="0" err="1">
                          <a:effectLst/>
                          <a:latin typeface="Times New Roman" panose="02020603050405020304" pitchFamily="18" charset="0"/>
                          <a:cs typeface="Times New Roman" panose="02020603050405020304" pitchFamily="18" charset="0"/>
                        </a:rPr>
                        <a:t>Altmetric</a:t>
                      </a:r>
                      <a:r>
                        <a:rPr lang="en-US" sz="1100" kern="100" dirty="0">
                          <a:effectLst/>
                          <a:latin typeface="Times New Roman" panose="02020603050405020304" pitchFamily="18" charset="0"/>
                          <a:cs typeface="Times New Roman" panose="02020603050405020304" pitchFamily="18" charset="0"/>
                        </a:rPr>
                        <a:t> Attention Score Range</a:t>
                      </a:r>
                      <a:endParaRPr lang="en-US" sz="105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dirty="0">
                          <a:effectLst/>
                          <a:latin typeface="Times New Roman" panose="02020603050405020304" pitchFamily="18" charset="0"/>
                          <a:cs typeface="Times New Roman" panose="02020603050405020304" pitchFamily="18" charset="0"/>
                        </a:rPr>
                        <a:t>Number of Publications</a:t>
                      </a:r>
                      <a:endParaRPr lang="en-US" sz="105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a:effectLst/>
                          <a:latin typeface="Times New Roman" panose="02020603050405020304" pitchFamily="18" charset="0"/>
                          <a:cs typeface="Times New Roman" panose="02020603050405020304" pitchFamily="18" charset="0"/>
                        </a:rPr>
                        <a:t>Percentage (%)</a:t>
                      </a:r>
                      <a:endParaRPr lang="en-US" sz="105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5682806"/>
                  </a:ext>
                </a:extLst>
              </a:tr>
              <a:tr h="469577">
                <a:tc>
                  <a:txBody>
                    <a:bodyPr/>
                    <a:lstStyle/>
                    <a:p>
                      <a:pPr algn="ctr">
                        <a:lnSpc>
                          <a:spcPct val="150000"/>
                        </a:lnSpc>
                        <a:spcAft>
                          <a:spcPts val="1000"/>
                        </a:spcAft>
                      </a:pPr>
                      <a:r>
                        <a:rPr lang="en-US" sz="1100" kern="100" dirty="0">
                          <a:effectLst/>
                          <a:latin typeface="Times New Roman" panose="02020603050405020304" pitchFamily="18" charset="0"/>
                          <a:cs typeface="Times New Roman" panose="02020603050405020304" pitchFamily="18" charset="0"/>
                        </a:rPr>
                        <a:t>0–20</a:t>
                      </a:r>
                      <a:endParaRPr lang="en-US" sz="105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dirty="0">
                          <a:effectLst/>
                          <a:latin typeface="Times New Roman" panose="02020603050405020304" pitchFamily="18" charset="0"/>
                          <a:cs typeface="Times New Roman" panose="02020603050405020304" pitchFamily="18" charset="0"/>
                        </a:rPr>
                        <a:t>20</a:t>
                      </a:r>
                      <a:endParaRPr lang="en-US" sz="105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a:effectLst/>
                          <a:latin typeface="Times New Roman" panose="02020603050405020304" pitchFamily="18" charset="0"/>
                          <a:cs typeface="Times New Roman" panose="02020603050405020304" pitchFamily="18" charset="0"/>
                        </a:rPr>
                        <a:t>20%</a:t>
                      </a:r>
                      <a:endParaRPr lang="en-US" sz="105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27971658"/>
                  </a:ext>
                </a:extLst>
              </a:tr>
              <a:tr h="469577">
                <a:tc>
                  <a:txBody>
                    <a:bodyPr/>
                    <a:lstStyle/>
                    <a:p>
                      <a:pPr algn="ctr">
                        <a:lnSpc>
                          <a:spcPct val="150000"/>
                        </a:lnSpc>
                        <a:spcAft>
                          <a:spcPts val="1000"/>
                        </a:spcAft>
                      </a:pPr>
                      <a:r>
                        <a:rPr lang="en-US" sz="1100" kern="100">
                          <a:effectLst/>
                          <a:latin typeface="Times New Roman" panose="02020603050405020304" pitchFamily="18" charset="0"/>
                          <a:cs typeface="Times New Roman" panose="02020603050405020304" pitchFamily="18" charset="0"/>
                        </a:rPr>
                        <a:t>21–50</a:t>
                      </a:r>
                      <a:endParaRPr lang="en-US" sz="105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dirty="0">
                          <a:effectLst/>
                          <a:latin typeface="Times New Roman" panose="02020603050405020304" pitchFamily="18" charset="0"/>
                          <a:cs typeface="Times New Roman" panose="02020603050405020304" pitchFamily="18" charset="0"/>
                        </a:rPr>
                        <a:t>35</a:t>
                      </a:r>
                      <a:endParaRPr lang="en-US" sz="105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a:effectLst/>
                          <a:latin typeface="Times New Roman" panose="02020603050405020304" pitchFamily="18" charset="0"/>
                          <a:cs typeface="Times New Roman" panose="02020603050405020304" pitchFamily="18" charset="0"/>
                        </a:rPr>
                        <a:t>35%</a:t>
                      </a:r>
                      <a:endParaRPr lang="en-US" sz="105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37017276"/>
                  </a:ext>
                </a:extLst>
              </a:tr>
              <a:tr h="469577">
                <a:tc>
                  <a:txBody>
                    <a:bodyPr/>
                    <a:lstStyle/>
                    <a:p>
                      <a:pPr algn="ctr">
                        <a:lnSpc>
                          <a:spcPct val="150000"/>
                        </a:lnSpc>
                        <a:spcAft>
                          <a:spcPts val="1000"/>
                        </a:spcAft>
                      </a:pPr>
                      <a:r>
                        <a:rPr lang="en-US" sz="1100" kern="100">
                          <a:effectLst/>
                          <a:latin typeface="Times New Roman" panose="02020603050405020304" pitchFamily="18" charset="0"/>
                          <a:cs typeface="Times New Roman" panose="02020603050405020304" pitchFamily="18" charset="0"/>
                        </a:rPr>
                        <a:t>51–80</a:t>
                      </a:r>
                      <a:endParaRPr lang="en-US" sz="105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dirty="0">
                          <a:effectLst/>
                          <a:latin typeface="Times New Roman" panose="02020603050405020304" pitchFamily="18" charset="0"/>
                          <a:cs typeface="Times New Roman" panose="02020603050405020304" pitchFamily="18" charset="0"/>
                        </a:rPr>
                        <a:t>25</a:t>
                      </a:r>
                      <a:endParaRPr lang="en-US" sz="105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dirty="0">
                          <a:effectLst/>
                          <a:latin typeface="Times New Roman" panose="02020603050405020304" pitchFamily="18" charset="0"/>
                          <a:cs typeface="Times New Roman" panose="02020603050405020304" pitchFamily="18" charset="0"/>
                        </a:rPr>
                        <a:t>25%</a:t>
                      </a:r>
                      <a:endParaRPr lang="en-US" sz="105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4996451"/>
                  </a:ext>
                </a:extLst>
              </a:tr>
              <a:tr h="469577">
                <a:tc>
                  <a:txBody>
                    <a:bodyPr/>
                    <a:lstStyle/>
                    <a:p>
                      <a:pPr algn="ctr">
                        <a:lnSpc>
                          <a:spcPct val="150000"/>
                        </a:lnSpc>
                        <a:spcAft>
                          <a:spcPts val="1000"/>
                        </a:spcAft>
                      </a:pPr>
                      <a:r>
                        <a:rPr lang="en-US" sz="1100" kern="100">
                          <a:effectLst/>
                          <a:latin typeface="Times New Roman" panose="02020603050405020304" pitchFamily="18" charset="0"/>
                          <a:cs typeface="Times New Roman" panose="02020603050405020304" pitchFamily="18" charset="0"/>
                        </a:rPr>
                        <a:t>81–100</a:t>
                      </a:r>
                      <a:endParaRPr lang="en-US" sz="105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a:effectLst/>
                          <a:latin typeface="Times New Roman" panose="02020603050405020304" pitchFamily="18" charset="0"/>
                          <a:cs typeface="Times New Roman" panose="02020603050405020304" pitchFamily="18" charset="0"/>
                        </a:rPr>
                        <a:t>20</a:t>
                      </a:r>
                      <a:endParaRPr lang="en-US" sz="105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en-US" sz="1100" kern="100" dirty="0">
                          <a:effectLst/>
                          <a:latin typeface="Times New Roman" panose="02020603050405020304" pitchFamily="18" charset="0"/>
                          <a:cs typeface="Times New Roman" panose="02020603050405020304" pitchFamily="18" charset="0"/>
                        </a:rPr>
                        <a:t>20%</a:t>
                      </a:r>
                      <a:endParaRPr lang="en-US" sz="105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36802956"/>
                  </a:ext>
                </a:extLst>
              </a:tr>
            </a:tbl>
          </a:graphicData>
        </a:graphic>
      </p:graphicFrame>
    </p:spTree>
    <p:extLst>
      <p:ext uri="{BB962C8B-B14F-4D97-AF65-F5344CB8AC3E}">
        <p14:creationId xmlns:p14="http://schemas.microsoft.com/office/powerpoint/2010/main" val="315184861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BC2C27-BE88-4212-2484-4D7AA3599252}"/>
              </a:ext>
            </a:extLst>
          </p:cNvPr>
          <p:cNvSpPr>
            <a:spLocks noGrp="1"/>
          </p:cNvSpPr>
          <p:nvPr>
            <p:ph idx="1"/>
          </p:nvPr>
        </p:nvSpPr>
        <p:spPr>
          <a:xfrm>
            <a:off x="838200" y="1205345"/>
            <a:ext cx="10515600" cy="4971618"/>
          </a:xfrm>
        </p:spPr>
        <p:txBody>
          <a:bodyPr/>
          <a:lstStyle/>
          <a:p>
            <a:pPr marL="0" indent="0">
              <a:buNone/>
            </a:pPr>
            <a:r>
              <a:rPr lang="en-US" sz="1800" b="1" u="sng" kern="100" dirty="0">
                <a:effectLst/>
                <a:latin typeface="Times New Roman" panose="02020603050405020304" pitchFamily="18" charset="0"/>
                <a:ea typeface="Calibri" panose="020F0502020204030204" pitchFamily="34" charset="0"/>
                <a:cs typeface="Mangal" panose="02040503050203030202" pitchFamily="18" charset="0"/>
              </a:rPr>
              <a:t>Correlation Analysis</a:t>
            </a:r>
            <a:endParaRPr lang="en-US" sz="1800" u="sng"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For assessing the correlation between citation metrics and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indicators, Pearson's correlation coefficient was used. The correlation coefficients between citation numbers,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Attention Score, social media, and news coverage are shown in the table 3below.</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ctr">
              <a:buNone/>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3: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Correlation Coefficients between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Indicators and Citation-Based Metrics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graphicFrame>
        <p:nvGraphicFramePr>
          <p:cNvPr id="8" name="Table 7">
            <a:extLst>
              <a:ext uri="{FF2B5EF4-FFF2-40B4-BE49-F238E27FC236}">
                <a16:creationId xmlns:a16="http://schemas.microsoft.com/office/drawing/2014/main" id="{837AB2A0-9190-ED6C-5F0D-8D897700517B}"/>
              </a:ext>
            </a:extLst>
          </p:cNvPr>
          <p:cNvGraphicFramePr>
            <a:graphicFrameLocks noGrp="1"/>
          </p:cNvGraphicFramePr>
          <p:nvPr>
            <p:extLst>
              <p:ext uri="{D42A27DB-BD31-4B8C-83A1-F6EECF244321}">
                <p14:modId xmlns:p14="http://schemas.microsoft.com/office/powerpoint/2010/main" val="3854163940"/>
              </p:ext>
            </p:extLst>
          </p:nvPr>
        </p:nvGraphicFramePr>
        <p:xfrm>
          <a:off x="2632363" y="3130688"/>
          <a:ext cx="6483930" cy="2821673"/>
        </p:xfrm>
        <a:graphic>
          <a:graphicData uri="http://schemas.openxmlformats.org/drawingml/2006/table">
            <a:tbl>
              <a:tblPr firstRow="1" firstCol="1" bandRow="1">
                <a:tableStyleId>{5C22544A-7EE6-4342-B048-85BDC9FD1C3A}</a:tableStyleId>
              </a:tblPr>
              <a:tblGrid>
                <a:gridCol w="1296786">
                  <a:extLst>
                    <a:ext uri="{9D8B030D-6E8A-4147-A177-3AD203B41FA5}">
                      <a16:colId xmlns:a16="http://schemas.microsoft.com/office/drawing/2014/main" val="727658716"/>
                    </a:ext>
                  </a:extLst>
                </a:gridCol>
                <a:gridCol w="1296786">
                  <a:extLst>
                    <a:ext uri="{9D8B030D-6E8A-4147-A177-3AD203B41FA5}">
                      <a16:colId xmlns:a16="http://schemas.microsoft.com/office/drawing/2014/main" val="2912883592"/>
                    </a:ext>
                  </a:extLst>
                </a:gridCol>
                <a:gridCol w="1296786">
                  <a:extLst>
                    <a:ext uri="{9D8B030D-6E8A-4147-A177-3AD203B41FA5}">
                      <a16:colId xmlns:a16="http://schemas.microsoft.com/office/drawing/2014/main" val="32820141"/>
                    </a:ext>
                  </a:extLst>
                </a:gridCol>
                <a:gridCol w="1296786">
                  <a:extLst>
                    <a:ext uri="{9D8B030D-6E8A-4147-A177-3AD203B41FA5}">
                      <a16:colId xmlns:a16="http://schemas.microsoft.com/office/drawing/2014/main" val="2340856475"/>
                    </a:ext>
                  </a:extLst>
                </a:gridCol>
                <a:gridCol w="1296786">
                  <a:extLst>
                    <a:ext uri="{9D8B030D-6E8A-4147-A177-3AD203B41FA5}">
                      <a16:colId xmlns:a16="http://schemas.microsoft.com/office/drawing/2014/main" val="1669587236"/>
                    </a:ext>
                  </a:extLst>
                </a:gridCol>
              </a:tblGrid>
              <a:tr h="448859">
                <a:tc>
                  <a:txBody>
                    <a:bodyPr/>
                    <a:lstStyle/>
                    <a:p>
                      <a:pPr algn="just">
                        <a:lnSpc>
                          <a:spcPct val="150000"/>
                        </a:lnSpc>
                        <a:spcAft>
                          <a:spcPts val="1000"/>
                        </a:spcAft>
                      </a:pPr>
                      <a:r>
                        <a:rPr lang="en-US" sz="1400" kern="100" dirty="0">
                          <a:effectLst/>
                          <a:latin typeface="Times New Roman" panose="02020603050405020304" pitchFamily="18" charset="0"/>
                          <a:cs typeface="Times New Roman" panose="02020603050405020304" pitchFamily="18" charset="0"/>
                        </a:rPr>
                        <a:t>Variables</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Citation Count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Altmetric Score</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Social Media Mentions</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News Article Coverage</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7332094"/>
                  </a:ext>
                </a:extLst>
              </a:tr>
              <a:tr h="414513">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Citation Count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dirty="0">
                          <a:effectLst/>
                          <a:latin typeface="Times New Roman" panose="02020603050405020304" pitchFamily="18" charset="0"/>
                          <a:cs typeface="Times New Roman" panose="02020603050405020304" pitchFamily="18" charset="0"/>
                        </a:rPr>
                        <a:t>1.00</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dirty="0">
                          <a:effectLst/>
                          <a:latin typeface="Times New Roman" panose="02020603050405020304" pitchFamily="18" charset="0"/>
                          <a:cs typeface="Times New Roman" panose="02020603050405020304" pitchFamily="18" charset="0"/>
                        </a:rPr>
                        <a:t>0.58</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0.42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0.30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01002399"/>
                  </a:ext>
                </a:extLst>
              </a:tr>
              <a:tr h="414513">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Altmetric Score</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0.58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dirty="0">
                          <a:effectLst/>
                          <a:latin typeface="Times New Roman" panose="02020603050405020304" pitchFamily="18" charset="0"/>
                          <a:cs typeface="Times New Roman" panose="02020603050405020304" pitchFamily="18" charset="0"/>
                        </a:rPr>
                        <a:t>1.00</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0.76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0.65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67892331"/>
                  </a:ext>
                </a:extLst>
              </a:tr>
              <a:tr h="448859">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Social Media Mentions</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0.42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0.76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dirty="0">
                          <a:effectLst/>
                          <a:latin typeface="Times New Roman" panose="02020603050405020304" pitchFamily="18" charset="0"/>
                          <a:cs typeface="Times New Roman" panose="02020603050405020304" pitchFamily="18" charset="0"/>
                        </a:rPr>
                        <a:t>1.00</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0.55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67800014"/>
                  </a:ext>
                </a:extLst>
              </a:tr>
              <a:tr h="448859">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News Article Coverage</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0.30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a:effectLst/>
                          <a:latin typeface="Times New Roman" panose="02020603050405020304" pitchFamily="18" charset="0"/>
                          <a:cs typeface="Times New Roman" panose="02020603050405020304" pitchFamily="18" charset="0"/>
                        </a:rPr>
                        <a:t>0.65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dirty="0">
                          <a:effectLst/>
                          <a:latin typeface="Times New Roman" panose="02020603050405020304" pitchFamily="18" charset="0"/>
                          <a:cs typeface="Times New Roman" panose="02020603050405020304" pitchFamily="18" charset="0"/>
                        </a:rPr>
                        <a:t>0.55</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en-US" sz="1400" kern="100" dirty="0">
                          <a:effectLst/>
                          <a:latin typeface="Times New Roman" panose="02020603050405020304" pitchFamily="18" charset="0"/>
                          <a:cs typeface="Times New Roman" panose="02020603050405020304" pitchFamily="18" charset="0"/>
                        </a:rPr>
                        <a:t>1.00</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29742001"/>
                  </a:ext>
                </a:extLst>
              </a:tr>
            </a:tbl>
          </a:graphicData>
        </a:graphic>
      </p:graphicFrame>
    </p:spTree>
    <p:extLst>
      <p:ext uri="{BB962C8B-B14F-4D97-AF65-F5344CB8AC3E}">
        <p14:creationId xmlns:p14="http://schemas.microsoft.com/office/powerpoint/2010/main" val="398783987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4926A-FF33-E08C-60EF-ACEAFDC5DF81}"/>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DISCUSSION</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E674D372-DFAD-285B-9369-69E70461598D}"/>
              </a:ext>
            </a:extLst>
          </p:cNvPr>
          <p:cNvSpPr>
            <a:spLocks noGrp="1"/>
          </p:cNvSpPr>
          <p:nvPr>
            <p:ph idx="1"/>
          </p:nvPr>
        </p:nvSpPr>
        <p:spPr/>
        <p:txBody>
          <a:bodyPr>
            <a:normAutofit fontScale="77500" lnSpcReduction="20000"/>
          </a:bodyPr>
          <a:lstStyle/>
          <a:p>
            <a:pPr>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results of this research proved that </a:t>
            </a:r>
            <a:r>
              <a:rPr lang="en-US" sz="1800" dirty="0" err="1">
                <a:effectLst/>
                <a:latin typeface="Times New Roman" panose="02020603050405020304" pitchFamily="18" charset="0"/>
                <a:ea typeface="Calibri" panose="020F0502020204030204" pitchFamily="34" charset="0"/>
              </a:rPr>
              <a:t>altmetrics</a:t>
            </a:r>
            <a:r>
              <a:rPr lang="en-US" sz="1800" dirty="0">
                <a:effectLst/>
                <a:latin typeface="Times New Roman" panose="02020603050405020304" pitchFamily="18" charset="0"/>
                <a:ea typeface="Calibri" panose="020F0502020204030204" pitchFamily="34" charset="0"/>
              </a:rPr>
              <a:t> have an important role in assessing the wider societal influence of scientific research. </a:t>
            </a:r>
          </a:p>
          <a:p>
            <a:pPr>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increased rate of social media mentions showed that online platforms make a huge contribution to the visibility of research papers</a:t>
            </a:r>
            <a:endParaRPr lang="en-US" sz="1800" dirty="0">
              <a:latin typeface="Times New Roman" panose="02020603050405020304" pitchFamily="18" charset="0"/>
              <a:ea typeface="Calibri" panose="020F0502020204030204" pitchFamily="34" charset="0"/>
            </a:endParaRPr>
          </a:p>
          <a:p>
            <a:pPr>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finding is consistent with the increasing popularity of using social media for sharing academic knowledge with a wider community</a:t>
            </a:r>
          </a:p>
          <a:p>
            <a:pPr>
              <a:lnSpc>
                <a:spcPct val="150000"/>
              </a:lnSpc>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This contrast signifies the necessity for a balanced assessment of research that takes into account both scholarly influence and societal applicability.</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all, the research highlighted the promise of </a:t>
            </a:r>
            <a:r>
              <a:rPr lang="en-US" sz="1800" dirty="0" err="1">
                <a:effectLst/>
                <a:latin typeface="Times New Roman" panose="02020603050405020304" pitchFamily="18" charset="0"/>
                <a:ea typeface="Calibri" panose="020F0502020204030204" pitchFamily="34" charset="0"/>
              </a:rPr>
              <a:t>altmetrics</a:t>
            </a:r>
            <a:r>
              <a:rPr lang="en-US" sz="1800" dirty="0">
                <a:effectLst/>
                <a:latin typeface="Times New Roman" panose="02020603050405020304" pitchFamily="18" charset="0"/>
                <a:ea typeface="Calibri" panose="020F0502020204030204" pitchFamily="34" charset="0"/>
              </a:rPr>
              <a:t> to deliver a more nuanced impact assessment for research by recording different kinds of online interactions</a:t>
            </a:r>
            <a:endParaRPr lang="en-US" sz="1800" dirty="0">
              <a:latin typeface="Times New Roman" panose="02020603050405020304" pitchFamily="18" charset="0"/>
              <a:ea typeface="Calibri" panose="020F0502020204030204" pitchFamily="34" charset="0"/>
            </a:endParaRPr>
          </a:p>
          <a:p>
            <a:pPr>
              <a:lnSpc>
                <a:spcPct val="150000"/>
              </a:lnSpc>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As much as they offer some benefits, greater standardization and validation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measures are needed to make them more reliable and incorporate them into research impact assessments.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2703189413"/>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36525-6A3D-44A2-9652-44ECA33CCD40}"/>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CONCLUSION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FD91A56C-C087-5D4C-27BD-9CB7ECDED4F6}"/>
              </a:ext>
            </a:extLst>
          </p:cNvPr>
          <p:cNvSpPr>
            <a:spLocks noGrp="1"/>
          </p:cNvSpPr>
          <p:nvPr>
            <p:ph idx="1"/>
          </p:nvPr>
        </p:nvSpPr>
        <p:spPr/>
        <p:txBody>
          <a:bodyPr>
            <a:normAutofit fontScale="77500" lnSpcReduction="20000"/>
          </a:bodyPr>
          <a:lstStyle/>
          <a:p>
            <a:pPr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research emphasized the increasing importance of </a:t>
            </a:r>
            <a:r>
              <a:rPr lang="en-US" sz="1800" dirty="0" err="1">
                <a:effectLst/>
                <a:latin typeface="Times New Roman" panose="02020603050405020304" pitchFamily="18" charset="0"/>
                <a:ea typeface="Calibri" panose="020F0502020204030204" pitchFamily="34" charset="0"/>
              </a:rPr>
              <a:t>altmetrics</a:t>
            </a:r>
            <a:r>
              <a:rPr lang="en-US" sz="1800" dirty="0">
                <a:effectLst/>
                <a:latin typeface="Times New Roman" panose="02020603050405020304" pitchFamily="18" charset="0"/>
                <a:ea typeface="Calibri" panose="020F0502020204030204" pitchFamily="34" charset="0"/>
              </a:rPr>
              <a:t> in evaluating the societal contributions of scientific work in the context of </a:t>
            </a:r>
            <a:r>
              <a:rPr lang="en-US" sz="1800" dirty="0" err="1">
                <a:effectLst/>
                <a:latin typeface="Times New Roman" panose="02020603050405020304" pitchFamily="18" charset="0"/>
                <a:ea typeface="Calibri" panose="020F0502020204030204" pitchFamily="34" charset="0"/>
              </a:rPr>
              <a:t>scientometrics</a:t>
            </a:r>
            <a:r>
              <a:rPr lang="en-US" sz="1800" dirty="0">
                <a:effectLst/>
                <a:latin typeface="Times New Roman" panose="02020603050405020304" pitchFamily="18" charset="0"/>
                <a:ea typeface="Calibri" panose="020F0502020204030204" pitchFamily="34" charset="0"/>
              </a:rPr>
              <a:t>. </a:t>
            </a:r>
          </a:p>
          <a:p>
            <a:pPr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research showed that </a:t>
            </a:r>
            <a:r>
              <a:rPr lang="en-US" sz="1800" dirty="0" err="1">
                <a:effectLst/>
                <a:latin typeface="Times New Roman" panose="02020603050405020304" pitchFamily="18" charset="0"/>
                <a:ea typeface="Calibri" panose="020F0502020204030204" pitchFamily="34" charset="0"/>
              </a:rPr>
              <a:t>altmetric</a:t>
            </a:r>
            <a:r>
              <a:rPr lang="en-US" sz="1800" dirty="0">
                <a:effectLst/>
                <a:latin typeface="Times New Roman" panose="02020603050405020304" pitchFamily="18" charset="0"/>
                <a:ea typeface="Calibri" panose="020F0502020204030204" pitchFamily="34" charset="0"/>
              </a:rPr>
              <a:t> measures, especially social media mentions, contribute significantly to increased visibility of research articles beyond disciplinary boundaries</a:t>
            </a:r>
            <a:endParaRPr lang="en-US" sz="1800" dirty="0">
              <a:latin typeface="Times New Roman" panose="02020603050405020304" pitchFamily="18" charset="0"/>
              <a:ea typeface="Calibri" panose="020F0502020204030204" pitchFamily="34" charset="0"/>
            </a:endParaRPr>
          </a:p>
          <a:p>
            <a:pPr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moderate correlation of </a:t>
            </a:r>
            <a:r>
              <a:rPr lang="en-US" sz="1800" dirty="0" err="1">
                <a:effectLst/>
                <a:latin typeface="Times New Roman" panose="02020603050405020304" pitchFamily="18" charset="0"/>
                <a:ea typeface="Calibri" panose="020F0502020204030204" pitchFamily="34" charset="0"/>
              </a:rPr>
              <a:t>Altmetric</a:t>
            </a:r>
            <a:r>
              <a:rPr lang="en-US" sz="1800" dirty="0">
                <a:effectLst/>
                <a:latin typeface="Times New Roman" panose="02020603050405020304" pitchFamily="18" charset="0"/>
                <a:ea typeface="Calibri" panose="020F0502020204030204" pitchFamily="34" charset="0"/>
              </a:rPr>
              <a:t> Attention Scores with citation counts indicated that </a:t>
            </a:r>
            <a:r>
              <a:rPr lang="en-US" sz="1800" dirty="0" err="1">
                <a:effectLst/>
                <a:latin typeface="Times New Roman" panose="02020603050405020304" pitchFamily="18" charset="0"/>
                <a:ea typeface="Calibri" panose="020F0502020204030204" pitchFamily="34" charset="0"/>
              </a:rPr>
              <a:t>altmetrics</a:t>
            </a:r>
            <a:r>
              <a:rPr lang="en-US" sz="1800" dirty="0">
                <a:effectLst/>
                <a:latin typeface="Times New Roman" panose="02020603050405020304" pitchFamily="18" charset="0"/>
                <a:ea typeface="Calibri" panose="020F0502020204030204" pitchFamily="34" charset="0"/>
              </a:rPr>
              <a:t> complement traditional citation-based measures by registering the wider public engagement with research outputs</a:t>
            </a:r>
          </a:p>
          <a:p>
            <a:pPr algn="just">
              <a:lnSpc>
                <a:spcPct val="150000"/>
              </a:lnSpc>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This indicates the capability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to offer a more dynamic and inclusive picture of research influence.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In addition, the research highlighted the necessity of including </a:t>
            </a:r>
            <a:r>
              <a:rPr lang="en-US" sz="1800" dirty="0" err="1">
                <a:effectLst/>
                <a:latin typeface="Times New Roman" panose="02020603050405020304" pitchFamily="18" charset="0"/>
                <a:ea typeface="Calibri" panose="020F0502020204030204" pitchFamily="34" charset="0"/>
              </a:rPr>
              <a:t>altmetric</a:t>
            </a:r>
            <a:r>
              <a:rPr lang="en-US" sz="1800" dirty="0">
                <a:effectLst/>
                <a:latin typeface="Times New Roman" panose="02020603050405020304" pitchFamily="18" charset="0"/>
                <a:ea typeface="Calibri" panose="020F0502020204030204" pitchFamily="34" charset="0"/>
              </a:rPr>
              <a:t> indicators in research assessment practices to provide an integrated estimate of research influence</a:t>
            </a:r>
          </a:p>
          <a:p>
            <a:pPr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Nevertheless, the weaker connection between news media coverage and citations stressed the nature of the complication of mapping the attention of the public to recognition within academia.</a:t>
            </a:r>
            <a:endParaRPr lang="en-US" sz="1800" dirty="0">
              <a:latin typeface="Times New Roman" panose="02020603050405020304" pitchFamily="18" charset="0"/>
            </a:endParaRPr>
          </a:p>
        </p:txBody>
      </p:sp>
    </p:spTree>
    <p:extLst>
      <p:ext uri="{BB962C8B-B14F-4D97-AF65-F5344CB8AC3E}">
        <p14:creationId xmlns:p14="http://schemas.microsoft.com/office/powerpoint/2010/main" val="894281488"/>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D8525-22E0-BA7C-8804-7B6398ECC5DA}"/>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509F5401-953B-BE0F-A2C1-BB138DD7C651}"/>
              </a:ext>
            </a:extLst>
          </p:cNvPr>
          <p:cNvSpPr>
            <a:spLocks noGrp="1"/>
          </p:cNvSpPr>
          <p:nvPr>
            <p:ph idx="1"/>
          </p:nvPr>
        </p:nvSpPr>
        <p:spPr/>
        <p:txBody>
          <a:bodyPr>
            <a:normAutofit fontScale="70000" lnSpcReduction="20000"/>
          </a:bodyPr>
          <a:lstStyle/>
          <a:p>
            <a:pPr marL="342900" lvl="0" indent="-342900" algn="just">
              <a:lnSpc>
                <a:spcPct val="150000"/>
              </a:lnSpc>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Ayoub, A., Amin, R., &amp; Wani, Z. A. (2023). Exploring the Impact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 Relation to Citation Count and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SCImago</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Journal Rank (SJR).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Journal of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Scientometric</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Research</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12</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(3), 603-608.</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Bornmann</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L.,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Haunschild</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R., &amp; Adams, J. (2019). Do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assess societal impact in a comparable way to case studies? An empirical test of the convergent validity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based on data from the UK research excellence framework (REF).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Journal of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informetrics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13</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(1), 325-340.</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Dardas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L. A.,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Sallam</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M., Woodward, A.,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Sweis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N.,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Sweis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N., &amp;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Sawair</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F. A. (2023). Evaluating research impact based on Semantic Scholar highly influential citations, total citations, and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attention scores: the quest for refined measures remains illusive.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Publications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11</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(1), 5.</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Kassab, O.,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Bornmann</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L., &amp;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Haunschild</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R. (2020). Can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reflect societal impact considerations?: Exploring the potential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 the context of a sustainability science research center.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Quantitative Science Studies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1</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(2), 792-809.</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1000"/>
              </a:spcAft>
              <a:buFont typeface="+mj-lt"/>
              <a:buAutoNum type="arabicPeriod"/>
            </a:pPr>
            <a:r>
              <a:rPr lang="it-IT" sz="1800" kern="100" dirty="0">
                <a:effectLst/>
                <a:latin typeface="Times New Roman" panose="02020603050405020304" pitchFamily="18" charset="0"/>
                <a:ea typeface="Calibri" panose="020F0502020204030204" pitchFamily="34" charset="0"/>
                <a:cs typeface="Mangal" panose="02040503050203030202" pitchFamily="18" charset="0"/>
              </a:rPr>
              <a:t>Mirghaderi, S. P., Baghdadi, S., Salimi, M., &amp; Shafiei, S. H. (2022).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Scientometric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analysis of the top 50 most-cited joint arthroplasty papers: traditional vs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altmetric</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measures.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Arthroplasty today</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15</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81-92.</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3032861460"/>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FBDC6-B211-79B2-18F5-FF69ACC899A7}"/>
              </a:ext>
            </a:extLst>
          </p:cNvPr>
          <p:cNvSpPr>
            <a:spLocks noGrp="1"/>
          </p:cNvSpPr>
          <p:nvPr>
            <p:ph type="title"/>
          </p:nvPr>
        </p:nvSpPr>
        <p:spPr>
          <a:xfrm>
            <a:off x="3359727" y="2360180"/>
            <a:ext cx="5105400" cy="618548"/>
          </a:xfrm>
        </p:spPr>
        <p:txBody>
          <a:bodyPr>
            <a:normAutofit fontScale="90000"/>
          </a:bodyPr>
          <a:lstStyle/>
          <a:p>
            <a:pPr algn="ctr"/>
            <a:r>
              <a:rPr lang="en-US"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901754909"/>
      </p:ext>
    </p:extLst>
  </p:cSld>
  <p:clrMapOvr>
    <a:masterClrMapping/>
  </p:clrMapOvr>
  <p:transition spd="slow">
    <p:push dir="u"/>
  </p:transition>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15</TotalTime>
  <Words>1725</Words>
  <Application>Microsoft Office PowerPoint</Application>
  <PresentationFormat>Widescreen</PresentationFormat>
  <Paragraphs>119</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Google Sans</vt:lpstr>
      <vt:lpstr>Times New Roman</vt:lpstr>
      <vt:lpstr>Wingdings</vt:lpstr>
      <vt:lpstr>Retrospect</vt:lpstr>
      <vt:lpstr>ASSESSING RESEARCH IMPACT THROUGH ALTMETRICS IN THE FIELD OF SCIENTOMETRICS </vt:lpstr>
      <vt:lpstr>Abstract  </vt:lpstr>
      <vt:lpstr>INTRODUCTION</vt:lpstr>
      <vt:lpstr>Research Objectives </vt:lpstr>
      <vt:lpstr>REVIEW OF LITREATURE  </vt:lpstr>
      <vt:lpstr>RESEARCH METHODOLOGY </vt:lpstr>
      <vt:lpstr>DATA ANALYSIS AND RESULTS </vt:lpstr>
      <vt:lpstr>PowerPoint Presentation</vt:lpstr>
      <vt:lpstr>PowerPoint Presentation</vt:lpstr>
      <vt:lpstr>DISCUSSION </vt:lpstr>
      <vt:lpstr>CONCLUSION  </vt:lpstr>
      <vt:lpstr>REFERENCES</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ASSESSING RESEARCH IMPACT THROUGH ALTMETRICS IN THE FIELD OF SCIENTOMETRICS </dc:title>
  <dc:creator>intel</dc:creator>
  <cp:lastModifiedBy>intel</cp:lastModifiedBy>
  <cp:revision>69</cp:revision>
  <dcterms:created xsi:type="dcterms:W3CDTF">2025-03-03T06:10:24Z</dcterms:created>
  <dcterms:modified xsi:type="dcterms:W3CDTF">2025-03-21T06:45:42Z</dcterms:modified>
</cp:coreProperties>
</file>