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90" r:id="rId1"/>
  </p:sldMasterIdLst>
  <p:sldIdLst>
    <p:sldId id="269"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3678" autoAdjust="0"/>
  </p:normalViewPr>
  <p:slideViewPr>
    <p:cSldViewPr snapToGrid="0">
      <p:cViewPr varScale="1">
        <p:scale>
          <a:sx n="62" d="100"/>
          <a:sy n="62" d="100"/>
        </p:scale>
        <p:origin x="97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676083E-AA51-4537-BDAE-31568C494063}" type="datetimeFigureOut">
              <a:rPr lang="en-IN" smtClean="0"/>
              <a:t>15-10-2024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2BD4D42-3A90-4E8C-A8E8-9F3BBF19DAA1}" type="slidenum">
              <a:rPr lang="en-IN" smtClean="0"/>
              <a:t>‹#›</a:t>
            </a:fld>
            <a:endParaRPr lang="en-IN"/>
          </a:p>
        </p:txBody>
      </p:sp>
    </p:spTree>
    <p:extLst>
      <p:ext uri="{BB962C8B-B14F-4D97-AF65-F5344CB8AC3E}">
        <p14:creationId xmlns:p14="http://schemas.microsoft.com/office/powerpoint/2010/main" val="2564539263"/>
      </p:ext>
    </p:extLst>
  </p:cSld>
  <p:clrMapOvr>
    <a:masterClrMapping/>
  </p:clrMapOvr>
  <p:transition spd="slow">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76083E-AA51-4537-BDAE-31568C494063}" type="datetimeFigureOut">
              <a:rPr lang="en-IN" smtClean="0"/>
              <a:t>15-10-2024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2BD4D42-3A90-4E8C-A8E8-9F3BBF19DAA1}" type="slidenum">
              <a:rPr lang="en-IN" smtClean="0"/>
              <a:t>‹#›</a:t>
            </a:fld>
            <a:endParaRPr lang="en-IN"/>
          </a:p>
        </p:txBody>
      </p:sp>
    </p:spTree>
    <p:extLst>
      <p:ext uri="{BB962C8B-B14F-4D97-AF65-F5344CB8AC3E}">
        <p14:creationId xmlns:p14="http://schemas.microsoft.com/office/powerpoint/2010/main" val="337907628"/>
      </p:ext>
    </p:extLst>
  </p:cSld>
  <p:clrMapOvr>
    <a:masterClrMapping/>
  </p:clrMapOvr>
  <p:transition spd="slow">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676083E-AA51-4537-BDAE-31568C494063}" type="datetimeFigureOut">
              <a:rPr lang="en-IN" smtClean="0"/>
              <a:t>15-10-2024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2BD4D42-3A90-4E8C-A8E8-9F3BBF19DAA1}" type="slidenum">
              <a:rPr lang="en-IN" smtClean="0"/>
              <a:t>‹#›</a:t>
            </a:fld>
            <a:endParaRPr lang="en-IN"/>
          </a:p>
        </p:txBody>
      </p:sp>
    </p:spTree>
    <p:extLst>
      <p:ext uri="{BB962C8B-B14F-4D97-AF65-F5344CB8AC3E}">
        <p14:creationId xmlns:p14="http://schemas.microsoft.com/office/powerpoint/2010/main" val="3538983580"/>
      </p:ext>
    </p:extLst>
  </p:cSld>
  <p:clrMapOvr>
    <a:masterClrMapping/>
  </p:clrMapOvr>
  <p:transition spd="slow">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676083E-AA51-4537-BDAE-31568C494063}" type="datetimeFigureOut">
              <a:rPr lang="en-IN" smtClean="0"/>
              <a:t>15-10-2024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2BD4D42-3A90-4E8C-A8E8-9F3BBF19DAA1}" type="slidenum">
              <a:rPr lang="en-IN" smtClean="0"/>
              <a:t>‹#›</a:t>
            </a:fld>
            <a:endParaRPr lang="en-IN"/>
          </a:p>
        </p:txBody>
      </p:sp>
    </p:spTree>
    <p:extLst>
      <p:ext uri="{BB962C8B-B14F-4D97-AF65-F5344CB8AC3E}">
        <p14:creationId xmlns:p14="http://schemas.microsoft.com/office/powerpoint/2010/main" val="1262550289"/>
      </p:ext>
    </p:extLst>
  </p:cSld>
  <p:clrMapOvr>
    <a:masterClrMapping/>
  </p:clrMapOvr>
  <p:transition spd="slow">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676083E-AA51-4537-BDAE-31568C494063}" type="datetimeFigureOut">
              <a:rPr lang="en-IN" smtClean="0"/>
              <a:t>15-10-2024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42BD4D42-3A90-4E8C-A8E8-9F3BBF19DAA1}" type="slidenum">
              <a:rPr lang="en-IN" smtClean="0"/>
              <a:t>‹#›</a:t>
            </a:fld>
            <a:endParaRPr lang="en-IN"/>
          </a:p>
        </p:txBody>
      </p:sp>
    </p:spTree>
    <p:extLst>
      <p:ext uri="{BB962C8B-B14F-4D97-AF65-F5344CB8AC3E}">
        <p14:creationId xmlns:p14="http://schemas.microsoft.com/office/powerpoint/2010/main" val="2933590304"/>
      </p:ext>
    </p:extLst>
  </p:cSld>
  <p:clrMapOvr>
    <a:masterClrMapping/>
  </p:clrMapOvr>
  <p:transition spd="slow">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676083E-AA51-4537-BDAE-31568C494063}" type="datetimeFigureOut">
              <a:rPr lang="en-IN" smtClean="0"/>
              <a:t>15-10-2024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42BD4D42-3A90-4E8C-A8E8-9F3BBF19DAA1}" type="slidenum">
              <a:rPr lang="en-IN" smtClean="0"/>
              <a:t>‹#›</a:t>
            </a:fld>
            <a:endParaRPr lang="en-IN"/>
          </a:p>
        </p:txBody>
      </p:sp>
    </p:spTree>
    <p:extLst>
      <p:ext uri="{BB962C8B-B14F-4D97-AF65-F5344CB8AC3E}">
        <p14:creationId xmlns:p14="http://schemas.microsoft.com/office/powerpoint/2010/main" val="4011924327"/>
      </p:ext>
    </p:extLst>
  </p:cSld>
  <p:clrMapOvr>
    <a:masterClrMapping/>
  </p:clrMapOvr>
  <p:transition spd="slow">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0676083E-AA51-4537-BDAE-31568C494063}" type="datetimeFigureOut">
              <a:rPr lang="en-IN" smtClean="0"/>
              <a:t>15-10-2024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42BD4D42-3A90-4E8C-A8E8-9F3BBF19DAA1}" type="slidenum">
              <a:rPr lang="en-IN" smtClean="0"/>
              <a:t>‹#›</a:t>
            </a:fld>
            <a:endParaRPr lang="en-IN"/>
          </a:p>
        </p:txBody>
      </p:sp>
    </p:spTree>
    <p:extLst>
      <p:ext uri="{BB962C8B-B14F-4D97-AF65-F5344CB8AC3E}">
        <p14:creationId xmlns:p14="http://schemas.microsoft.com/office/powerpoint/2010/main" val="306437960"/>
      </p:ext>
    </p:extLst>
  </p:cSld>
  <p:clrMapOvr>
    <a:masterClrMapping/>
  </p:clrMapOvr>
  <p:transition spd="slow">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676083E-AA51-4537-BDAE-31568C494063}" type="datetimeFigureOut">
              <a:rPr lang="en-IN" smtClean="0"/>
              <a:t>15-10-2024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2BD4D42-3A90-4E8C-A8E8-9F3BBF19DAA1}" type="slidenum">
              <a:rPr lang="en-IN" smtClean="0"/>
              <a:t>‹#›</a:t>
            </a:fld>
            <a:endParaRPr lang="en-IN"/>
          </a:p>
        </p:txBody>
      </p:sp>
    </p:spTree>
    <p:extLst>
      <p:ext uri="{BB962C8B-B14F-4D97-AF65-F5344CB8AC3E}">
        <p14:creationId xmlns:p14="http://schemas.microsoft.com/office/powerpoint/2010/main" val="2980514310"/>
      </p:ext>
    </p:extLst>
  </p:cSld>
  <p:clrMapOvr>
    <a:masterClrMapping/>
  </p:clrMapOvr>
  <p:transition spd="slow">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676083E-AA51-4537-BDAE-31568C494063}" type="datetimeFigureOut">
              <a:rPr lang="en-IN" smtClean="0"/>
              <a:t>15-10-2024</a:t>
            </a:fld>
            <a:endParaRPr lang="en-IN"/>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2BD4D42-3A90-4E8C-A8E8-9F3BBF19DAA1}" type="slidenum">
              <a:rPr lang="en-IN" smtClean="0"/>
              <a:t>‹#›</a:t>
            </a:fld>
            <a:endParaRPr lang="en-IN"/>
          </a:p>
        </p:txBody>
      </p:sp>
    </p:spTree>
    <p:extLst>
      <p:ext uri="{BB962C8B-B14F-4D97-AF65-F5344CB8AC3E}">
        <p14:creationId xmlns:p14="http://schemas.microsoft.com/office/powerpoint/2010/main" val="3844483463"/>
      </p:ext>
    </p:extLst>
  </p:cSld>
  <p:clrMapOvr>
    <a:masterClrMapping/>
  </p:clrMapOvr>
  <p:transition spd="slow">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676083E-AA51-4537-BDAE-31568C494063}" type="datetimeFigureOut">
              <a:rPr lang="en-IN" smtClean="0"/>
              <a:t>15-10-2024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2BD4D42-3A90-4E8C-A8E8-9F3BBF19DAA1}" type="slidenum">
              <a:rPr lang="en-IN" smtClean="0"/>
              <a:t>‹#›</a:t>
            </a:fld>
            <a:endParaRPr lang="en-IN"/>
          </a:p>
        </p:txBody>
      </p:sp>
    </p:spTree>
    <p:extLst>
      <p:ext uri="{BB962C8B-B14F-4D97-AF65-F5344CB8AC3E}">
        <p14:creationId xmlns:p14="http://schemas.microsoft.com/office/powerpoint/2010/main" val="3192320707"/>
      </p:ext>
    </p:extLst>
  </p:cSld>
  <p:clrMapOvr>
    <a:masterClrMapping/>
  </p:clrMapOvr>
  <p:transition spd="slow">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676083E-AA51-4537-BDAE-31568C494063}" type="datetimeFigureOut">
              <a:rPr lang="en-IN" smtClean="0"/>
              <a:t>15-10-2024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2BD4D42-3A90-4E8C-A8E8-9F3BBF19DAA1}" type="slidenum">
              <a:rPr lang="en-IN" smtClean="0"/>
              <a:t>‹#›</a:t>
            </a:fld>
            <a:endParaRPr lang="en-IN"/>
          </a:p>
        </p:txBody>
      </p:sp>
    </p:spTree>
    <p:extLst>
      <p:ext uri="{BB962C8B-B14F-4D97-AF65-F5344CB8AC3E}">
        <p14:creationId xmlns:p14="http://schemas.microsoft.com/office/powerpoint/2010/main" val="3458928582"/>
      </p:ext>
    </p:extLst>
  </p:cSld>
  <p:clrMapOvr>
    <a:masterClrMapping/>
  </p:clrMapOvr>
  <p:transition spd="slow">
    <p:wip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676083E-AA51-4537-BDAE-31568C494063}" type="datetimeFigureOut">
              <a:rPr lang="en-IN" smtClean="0"/>
              <a:t>15-10-2024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2BD4D42-3A90-4E8C-A8E8-9F3BBF19DAA1}" type="slidenum">
              <a:rPr lang="en-IN" smtClean="0"/>
              <a:t>‹#›</a:t>
            </a:fld>
            <a:endParaRPr lang="en-IN"/>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410907106"/>
      </p:ext>
    </p:extLst>
  </p:cSld>
  <p:clrMapOvr>
    <a:masterClrMapping/>
  </p:clrMapOvr>
  <p:transition spd="slow">
    <p:wip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676083E-AA51-4537-BDAE-31568C494063}" type="datetimeFigureOut">
              <a:rPr lang="en-IN" smtClean="0"/>
              <a:t>15-10-2024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2BD4D42-3A90-4E8C-A8E8-9F3BBF19DAA1}" type="slidenum">
              <a:rPr lang="en-IN" smtClean="0"/>
              <a:t>‹#›</a:t>
            </a:fld>
            <a:endParaRPr lang="en-IN"/>
          </a:p>
        </p:txBody>
      </p:sp>
    </p:spTree>
    <p:extLst>
      <p:ext uri="{BB962C8B-B14F-4D97-AF65-F5344CB8AC3E}">
        <p14:creationId xmlns:p14="http://schemas.microsoft.com/office/powerpoint/2010/main" val="2700691931"/>
      </p:ext>
    </p:extLst>
  </p:cSld>
  <p:clrMapOvr>
    <a:masterClrMapping/>
  </p:clrMapOvr>
  <p:transition spd="slow">
    <p:wip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0676083E-AA51-4537-BDAE-31568C494063}" type="datetimeFigureOut">
              <a:rPr lang="en-IN" smtClean="0"/>
              <a:t>15-10-2024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42BD4D42-3A90-4E8C-A8E8-9F3BBF19DAA1}" type="slidenum">
              <a:rPr lang="en-IN" smtClean="0"/>
              <a:t>‹#›</a:t>
            </a:fld>
            <a:endParaRPr lang="en-IN"/>
          </a:p>
        </p:txBody>
      </p:sp>
    </p:spTree>
    <p:extLst>
      <p:ext uri="{BB962C8B-B14F-4D97-AF65-F5344CB8AC3E}">
        <p14:creationId xmlns:p14="http://schemas.microsoft.com/office/powerpoint/2010/main" val="918026086"/>
      </p:ext>
    </p:extLst>
  </p:cSld>
  <p:clrMapOvr>
    <a:masterClrMapping/>
  </p:clrMapOvr>
  <p:transition spd="slow">
    <p:wip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0676083E-AA51-4537-BDAE-31568C494063}" type="datetimeFigureOut">
              <a:rPr lang="en-IN" smtClean="0"/>
              <a:t>15-10-2024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42BD4D42-3A90-4E8C-A8E8-9F3BBF19DAA1}" type="slidenum">
              <a:rPr lang="en-IN" smtClean="0"/>
              <a:t>‹#›</a:t>
            </a:fld>
            <a:endParaRPr lang="en-IN"/>
          </a:p>
        </p:txBody>
      </p:sp>
    </p:spTree>
    <p:extLst>
      <p:ext uri="{BB962C8B-B14F-4D97-AF65-F5344CB8AC3E}">
        <p14:creationId xmlns:p14="http://schemas.microsoft.com/office/powerpoint/2010/main" val="60096804"/>
      </p:ext>
    </p:extLst>
  </p:cSld>
  <p:clrMapOvr>
    <a:masterClrMapping/>
  </p:clrMapOvr>
  <p:transition spd="slow">
    <p:wip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76083E-AA51-4537-BDAE-31568C494063}" type="datetimeFigureOut">
              <a:rPr lang="en-IN" smtClean="0"/>
              <a:t>15-10-2024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2BD4D42-3A90-4E8C-A8E8-9F3BBF19DAA1}" type="slidenum">
              <a:rPr lang="en-IN" smtClean="0"/>
              <a:t>‹#›</a:t>
            </a:fld>
            <a:endParaRPr lang="en-IN"/>
          </a:p>
        </p:txBody>
      </p:sp>
    </p:spTree>
    <p:extLst>
      <p:ext uri="{BB962C8B-B14F-4D97-AF65-F5344CB8AC3E}">
        <p14:creationId xmlns:p14="http://schemas.microsoft.com/office/powerpoint/2010/main" val="3189172860"/>
      </p:ext>
    </p:extLst>
  </p:cSld>
  <p:clrMapOvr>
    <a:masterClrMapping/>
  </p:clrMapOvr>
  <p:transition spd="slow">
    <p:wip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76083E-AA51-4537-BDAE-31568C494063}" type="datetimeFigureOut">
              <a:rPr lang="en-IN" smtClean="0"/>
              <a:t>15-10-2024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2BD4D42-3A90-4E8C-A8E8-9F3BBF19DAA1}" type="slidenum">
              <a:rPr lang="en-IN" smtClean="0"/>
              <a:t>‹#›</a:t>
            </a:fld>
            <a:endParaRPr lang="en-IN"/>
          </a:p>
        </p:txBody>
      </p:sp>
    </p:spTree>
    <p:extLst>
      <p:ext uri="{BB962C8B-B14F-4D97-AF65-F5344CB8AC3E}">
        <p14:creationId xmlns:p14="http://schemas.microsoft.com/office/powerpoint/2010/main" val="1559696840"/>
      </p:ext>
    </p:extLst>
  </p:cSld>
  <p:clrMapOvr>
    <a:masterClrMapping/>
  </p:clrMapOvr>
  <p:transition spd="slow">
    <p:wip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0676083E-AA51-4537-BDAE-31568C494063}" type="datetimeFigureOut">
              <a:rPr lang="en-IN" smtClean="0"/>
              <a:t>15-10-2024</a:t>
            </a:fld>
            <a:endParaRPr lang="en-IN"/>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IN"/>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42BD4D42-3A90-4E8C-A8E8-9F3BBF19DAA1}" type="slidenum">
              <a:rPr lang="en-IN" smtClean="0"/>
              <a:t>‹#›</a:t>
            </a:fld>
            <a:endParaRPr lang="en-IN"/>
          </a:p>
        </p:txBody>
      </p:sp>
    </p:spTree>
    <p:extLst>
      <p:ext uri="{BB962C8B-B14F-4D97-AF65-F5344CB8AC3E}">
        <p14:creationId xmlns:p14="http://schemas.microsoft.com/office/powerpoint/2010/main" val="3928190311"/>
      </p:ext>
    </p:extLst>
  </p:cSld>
  <p:clrMap bg1="lt1" tx1="dk1" bg2="lt2" tx2="dk2" accent1="accent1" accent2="accent2" accent3="accent3" accent4="accent4" accent5="accent5" accent6="accent6" hlink="hlink" folHlink="folHlink"/>
  <p:sldLayoutIdLst>
    <p:sldLayoutId id="2147484691" r:id="rId1"/>
    <p:sldLayoutId id="2147484692" r:id="rId2"/>
    <p:sldLayoutId id="2147484693" r:id="rId3"/>
    <p:sldLayoutId id="2147484694" r:id="rId4"/>
    <p:sldLayoutId id="2147484695" r:id="rId5"/>
    <p:sldLayoutId id="2147484696" r:id="rId6"/>
    <p:sldLayoutId id="2147484697" r:id="rId7"/>
    <p:sldLayoutId id="2147484698" r:id="rId8"/>
    <p:sldLayoutId id="2147484699" r:id="rId9"/>
    <p:sldLayoutId id="2147484700" r:id="rId10"/>
    <p:sldLayoutId id="2147484701" r:id="rId11"/>
    <p:sldLayoutId id="2147484702" r:id="rId12"/>
    <p:sldLayoutId id="2147484703" r:id="rId13"/>
    <p:sldLayoutId id="2147484704" r:id="rId14"/>
    <p:sldLayoutId id="2147484705" r:id="rId15"/>
    <p:sldLayoutId id="2147484706" r:id="rId16"/>
    <p:sldLayoutId id="2147484707" r:id="rId17"/>
  </p:sldLayoutIdLst>
  <p:transition spd="slow">
    <p:wipe/>
  </p:transition>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628700-6F35-E83C-F67B-125C02EEEBC8}"/>
              </a:ext>
            </a:extLst>
          </p:cNvPr>
          <p:cNvSpPr>
            <a:spLocks noGrp="1"/>
          </p:cNvSpPr>
          <p:nvPr>
            <p:ph type="title"/>
          </p:nvPr>
        </p:nvSpPr>
        <p:spPr>
          <a:xfrm>
            <a:off x="387458" y="557940"/>
            <a:ext cx="10966342" cy="2588216"/>
          </a:xfrm>
        </p:spPr>
        <p:txBody>
          <a:bodyPr>
            <a:normAutofit/>
          </a:bodyPr>
          <a:lstStyle/>
          <a:p>
            <a:pPr algn="ctr"/>
            <a:r>
              <a:rPr lang="en-US" sz="2800" b="1" dirty="0">
                <a:latin typeface="Times New Roman" panose="02020603050405020304" pitchFamily="18" charset="0"/>
                <a:cs typeface="Times New Roman" panose="02020603050405020304" pitchFamily="18" charset="0"/>
              </a:rPr>
              <a:t>EXISTING CONTEXT OF MEDIA TRIAL IN INDIA</a:t>
            </a:r>
            <a:endParaRPr lang="en-IN" sz="28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5862EDA-C490-0981-1D69-B50E7B17E04B}"/>
              </a:ext>
            </a:extLst>
          </p:cNvPr>
          <p:cNvSpPr txBox="1"/>
          <p:nvPr/>
        </p:nvSpPr>
        <p:spPr>
          <a:xfrm>
            <a:off x="5234551" y="3285691"/>
            <a:ext cx="5939725" cy="3002745"/>
          </a:xfrm>
          <a:prstGeom prst="rect">
            <a:avLst/>
          </a:prstGeom>
          <a:noFill/>
        </p:spPr>
        <p:txBody>
          <a:bodyPr wrap="square">
            <a:spAutoFit/>
          </a:bodyPr>
          <a:lstStyle/>
          <a:p>
            <a:pPr algn="r">
              <a:lnSpc>
                <a:spcPct val="150000"/>
              </a:lnSpc>
            </a:pPr>
            <a:r>
              <a:rPr lang="en-IN" sz="1600" b="1" dirty="0">
                <a:latin typeface="Times New Roman" panose="02020603050405020304" pitchFamily="18" charset="0"/>
                <a:cs typeface="Times New Roman" panose="02020603050405020304" pitchFamily="18" charset="0"/>
              </a:rPr>
              <a:t>Rohan Singh Lodhi</a:t>
            </a:r>
          </a:p>
          <a:p>
            <a:pPr algn="r">
              <a:lnSpc>
                <a:spcPct val="150000"/>
              </a:lnSpc>
            </a:pPr>
            <a:r>
              <a:rPr lang="en-IN" sz="1600" b="1" dirty="0">
                <a:latin typeface="Times New Roman" panose="02020603050405020304" pitchFamily="18" charset="0"/>
                <a:cs typeface="Times New Roman" panose="02020603050405020304" pitchFamily="18" charset="0"/>
              </a:rPr>
              <a:t>Ph.D. Research Scholar</a:t>
            </a:r>
          </a:p>
          <a:p>
            <a:pPr algn="r">
              <a:lnSpc>
                <a:spcPct val="150000"/>
              </a:lnSpc>
            </a:pPr>
            <a:r>
              <a:rPr lang="en-IN" sz="1600" b="1" dirty="0">
                <a:latin typeface="Times New Roman" panose="02020603050405020304" pitchFamily="18" charset="0"/>
                <a:cs typeface="Times New Roman" panose="02020603050405020304" pitchFamily="18" charset="0"/>
              </a:rPr>
              <a:t>Faculty of Law, </a:t>
            </a:r>
            <a:r>
              <a:rPr lang="en-IN" sz="1600" b="1" dirty="0" err="1">
                <a:latin typeface="Times New Roman" panose="02020603050405020304" pitchFamily="18" charset="0"/>
                <a:cs typeface="Times New Roman" panose="02020603050405020304" pitchFamily="18" charset="0"/>
              </a:rPr>
              <a:t>Mangalayatan</a:t>
            </a:r>
            <a:r>
              <a:rPr lang="en-IN" sz="1600" b="1" dirty="0">
                <a:latin typeface="Times New Roman" panose="02020603050405020304" pitchFamily="18" charset="0"/>
                <a:cs typeface="Times New Roman" panose="02020603050405020304" pitchFamily="18" charset="0"/>
              </a:rPr>
              <a:t> University, Jabalpur, M.P.</a:t>
            </a:r>
          </a:p>
          <a:p>
            <a:pPr algn="r">
              <a:lnSpc>
                <a:spcPct val="150000"/>
              </a:lnSpc>
            </a:pPr>
            <a:r>
              <a:rPr lang="en-IN" sz="1600" b="1" dirty="0">
                <a:latin typeface="Times New Roman" panose="02020603050405020304" pitchFamily="18" charset="0"/>
                <a:cs typeface="Times New Roman" panose="02020603050405020304" pitchFamily="18" charset="0"/>
              </a:rPr>
              <a:t>Email – 8269253576rs@gmail.com</a:t>
            </a:r>
          </a:p>
          <a:p>
            <a:pPr algn="r">
              <a:lnSpc>
                <a:spcPct val="150000"/>
              </a:lnSpc>
            </a:pPr>
            <a:r>
              <a:rPr lang="en-IN" sz="1600" b="1" dirty="0" err="1">
                <a:latin typeface="Times New Roman" panose="02020603050405020304" pitchFamily="18" charset="0"/>
                <a:cs typeface="Times New Roman" panose="02020603050405020304" pitchFamily="18" charset="0"/>
              </a:rPr>
              <a:t>Dr.</a:t>
            </a:r>
            <a:r>
              <a:rPr lang="en-IN" sz="1600" b="1" dirty="0">
                <a:latin typeface="Times New Roman" panose="02020603050405020304" pitchFamily="18" charset="0"/>
                <a:cs typeface="Times New Roman" panose="02020603050405020304" pitchFamily="18" charset="0"/>
              </a:rPr>
              <a:t> Pooja Agrawal</a:t>
            </a:r>
          </a:p>
          <a:p>
            <a:pPr algn="r">
              <a:lnSpc>
                <a:spcPct val="150000"/>
              </a:lnSpc>
            </a:pPr>
            <a:r>
              <a:rPr lang="en-IN" sz="1600" b="1" dirty="0">
                <a:latin typeface="Times New Roman" panose="02020603050405020304" pitchFamily="18" charset="0"/>
                <a:cs typeface="Times New Roman" panose="02020603050405020304" pitchFamily="18" charset="0"/>
              </a:rPr>
              <a:t>Supervisor/Assistant Professor</a:t>
            </a:r>
          </a:p>
          <a:p>
            <a:pPr algn="r">
              <a:lnSpc>
                <a:spcPct val="150000"/>
              </a:lnSpc>
            </a:pPr>
            <a:r>
              <a:rPr lang="en-IN" sz="1600" b="1" dirty="0">
                <a:latin typeface="Times New Roman" panose="02020603050405020304" pitchFamily="18" charset="0"/>
                <a:cs typeface="Times New Roman" panose="02020603050405020304" pitchFamily="18" charset="0"/>
              </a:rPr>
              <a:t>Faculty of Law, </a:t>
            </a:r>
            <a:r>
              <a:rPr lang="en-IN" sz="1600" b="1" dirty="0" err="1">
                <a:latin typeface="Times New Roman" panose="02020603050405020304" pitchFamily="18" charset="0"/>
                <a:cs typeface="Times New Roman" panose="02020603050405020304" pitchFamily="18" charset="0"/>
              </a:rPr>
              <a:t>Mangalayatan</a:t>
            </a:r>
            <a:r>
              <a:rPr lang="en-IN" sz="1600" b="1" dirty="0">
                <a:latin typeface="Times New Roman" panose="02020603050405020304" pitchFamily="18" charset="0"/>
                <a:cs typeface="Times New Roman" panose="02020603050405020304" pitchFamily="18" charset="0"/>
              </a:rPr>
              <a:t> University, Jabalpur, M.P.</a:t>
            </a:r>
          </a:p>
          <a:p>
            <a:pPr algn="r">
              <a:lnSpc>
                <a:spcPct val="150000"/>
              </a:lnSpc>
            </a:pPr>
            <a:r>
              <a:rPr lang="en-IN" sz="1600" b="1" dirty="0">
                <a:latin typeface="Times New Roman" panose="02020603050405020304" pitchFamily="18" charset="0"/>
                <a:cs typeface="Times New Roman" panose="02020603050405020304" pitchFamily="18" charset="0"/>
              </a:rPr>
              <a:t>Email – pooja.agrawal@mangalayatan.ac.in</a:t>
            </a:r>
          </a:p>
        </p:txBody>
      </p:sp>
    </p:spTree>
    <p:extLst>
      <p:ext uri="{BB962C8B-B14F-4D97-AF65-F5344CB8AC3E}">
        <p14:creationId xmlns:p14="http://schemas.microsoft.com/office/powerpoint/2010/main" val="1906245825"/>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A3E7DF-FA1D-24AC-710F-E5D524781DA4}"/>
              </a:ext>
            </a:extLst>
          </p:cNvPr>
          <p:cNvSpPr>
            <a:spLocks noGrp="1"/>
          </p:cNvSpPr>
          <p:nvPr>
            <p:ph type="title"/>
          </p:nvPr>
        </p:nvSpPr>
        <p:spPr>
          <a:xfrm>
            <a:off x="336883" y="365126"/>
            <a:ext cx="11574379" cy="910222"/>
          </a:xfrm>
        </p:spPr>
        <p:txBody>
          <a:bodyPr>
            <a:normAutofit/>
          </a:bodyPr>
          <a:lstStyle/>
          <a:p>
            <a:r>
              <a:rPr lang="en-IN" sz="4000" b="1" dirty="0">
                <a:latin typeface="Times New Roman" panose="02020603050405020304" pitchFamily="18" charset="0"/>
                <a:cs typeface="Times New Roman" panose="02020603050405020304" pitchFamily="18" charset="0"/>
              </a:rPr>
              <a:t>INTRODUCTION</a:t>
            </a:r>
          </a:p>
        </p:txBody>
      </p:sp>
      <p:sp>
        <p:nvSpPr>
          <p:cNvPr id="4" name="TextBox 3">
            <a:extLst>
              <a:ext uri="{FF2B5EF4-FFF2-40B4-BE49-F238E27FC236}">
                <a16:creationId xmlns:a16="http://schemas.microsoft.com/office/drawing/2014/main" id="{574D5FF9-729B-9D07-D9D1-FC7E17BB61D8}"/>
              </a:ext>
            </a:extLst>
          </p:cNvPr>
          <p:cNvSpPr txBox="1"/>
          <p:nvPr/>
        </p:nvSpPr>
        <p:spPr>
          <a:xfrm>
            <a:off x="280738" y="1044372"/>
            <a:ext cx="11518234" cy="5576976"/>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Media trials are the situations whereby the media give extensive coverage of legal matters even before the court decides on the matter at hand.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Media trials are those whereby the media overrides the judicial process and carries out a trial based on public discussion on a legal issue.</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This is particularly true of India where the scope of this kind of media coverage has increased dramatically and raised questions on the implications of such coverage on the judicial process and people’s conduct in court.</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This article will analyze the reasons of increase of media trials in India, the consequences of this phenomenon and the aspects of conflict of interests that are associated with them.</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And it’s also finally understanding where it stands vis-a-vis the legal system in explaining the effects of media trials on justice, particularly the impact of public perception, possible biases and constraints of ease into the legal system</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91596854"/>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913A2A-3C90-5F8E-AE9C-48B017CA8880}"/>
              </a:ext>
            </a:extLst>
          </p:cNvPr>
          <p:cNvSpPr>
            <a:spLocks noGrp="1"/>
          </p:cNvSpPr>
          <p:nvPr>
            <p:ph type="title"/>
          </p:nvPr>
        </p:nvSpPr>
        <p:spPr>
          <a:xfrm>
            <a:off x="336884" y="365125"/>
            <a:ext cx="11502190" cy="1325563"/>
          </a:xfrm>
        </p:spPr>
        <p:txBody>
          <a:bodyPr>
            <a:normAutofit/>
          </a:bodyPr>
          <a:lstStyle/>
          <a:p>
            <a:r>
              <a:rPr lang="en-IN" sz="4000" b="1" dirty="0">
                <a:latin typeface="Times New Roman" panose="02020603050405020304" pitchFamily="18" charset="0"/>
                <a:cs typeface="Times New Roman" panose="02020603050405020304" pitchFamily="18" charset="0"/>
              </a:rPr>
              <a:t>OVERVIEW OF MEDIA TRIAL</a:t>
            </a:r>
          </a:p>
        </p:txBody>
      </p:sp>
      <p:sp>
        <p:nvSpPr>
          <p:cNvPr id="4" name="TextBox 3">
            <a:extLst>
              <a:ext uri="{FF2B5EF4-FFF2-40B4-BE49-F238E27FC236}">
                <a16:creationId xmlns:a16="http://schemas.microsoft.com/office/drawing/2014/main" id="{9F387C5E-5CD6-2E16-45C9-02A5320AFE37}"/>
              </a:ext>
            </a:extLst>
          </p:cNvPr>
          <p:cNvSpPr txBox="1"/>
          <p:nvPr/>
        </p:nvSpPr>
        <p:spPr>
          <a:xfrm>
            <a:off x="352926" y="1690688"/>
            <a:ext cx="11486148" cy="3691844"/>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In most cases, media trials do start with the detonation of the calamity through the hype of crime reporting.</a:t>
            </a:r>
          </a:p>
          <a:p>
            <a:pPr marL="342900" indent="-342900" algn="just">
              <a:lnSpc>
                <a:spcPct val="20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The press disseminates data that influences people’s attitudes way before a decision is made. </a:t>
            </a:r>
          </a:p>
          <a:p>
            <a:pPr marL="342900" indent="-342900" algn="just">
              <a:lnSpc>
                <a:spcPct val="20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Such reporting would involve describing the features of the crime in detail, talking to any relevant witnesses, and discussing with legal practitioners, etc. </a:t>
            </a:r>
          </a:p>
          <a:p>
            <a:pPr marL="342900" indent="-342900" algn="just">
              <a:lnSpc>
                <a:spcPct val="20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media helps educate people on various issues, but the stress it places on the administration of justice is unhealthy.</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06710034"/>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4D9ECF-2A37-A6E9-1674-986455E47D37}"/>
              </a:ext>
            </a:extLst>
          </p:cNvPr>
          <p:cNvSpPr>
            <a:spLocks noGrp="1"/>
          </p:cNvSpPr>
          <p:nvPr>
            <p:ph type="title"/>
          </p:nvPr>
        </p:nvSpPr>
        <p:spPr>
          <a:xfrm>
            <a:off x="385010" y="365125"/>
            <a:ext cx="11405937" cy="1325563"/>
          </a:xfrm>
        </p:spPr>
        <p:txBody>
          <a:bodyPr>
            <a:normAutofit/>
          </a:bodyPr>
          <a:lstStyle/>
          <a:p>
            <a:r>
              <a:rPr lang="en-US" sz="4000" b="1" dirty="0">
                <a:latin typeface="Times New Roman" panose="02020603050405020304" pitchFamily="18" charset="0"/>
                <a:cs typeface="Times New Roman" panose="02020603050405020304" pitchFamily="18" charset="0"/>
              </a:rPr>
              <a:t>IMPACT ON THE INDIAN JUDICIAL SYSTEM</a:t>
            </a:r>
            <a:endParaRPr lang="en-IN" sz="40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1A19651-5C1F-419B-BCAE-3EA9E5F047CC}"/>
              </a:ext>
            </a:extLst>
          </p:cNvPr>
          <p:cNvSpPr txBox="1"/>
          <p:nvPr/>
        </p:nvSpPr>
        <p:spPr>
          <a:xfrm>
            <a:off x="245525" y="1179243"/>
            <a:ext cx="11405937" cy="5447645"/>
          </a:xfrm>
          <a:prstGeom prst="rect">
            <a:avLst/>
          </a:prstGeom>
          <a:noFill/>
        </p:spPr>
        <p:txBody>
          <a:bodyPr wrap="square">
            <a:spAutoFit/>
          </a:bodyPr>
          <a:lstStyle/>
          <a:p>
            <a:pPr marL="342900" indent="-342900" algn="just">
              <a:lnSpc>
                <a:spcPct val="150000"/>
              </a:lnSpc>
              <a:buFont typeface="Wingdings" panose="05000000000000000000" pitchFamily="2" charset="2"/>
              <a:buChar char="v"/>
            </a:pPr>
            <a:r>
              <a:rPr lang="en-US" sz="2000" b="1" dirty="0">
                <a:latin typeface="Times New Roman" panose="02020603050405020304" pitchFamily="18" charset="0"/>
                <a:cs typeface="Times New Roman" panose="02020603050405020304" pitchFamily="18" charset="0"/>
              </a:rPr>
              <a:t>Presumption of Innocence</a:t>
            </a:r>
          </a:p>
          <a:p>
            <a:pPr marL="342900" indent="-342900" algn="just">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Imprisonment without trial is one of the notable aspects of justice; One is to be presumed innocent until proven guilty, this is a legal rule that operates throughout the world. </a:t>
            </a:r>
          </a:p>
          <a:p>
            <a:pPr marL="342900" indent="-342900" algn="just">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Such principles can be subverted in the context of “media trials.” If the people in general have read reports of some manner or other regarding the head of a public institution or agency where he or she is being charged with committing wrong, then it is unlikely that the jurors will be completely neutral regarding that spokesperson</a:t>
            </a:r>
          </a:p>
          <a:p>
            <a:pPr marL="342900" indent="-342900" algn="just">
              <a:lnSpc>
                <a:spcPct val="150000"/>
              </a:lnSpc>
              <a:buFont typeface="Wingdings" panose="05000000000000000000" pitchFamily="2" charset="2"/>
              <a:buChar char="v"/>
            </a:pPr>
            <a:r>
              <a:rPr lang="en-US" sz="2000" b="1" dirty="0">
                <a:latin typeface="Times New Roman" panose="02020603050405020304" pitchFamily="18" charset="0"/>
                <a:cs typeface="Times New Roman" panose="02020603050405020304" pitchFamily="18" charset="0"/>
              </a:rPr>
              <a:t>Influence on Public Opinion</a:t>
            </a:r>
          </a:p>
          <a:p>
            <a:pPr marL="342900" indent="-342900" algn="just">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Media trials often end up creating an altered public opinion about a case. The manner in which the news media reports incidents can also impact the way people perceive the accused and in turn, affect their life, reputation and mental being.</a:t>
            </a:r>
          </a:p>
          <a:p>
            <a:endParaRPr lang="en-US" dirty="0"/>
          </a:p>
        </p:txBody>
      </p:sp>
    </p:spTree>
    <p:extLst>
      <p:ext uri="{BB962C8B-B14F-4D97-AF65-F5344CB8AC3E}">
        <p14:creationId xmlns:p14="http://schemas.microsoft.com/office/powerpoint/2010/main" val="3198137407"/>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DAD661-95BE-7EE4-79D7-D1B06204AEEC}"/>
              </a:ext>
            </a:extLst>
          </p:cNvPr>
          <p:cNvSpPr>
            <a:spLocks noGrp="1"/>
          </p:cNvSpPr>
          <p:nvPr>
            <p:ph type="title"/>
          </p:nvPr>
        </p:nvSpPr>
        <p:spPr>
          <a:xfrm>
            <a:off x="312821" y="461378"/>
            <a:ext cx="10968789" cy="1325563"/>
          </a:xfrm>
        </p:spPr>
        <p:txBody>
          <a:bodyPr>
            <a:normAutofit/>
          </a:bodyPr>
          <a:lstStyle/>
          <a:p>
            <a:r>
              <a:rPr lang="en-US" sz="4000" b="1" dirty="0">
                <a:latin typeface="Times New Roman" panose="02020603050405020304" pitchFamily="18" charset="0"/>
                <a:cs typeface="Times New Roman" panose="02020603050405020304" pitchFamily="18" charset="0"/>
              </a:rPr>
              <a:t>CURRENT SCENARIO OF MEDIA TRIALS</a:t>
            </a:r>
            <a:endParaRPr lang="en-IN" sz="40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BEF4EC2-21F7-F874-DA2C-4AD152D892A3}"/>
              </a:ext>
            </a:extLst>
          </p:cNvPr>
          <p:cNvSpPr txBox="1"/>
          <p:nvPr/>
        </p:nvSpPr>
        <p:spPr>
          <a:xfrm>
            <a:off x="312821" y="1565328"/>
            <a:ext cx="11434894" cy="4191981"/>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b="1" dirty="0">
                <a:latin typeface="Times New Roman" panose="02020603050405020304" pitchFamily="18" charset="0"/>
                <a:cs typeface="Times New Roman" panose="02020603050405020304" pitchFamily="18" charset="0"/>
              </a:rPr>
              <a:t>High-Profile Cases: </a:t>
            </a:r>
            <a:r>
              <a:rPr lang="en-US" sz="2000" dirty="0">
                <a:latin typeface="Times New Roman" panose="02020603050405020304" pitchFamily="18" charset="0"/>
                <a:cs typeface="Times New Roman" panose="02020603050405020304" pitchFamily="18" charset="0"/>
              </a:rPr>
              <a:t>Nirbhaya crying in her friend’s lap died after it was pushed inside the president’s mansion and Sushant Singh Rajput in scene are cases which have attracted a firestorm of attention from the media. It is largely during these times that the media, in terms of the stories becoming the Laura in the trial of law, escalates the atmosphere as if the suspects had already </a:t>
            </a:r>
            <a:r>
              <a:rPr lang="en-US" sz="2000" dirty="0" err="1">
                <a:latin typeface="Times New Roman" panose="02020603050405020304" pitchFamily="18" charset="0"/>
                <a:cs typeface="Times New Roman" panose="02020603050405020304" pitchFamily="18" charset="0"/>
              </a:rPr>
              <a:t>supremed</a:t>
            </a:r>
            <a:r>
              <a:rPr lang="en-US" sz="2000" dirty="0">
                <a:latin typeface="Times New Roman" panose="02020603050405020304" pitchFamily="18" charset="0"/>
                <a:cs typeface="Times New Roman" panose="02020603050405020304" pitchFamily="18" charset="0"/>
              </a:rPr>
              <a:t> sack in dismissal.</a:t>
            </a:r>
          </a:p>
          <a:p>
            <a:pPr marL="342900" indent="-342900" algn="just">
              <a:lnSpc>
                <a:spcPct val="150000"/>
              </a:lnSpc>
              <a:buFont typeface="Wingdings" panose="05000000000000000000" pitchFamily="2" charset="2"/>
              <a:buChar char="q"/>
            </a:pPr>
            <a:r>
              <a:rPr lang="en-US" sz="2000" b="1" dirty="0">
                <a:latin typeface="Times New Roman" panose="02020603050405020304" pitchFamily="18" charset="0"/>
                <a:cs typeface="Times New Roman" panose="02020603050405020304" pitchFamily="18" charset="0"/>
              </a:rPr>
              <a:t>Public Influence: </a:t>
            </a:r>
            <a:r>
              <a:rPr lang="en-US" sz="2000" dirty="0">
                <a:latin typeface="Times New Roman" panose="02020603050405020304" pitchFamily="18" charset="0"/>
                <a:cs typeface="Times New Roman" panose="02020603050405020304" pitchFamily="18" charset="0"/>
              </a:rPr>
              <a:t>Images of these court cases suggest that a person’s case may suffer from ‘trial by public’</a:t>
            </a:r>
          </a:p>
          <a:p>
            <a:pPr algn="just">
              <a:lnSpc>
                <a:spcPct val="150000"/>
              </a:lnSpc>
            </a:pPr>
            <a:r>
              <a:rPr lang="en-US" sz="2000" dirty="0">
                <a:latin typeface="Times New Roman" panose="02020603050405020304" pitchFamily="18" charset="0"/>
                <a:cs typeface="Times New Roman" panose="02020603050405020304" pitchFamily="18" charset="0"/>
              </a:rPr>
              <a:t>or ‘trial by media impression’ where there are negative portrayals of a party expected to be legal representatives long before any litigation has commenced. Conclusively this in their way deep underscores the right that the Indian Constitution guarantees, “the right to a fair trial,” in other words, undermines the public respect for justice.</a:t>
            </a:r>
          </a:p>
        </p:txBody>
      </p:sp>
    </p:spTree>
    <p:extLst>
      <p:ext uri="{BB962C8B-B14F-4D97-AF65-F5344CB8AC3E}">
        <p14:creationId xmlns:p14="http://schemas.microsoft.com/office/powerpoint/2010/main" val="477219504"/>
      </p:ext>
    </p:extLst>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8BC204-1F2D-A814-5DB0-72A65CE14D28}"/>
              </a:ext>
            </a:extLst>
          </p:cNvPr>
          <p:cNvSpPr>
            <a:spLocks noGrp="1"/>
          </p:cNvSpPr>
          <p:nvPr>
            <p:ph type="title"/>
          </p:nvPr>
        </p:nvSpPr>
        <p:spPr>
          <a:xfrm>
            <a:off x="288758" y="495946"/>
            <a:ext cx="10836442" cy="697423"/>
          </a:xfrm>
        </p:spPr>
        <p:txBody>
          <a:bodyPr>
            <a:normAutofit/>
          </a:bodyPr>
          <a:lstStyle/>
          <a:p>
            <a:r>
              <a:rPr lang="en-IN" sz="4000" b="1" dirty="0">
                <a:latin typeface="Times New Roman" panose="02020603050405020304" pitchFamily="18" charset="0"/>
                <a:cs typeface="Times New Roman" panose="02020603050405020304" pitchFamily="18" charset="0"/>
              </a:rPr>
              <a:t>ETHICAL CONSEQUENCES</a:t>
            </a:r>
          </a:p>
        </p:txBody>
      </p:sp>
      <p:sp>
        <p:nvSpPr>
          <p:cNvPr id="4" name="TextBox 3">
            <a:extLst>
              <a:ext uri="{FF2B5EF4-FFF2-40B4-BE49-F238E27FC236}">
                <a16:creationId xmlns:a16="http://schemas.microsoft.com/office/drawing/2014/main" id="{845BCF67-3107-C280-9CB3-8EE2F5EA4785}"/>
              </a:ext>
            </a:extLst>
          </p:cNvPr>
          <p:cNvSpPr txBox="1"/>
          <p:nvPr/>
        </p:nvSpPr>
        <p:spPr>
          <a:xfrm>
            <a:off x="288758" y="1246743"/>
            <a:ext cx="11598442" cy="4653646"/>
          </a:xfrm>
          <a:prstGeom prst="rect">
            <a:avLst/>
          </a:prstGeom>
          <a:noFill/>
        </p:spPr>
        <p:txBody>
          <a:bodyPr wrap="square">
            <a:spAutoFit/>
          </a:bodyPr>
          <a:lstStyle/>
          <a:p>
            <a:pPr marL="342900" indent="-342900" algn="just">
              <a:lnSpc>
                <a:spcPct val="150000"/>
              </a:lnSpc>
              <a:buFont typeface="Wingdings" panose="05000000000000000000" pitchFamily="2" charset="2"/>
              <a:buChar char="v"/>
            </a:pPr>
            <a:r>
              <a:rPr lang="en-US" sz="2000" b="1" dirty="0">
                <a:latin typeface="Times New Roman" panose="02020603050405020304" pitchFamily="18" charset="0"/>
                <a:cs typeface="Times New Roman" panose="02020603050405020304" pitchFamily="18" charset="0"/>
              </a:rPr>
              <a:t>Sensationalism (Sensation seeking journalism)</a:t>
            </a:r>
          </a:p>
          <a:p>
            <a:pPr marL="342900" indent="-342900" algn="just">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So, when inflamed with passion, it often works to the hindrance of true work, that is, original research, which is actually value-centric in nature rather than driven by client’s wishes. </a:t>
            </a:r>
          </a:p>
          <a:p>
            <a:pPr marL="342900" indent="-342900" algn="just">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To wit, certain media outlets couldn’t find the circumstances of the trials to adorn facts provided to them.</a:t>
            </a:r>
          </a:p>
          <a:p>
            <a:pPr marL="342900" indent="-342900" algn="just">
              <a:lnSpc>
                <a:spcPct val="150000"/>
              </a:lnSpc>
              <a:buFont typeface="Wingdings" panose="05000000000000000000" pitchFamily="2" charset="2"/>
              <a:buChar char="v"/>
            </a:pPr>
            <a:r>
              <a:rPr lang="en-US" sz="2000" b="1" dirty="0">
                <a:latin typeface="Times New Roman" panose="02020603050405020304" pitchFamily="18" charset="0"/>
                <a:cs typeface="Times New Roman" panose="02020603050405020304" pitchFamily="18" charset="0"/>
              </a:rPr>
              <a:t>Accountability in Reporting</a:t>
            </a:r>
          </a:p>
          <a:p>
            <a:pPr marL="342900" indent="-342900" algn="just">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Journalists are also obliged to serve ethical concerns by reporting in a proper way.</a:t>
            </a:r>
          </a:p>
          <a:p>
            <a:pPr marL="342900" indent="-342900" algn="just">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 One important prong of this definition is that journalists do not get involved in non-crucial controversies among the various parties. </a:t>
            </a:r>
          </a:p>
          <a:p>
            <a:pPr marL="342900" indent="-342900" algn="just">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The scope of investigations and coverage is acceptable, given that ratings and engagement factors are paramount.</a:t>
            </a:r>
          </a:p>
        </p:txBody>
      </p:sp>
    </p:spTree>
    <p:extLst>
      <p:ext uri="{BB962C8B-B14F-4D97-AF65-F5344CB8AC3E}">
        <p14:creationId xmlns:p14="http://schemas.microsoft.com/office/powerpoint/2010/main" val="344030536"/>
      </p:ext>
    </p:extLst>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BB99CF-906D-74EA-5BAA-D66F354E868E}"/>
              </a:ext>
            </a:extLst>
          </p:cNvPr>
          <p:cNvSpPr>
            <a:spLocks noGrp="1"/>
          </p:cNvSpPr>
          <p:nvPr>
            <p:ph type="title"/>
          </p:nvPr>
        </p:nvSpPr>
        <p:spPr>
          <a:xfrm>
            <a:off x="240632" y="365126"/>
            <a:ext cx="11510210" cy="905735"/>
          </a:xfrm>
        </p:spPr>
        <p:txBody>
          <a:bodyPr>
            <a:normAutofit/>
          </a:bodyPr>
          <a:lstStyle/>
          <a:p>
            <a:r>
              <a:rPr lang="en-IN" sz="4000" b="1" dirty="0">
                <a:latin typeface="Times New Roman" panose="02020603050405020304" pitchFamily="18" charset="0"/>
                <a:cs typeface="Times New Roman" panose="02020603050405020304" pitchFamily="18" charset="0"/>
              </a:rPr>
              <a:t>CONSEQUENCES OF MEDIA TRIALS</a:t>
            </a:r>
          </a:p>
        </p:txBody>
      </p:sp>
      <p:sp>
        <p:nvSpPr>
          <p:cNvPr id="4" name="TextBox 3">
            <a:extLst>
              <a:ext uri="{FF2B5EF4-FFF2-40B4-BE49-F238E27FC236}">
                <a16:creationId xmlns:a16="http://schemas.microsoft.com/office/drawing/2014/main" id="{8EFE6B20-BF46-D4B8-92BA-6943F9FE6FA9}"/>
              </a:ext>
            </a:extLst>
          </p:cNvPr>
          <p:cNvSpPr txBox="1"/>
          <p:nvPr/>
        </p:nvSpPr>
        <p:spPr>
          <a:xfrm>
            <a:off x="441158" y="1490008"/>
            <a:ext cx="11309684" cy="3691844"/>
          </a:xfrm>
          <a:prstGeom prst="rect">
            <a:avLst/>
          </a:prstGeom>
          <a:noFill/>
        </p:spPr>
        <p:txBody>
          <a:bodyPr wrap="square">
            <a:spAutoFit/>
          </a:bodyPr>
          <a:lstStyle/>
          <a:p>
            <a:pPr algn="just">
              <a:lnSpc>
                <a:spcPct val="200000"/>
              </a:lnSpc>
            </a:pPr>
            <a:r>
              <a:rPr lang="en-US" sz="2000" dirty="0">
                <a:latin typeface="Times New Roman" panose="02020603050405020304" pitchFamily="18" charset="0"/>
                <a:cs typeface="Times New Roman" panose="02020603050405020304" pitchFamily="18" charset="0"/>
              </a:rPr>
              <a:t>The evolution of the digital age has only made the situation worse. Information is disseminated instantly, and opinions are quickly formed, meaning that some facts may be missed out on. And this can bring about:</a:t>
            </a:r>
          </a:p>
          <a:p>
            <a:pPr marL="342900" indent="-342900" algn="just">
              <a:lnSpc>
                <a:spcPct val="20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The Spread of Misinformation: </a:t>
            </a:r>
            <a:r>
              <a:rPr lang="en-US" sz="2000" dirty="0">
                <a:latin typeface="Times New Roman" panose="02020603050405020304" pitchFamily="18" charset="0"/>
                <a:cs typeface="Times New Roman" panose="02020603050405020304" pitchFamily="18" charset="0"/>
              </a:rPr>
              <a:t>Because of the 24/7 media, false reports about ongoing cases has become common as the attention is not on the correct facts but on drama.</a:t>
            </a:r>
          </a:p>
          <a:p>
            <a:pPr marL="342900" indent="-342900" algn="just">
              <a:lnSpc>
                <a:spcPct val="20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Social Media’s Role: </a:t>
            </a:r>
            <a:r>
              <a:rPr lang="en-US" sz="2000" dirty="0">
                <a:latin typeface="Times New Roman" panose="02020603050405020304" pitchFamily="18" charset="0"/>
                <a:cs typeface="Times New Roman" panose="02020603050405020304" pitchFamily="18" charset="0"/>
              </a:rPr>
              <a:t>Twitter and Facebook are tools for propagating distortions of the truth creating situations where the ‘angry mob’ takes matters into their hands</a:t>
            </a:r>
          </a:p>
        </p:txBody>
      </p:sp>
    </p:spTree>
    <p:extLst>
      <p:ext uri="{BB962C8B-B14F-4D97-AF65-F5344CB8AC3E}">
        <p14:creationId xmlns:p14="http://schemas.microsoft.com/office/powerpoint/2010/main" val="1118097794"/>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C1C8DB-B7BA-D91E-00E4-775628C46547}"/>
              </a:ext>
            </a:extLst>
          </p:cNvPr>
          <p:cNvSpPr>
            <a:spLocks noGrp="1"/>
          </p:cNvSpPr>
          <p:nvPr>
            <p:ph type="title"/>
          </p:nvPr>
        </p:nvSpPr>
        <p:spPr>
          <a:xfrm>
            <a:off x="409074" y="365125"/>
            <a:ext cx="10944726" cy="1325563"/>
          </a:xfrm>
        </p:spPr>
        <p:txBody>
          <a:bodyPr>
            <a:normAutofit/>
          </a:bodyPr>
          <a:lstStyle/>
          <a:p>
            <a:r>
              <a:rPr lang="en-IN" sz="4000" b="1" dirty="0">
                <a:latin typeface="Times New Roman" panose="02020603050405020304" pitchFamily="18" charset="0"/>
                <a:cs typeface="Times New Roman" panose="02020603050405020304" pitchFamily="18" charset="0"/>
              </a:rPr>
              <a:t>APPLICATIONS AND USE CASES</a:t>
            </a:r>
          </a:p>
        </p:txBody>
      </p:sp>
      <p:sp>
        <p:nvSpPr>
          <p:cNvPr id="4" name="TextBox 3">
            <a:extLst>
              <a:ext uri="{FF2B5EF4-FFF2-40B4-BE49-F238E27FC236}">
                <a16:creationId xmlns:a16="http://schemas.microsoft.com/office/drawing/2014/main" id="{342FDDDF-6CC1-0CF8-5F04-3F909C70C79A}"/>
              </a:ext>
            </a:extLst>
          </p:cNvPr>
          <p:cNvSpPr txBox="1"/>
          <p:nvPr/>
        </p:nvSpPr>
        <p:spPr>
          <a:xfrm>
            <a:off x="409074" y="1318728"/>
            <a:ext cx="11373852" cy="5115311"/>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Public Trust in Justice: Negative media influence only on the few which are very few cases may encourage public </a:t>
            </a:r>
            <a:r>
              <a:rPr lang="en-US" sz="2000" dirty="0" err="1">
                <a:latin typeface="Times New Roman" panose="02020603050405020304" pitchFamily="18" charset="0"/>
                <a:cs typeface="Times New Roman" panose="02020603050405020304" pitchFamily="18" charset="0"/>
              </a:rPr>
              <a:t>scepticism</a:t>
            </a:r>
            <a:r>
              <a:rPr lang="en-US" sz="2000" dirty="0">
                <a:latin typeface="Times New Roman" panose="02020603050405020304" pitchFamily="18" charset="0"/>
                <a:cs typeface="Times New Roman" panose="02020603050405020304" pitchFamily="18" charset="0"/>
              </a:rPr>
              <a:t> regarding the judicial system.</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Legal Reforms: Ever since the public demand for fair trials in the courts has increased, media houses have been asked to self-regulate and reforms have been proposed to ensure that the accused gets his or her rights respected.</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relevance of media trials can be seen in different aspects. Cases against high social status individuals catch mass public attention. This highlights the need of regularization. Also, these can be used as an application in legal education to make law students understand the impact of media on: justice.</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Applications and Use Cases An understanding of the impact of media trials can have multiple applications. For legal practitioners, it underscores the need for ensuring fair media representation and educating people about legal proceedings.</a:t>
            </a:r>
          </a:p>
        </p:txBody>
      </p:sp>
    </p:spTree>
    <p:extLst>
      <p:ext uri="{BB962C8B-B14F-4D97-AF65-F5344CB8AC3E}">
        <p14:creationId xmlns:p14="http://schemas.microsoft.com/office/powerpoint/2010/main" val="973030677"/>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33F46F-1B0A-0CC4-A285-9BD3B2E6EE3D}"/>
              </a:ext>
            </a:extLst>
          </p:cNvPr>
          <p:cNvSpPr>
            <a:spLocks noGrp="1"/>
          </p:cNvSpPr>
          <p:nvPr>
            <p:ph type="title"/>
          </p:nvPr>
        </p:nvSpPr>
        <p:spPr>
          <a:xfrm>
            <a:off x="336884" y="365125"/>
            <a:ext cx="11016916" cy="1325563"/>
          </a:xfrm>
        </p:spPr>
        <p:txBody>
          <a:bodyPr>
            <a:normAutofit/>
          </a:bodyPr>
          <a:lstStyle/>
          <a:p>
            <a:r>
              <a:rPr lang="en-IN" sz="4000" b="1" dirty="0">
                <a:latin typeface="Times New Roman" panose="02020603050405020304" pitchFamily="18" charset="0"/>
                <a:cs typeface="Times New Roman" panose="02020603050405020304" pitchFamily="18" charset="0"/>
              </a:rPr>
              <a:t>COMPARISON WITH OTHER COUNTRIES</a:t>
            </a:r>
          </a:p>
        </p:txBody>
      </p:sp>
      <p:sp>
        <p:nvSpPr>
          <p:cNvPr id="4" name="TextBox 3">
            <a:extLst>
              <a:ext uri="{FF2B5EF4-FFF2-40B4-BE49-F238E27FC236}">
                <a16:creationId xmlns:a16="http://schemas.microsoft.com/office/drawing/2014/main" id="{B097DB5E-EA8E-98EE-A0EF-05FD3B567E91}"/>
              </a:ext>
            </a:extLst>
          </p:cNvPr>
          <p:cNvSpPr txBox="1"/>
          <p:nvPr/>
        </p:nvSpPr>
        <p:spPr>
          <a:xfrm>
            <a:off x="336884" y="1368746"/>
            <a:ext cx="11379835" cy="4576702"/>
          </a:xfrm>
          <a:prstGeom prst="rect">
            <a:avLst/>
          </a:prstGeom>
          <a:noFill/>
        </p:spPr>
        <p:txBody>
          <a:bodyPr wrap="square">
            <a:spAutoFit/>
          </a:bodyPr>
          <a:lstStyle/>
          <a:p>
            <a:pPr marL="342900" indent="-342900" algn="just">
              <a:lnSpc>
                <a:spcPct val="2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As practiced in the United States and in the United Kingdom, as well, in some cases such media trials also take place </a:t>
            </a:r>
          </a:p>
          <a:p>
            <a:pPr marL="342900" indent="-342900" algn="just">
              <a:lnSpc>
                <a:spcPct val="2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Their legal frameworks are, nevertheless, stricter. For instance, the UK's 'sub judice' rule helps to safeguard the interests of the parties to the case by restricting any reporting on the matters currently before the court. </a:t>
            </a:r>
          </a:p>
          <a:p>
            <a:pPr marL="342900" indent="-342900" algn="just">
              <a:lnSpc>
                <a:spcPct val="2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Such Measures may be implemented in India in order to reduce the effects of media trials on the public.</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37703735"/>
      </p:ext>
    </p:extLst>
  </p:cSld>
  <p:clrMapOvr>
    <a:masterClrMapping/>
  </p:clrMapOvr>
  <p:transition spd="slow">
    <p:wip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CEB94B-1D4E-4D46-E718-B933BA9C5618}"/>
              </a:ext>
            </a:extLst>
          </p:cNvPr>
          <p:cNvSpPr>
            <a:spLocks noGrp="1"/>
          </p:cNvSpPr>
          <p:nvPr>
            <p:ph type="title"/>
          </p:nvPr>
        </p:nvSpPr>
        <p:spPr>
          <a:xfrm>
            <a:off x="409074" y="365125"/>
            <a:ext cx="10944726" cy="1325563"/>
          </a:xfrm>
        </p:spPr>
        <p:txBody>
          <a:bodyPr>
            <a:normAutofit/>
          </a:bodyPr>
          <a:lstStyle/>
          <a:p>
            <a:r>
              <a:rPr lang="en-IN" sz="4000" b="1" dirty="0">
                <a:latin typeface="Times New Roman" panose="02020603050405020304" pitchFamily="18" charset="0"/>
                <a:cs typeface="Times New Roman" panose="02020603050405020304" pitchFamily="18" charset="0"/>
              </a:rPr>
              <a:t>CHALLENGES AND LIMITATIONS</a:t>
            </a:r>
          </a:p>
        </p:txBody>
      </p:sp>
      <p:sp>
        <p:nvSpPr>
          <p:cNvPr id="4" name="TextBox 3">
            <a:extLst>
              <a:ext uri="{FF2B5EF4-FFF2-40B4-BE49-F238E27FC236}">
                <a16:creationId xmlns:a16="http://schemas.microsoft.com/office/drawing/2014/main" id="{8AA46486-8412-CAD9-D584-A0ED5C8CE5AF}"/>
              </a:ext>
            </a:extLst>
          </p:cNvPr>
          <p:cNvSpPr txBox="1"/>
          <p:nvPr/>
        </p:nvSpPr>
        <p:spPr>
          <a:xfrm>
            <a:off x="405063" y="1367114"/>
            <a:ext cx="11381873" cy="4191981"/>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News today moves at breakneck speed, which means that stories have to be reported fast. In that haste, mistakes can happen and often the coverage is not complete.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This can end up doing a disservice to the people who are on trial or considering legal action.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Additionally, there are no real regulations or directives about how ongoing trials should be covered by the media and therefore they can be exploited for entertainment value.</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Media trials bring a number of challenges. Firstly, there is the risk of misinformation and emotional prejudice.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It can be very difficult for defendants to receive a fair trial in the face of overwhelming adverse media coverage </a:t>
            </a:r>
          </a:p>
        </p:txBody>
      </p:sp>
    </p:spTree>
    <p:extLst>
      <p:ext uri="{BB962C8B-B14F-4D97-AF65-F5344CB8AC3E}">
        <p14:creationId xmlns:p14="http://schemas.microsoft.com/office/powerpoint/2010/main" val="762346447"/>
      </p:ext>
    </p:extLst>
  </p:cSld>
  <p:clrMapOvr>
    <a:masterClrMapping/>
  </p:clrMapOvr>
  <p:transition spd="slow">
    <p:wip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F5E533-97D6-226B-9594-1581FC92E656}"/>
              </a:ext>
            </a:extLst>
          </p:cNvPr>
          <p:cNvSpPr>
            <a:spLocks noGrp="1"/>
          </p:cNvSpPr>
          <p:nvPr>
            <p:ph type="title"/>
          </p:nvPr>
        </p:nvSpPr>
        <p:spPr>
          <a:xfrm>
            <a:off x="312821" y="365125"/>
            <a:ext cx="11040979" cy="1325563"/>
          </a:xfrm>
        </p:spPr>
        <p:txBody>
          <a:bodyPr>
            <a:normAutofit/>
          </a:bodyPr>
          <a:lstStyle/>
          <a:p>
            <a:r>
              <a:rPr lang="en-IN" sz="4000" b="1" dirty="0">
                <a:latin typeface="Times New Roman" panose="02020603050405020304" pitchFamily="18" charset="0"/>
                <a:cs typeface="Times New Roman" panose="02020603050405020304" pitchFamily="18" charset="0"/>
              </a:rPr>
              <a:t>CONCLUSION </a:t>
            </a:r>
          </a:p>
        </p:txBody>
      </p:sp>
      <p:sp>
        <p:nvSpPr>
          <p:cNvPr id="4" name="TextBox 3">
            <a:extLst>
              <a:ext uri="{FF2B5EF4-FFF2-40B4-BE49-F238E27FC236}">
                <a16:creationId xmlns:a16="http://schemas.microsoft.com/office/drawing/2014/main" id="{AC39323A-B0DF-5B45-07B8-F604701775DC}"/>
              </a:ext>
            </a:extLst>
          </p:cNvPr>
          <p:cNvSpPr txBox="1"/>
          <p:nvPr/>
        </p:nvSpPr>
        <p:spPr>
          <a:xfrm>
            <a:off x="312821" y="1690688"/>
            <a:ext cx="11566358" cy="3730317"/>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media trials in India are increasing at an alarming rate, creating hardships for fair administration of justice and the principle of ‘innocent until proven guilty’.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In order to overcome this situation, it becomes important to support responsible journalism and contemplate some regulatory effects in order to ensure procedural fairness in the context of judicial dealings.</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Further, it calls for undertaking research study directed towards exploring the workability of media regulations that have been adopted by other countries and their suitability in Indian perspective.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Hence, developing a symbiotic association between media trial and legal system becomes necessary as public confidence on one hand is dependent upon fairness while on other is also based on perceptions.</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89966682"/>
      </p:ext>
    </p:extLst>
  </p:cSld>
  <p:clrMapOvr>
    <a:masterClrMapping/>
  </p:clrMapOvr>
  <p:transition spd="slow">
    <p:wip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15DB61-8F32-DDB1-11AF-3ECD83C50FDB}"/>
              </a:ext>
            </a:extLst>
          </p:cNvPr>
          <p:cNvSpPr>
            <a:spLocks noGrp="1"/>
          </p:cNvSpPr>
          <p:nvPr>
            <p:ph type="title"/>
          </p:nvPr>
        </p:nvSpPr>
        <p:spPr>
          <a:xfrm>
            <a:off x="409074" y="365126"/>
            <a:ext cx="10944726" cy="890238"/>
          </a:xfrm>
        </p:spPr>
        <p:txBody>
          <a:bodyPr>
            <a:normAutofit/>
          </a:bodyPr>
          <a:lstStyle/>
          <a:p>
            <a:r>
              <a:rPr lang="en-IN" sz="4000" b="1" dirty="0">
                <a:latin typeface="Times New Roman" panose="02020603050405020304" pitchFamily="18" charset="0"/>
                <a:cs typeface="Times New Roman" panose="02020603050405020304" pitchFamily="18" charset="0"/>
              </a:rPr>
              <a:t>REFERENCES</a:t>
            </a:r>
          </a:p>
        </p:txBody>
      </p:sp>
      <p:sp>
        <p:nvSpPr>
          <p:cNvPr id="4" name="TextBox 3">
            <a:extLst>
              <a:ext uri="{FF2B5EF4-FFF2-40B4-BE49-F238E27FC236}">
                <a16:creationId xmlns:a16="http://schemas.microsoft.com/office/drawing/2014/main" id="{524901C1-DAC9-A188-5EFD-B4C55871121B}"/>
              </a:ext>
            </a:extLst>
          </p:cNvPr>
          <p:cNvSpPr txBox="1"/>
          <p:nvPr/>
        </p:nvSpPr>
        <p:spPr>
          <a:xfrm>
            <a:off x="409074" y="1365223"/>
            <a:ext cx="11373852" cy="5115311"/>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Bhandari, M. (2022). Judicial Independence and Media Trials: The Indian Scenario.</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Gupta, R. (2020). Sensationalism in Indian Media: A Threat to Fair Trials.</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K. J. S. (2021). Media and the Judicial Process: A Study on the Impact of Media Trials.</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Mannan, S. (2021). "Media Trials and Their Impact on Justice in India." Journal of Media Ethics, 36(2), 123-135.</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Rao, T. (2020). "The Ethics of Media in High-profile Cases: A Study of Indian Context." Indian Journal of Law and Society, 11(1), 45-60.</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Sharma, A. (2019). The Role of Media in the Criminal Justice System: A Critical Analysis.</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Sharma, R. (2022). "Public Perception and Media Influence: Analysis of Recent Judicial Cases in India." Media Research Journal, 15(3), 67-79.</a:t>
            </a:r>
          </a:p>
          <a:p>
            <a:pPr algn="just">
              <a:lnSpc>
                <a:spcPct val="150000"/>
              </a:lnSpc>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37525741"/>
      </p:ext>
    </p:extLst>
  </p:cSld>
  <p:clrMapOvr>
    <a:masterClrMapping/>
  </p:clrMapOvr>
  <p:transition spd="slow">
    <p:wip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AF6AB1-4246-0904-93B5-AB6D11134ACA}"/>
              </a:ext>
            </a:extLst>
          </p:cNvPr>
          <p:cNvSpPr>
            <a:spLocks noGrp="1"/>
          </p:cNvSpPr>
          <p:nvPr>
            <p:ph type="title"/>
          </p:nvPr>
        </p:nvSpPr>
        <p:spPr>
          <a:xfrm>
            <a:off x="838200" y="365125"/>
            <a:ext cx="10515600" cy="4888800"/>
          </a:xfrm>
        </p:spPr>
        <p:txBody>
          <a:bodyPr>
            <a:normAutofit/>
          </a:bodyPr>
          <a:lstStyle/>
          <a:p>
            <a:pPr algn="ctr"/>
            <a:r>
              <a:rPr lang="en-US" sz="5000" b="1" dirty="0">
                <a:latin typeface="Times New Roman" panose="02020603050405020304" pitchFamily="18" charset="0"/>
                <a:cs typeface="Times New Roman" panose="02020603050405020304" pitchFamily="18" charset="0"/>
              </a:rPr>
              <a:t>THANK YOU</a:t>
            </a:r>
            <a:endParaRPr lang="en-IN" sz="5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37573961"/>
      </p:ext>
    </p:extLst>
  </p:cSld>
  <p:clrMapOvr>
    <a:masterClrMapping/>
  </p:clrMapOvr>
  <p:transition spd="slow">
    <p:wipe/>
  </p:transition>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docProps/app.xml><?xml version="1.0" encoding="utf-8"?>
<Properties xmlns="http://schemas.openxmlformats.org/officeDocument/2006/extended-properties" xmlns:vt="http://schemas.openxmlformats.org/officeDocument/2006/docPropsVTypes">
  <Template>Droplet</Template>
  <TotalTime>55</TotalTime>
  <Words>1532</Words>
  <Application>Microsoft Office PowerPoint</Application>
  <PresentationFormat>Widescreen</PresentationFormat>
  <Paragraphs>71</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Times New Roman</vt:lpstr>
      <vt:lpstr>Tw Cen MT</vt:lpstr>
      <vt:lpstr>Wingdings</vt:lpstr>
      <vt:lpstr>Droplet</vt:lpstr>
      <vt:lpstr>EXISTING CONTEXT OF MEDIA TRIAL IN INDIA</vt:lpstr>
      <vt:lpstr>INTRODUCTION</vt:lpstr>
      <vt:lpstr>OVERVIEW OF MEDIA TRIAL</vt:lpstr>
      <vt:lpstr>IMPACT ON THE INDIAN JUDICIAL SYSTEM</vt:lpstr>
      <vt:lpstr>CURRENT SCENARIO OF MEDIA TRIALS</vt:lpstr>
      <vt:lpstr>ETHICAL CONSEQUENCES</vt:lpstr>
      <vt:lpstr>CONSEQUENCES OF MEDIA TRIALS</vt:lpstr>
      <vt:lpstr>APPLICATIONS AND USE CASES</vt:lpstr>
      <vt:lpstr>COMPARISON WITH OTHER COUNTRIES</vt:lpstr>
      <vt:lpstr>CHALLENGES AND LIMITATIONS</vt:lpstr>
      <vt:lpstr>CONCLUSION </vt:lpstr>
      <vt:lpstr>REFERENCES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intel</dc:creator>
  <cp:lastModifiedBy>intel</cp:lastModifiedBy>
  <cp:revision>7</cp:revision>
  <dcterms:created xsi:type="dcterms:W3CDTF">2024-10-15T06:59:23Z</dcterms:created>
  <dcterms:modified xsi:type="dcterms:W3CDTF">2024-10-15T10:02:18Z</dcterms:modified>
</cp:coreProperties>
</file>