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B20C3EAB-E262-49BD-ABFA-87528E565D1E}" type="datetimeFigureOut">
              <a:rPr lang="en-IN" smtClean="0"/>
              <a:pPr/>
              <a:t>12-03-2024</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108408209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20C3EAB-E262-49BD-ABFA-87528E565D1E}"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3112048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B20C3EAB-E262-49BD-ABFA-87528E565D1E}" type="datetimeFigureOut">
              <a:rPr lang="en-IN" smtClean="0"/>
              <a:pPr/>
              <a:t>12-03-2024</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288907116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20C3EAB-E262-49BD-ABFA-87528E565D1E}"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2561537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20C3EAB-E262-49BD-ABFA-87528E565D1E}"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1293778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20C3EAB-E262-49BD-ABFA-87528E565D1E}"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334943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0C3EAB-E262-49BD-ABFA-87528E565D1E}"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4179871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B20C3EAB-E262-49BD-ABFA-87528E565D1E}" type="datetimeFigureOut">
              <a:rPr lang="en-IN" smtClean="0"/>
              <a:pPr/>
              <a:t>12-03-2024</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D0DC82C7-8A8A-42FF-B8F7-66E8F9689D42}" type="slidenum">
              <a:rPr lang="en-IN" smtClean="0"/>
              <a:pPr/>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739995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B20C3EAB-E262-49BD-ABFA-87528E565D1E}" type="datetimeFigureOut">
              <a:rPr lang="en-IN" smtClean="0"/>
              <a:pPr/>
              <a:t>12-03-2024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D0DC82C7-8A8A-42FF-B8F7-66E8F9689D42}" type="slidenum">
              <a:rPr lang="en-IN" smtClean="0"/>
              <a:pPr/>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572717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0C3EAB-E262-49BD-ABFA-87528E565D1E}"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190053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0C3EAB-E262-49BD-ABFA-87528E565D1E}"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3141974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B20C3EAB-E262-49BD-ABFA-87528E565D1E}" type="datetimeFigureOut">
              <a:rPr lang="en-IN" smtClean="0"/>
              <a:pPr/>
              <a:t>12-03-2024</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D0DC82C7-8A8A-42FF-B8F7-66E8F9689D42}" type="slidenum">
              <a:rPr lang="en-IN" smtClean="0"/>
              <a:pPr/>
              <a:t>‹#›</a:t>
            </a:fld>
            <a:endParaRPr lang="en-IN"/>
          </a:p>
        </p:txBody>
      </p:sp>
    </p:spTree>
    <p:extLst>
      <p:ext uri="{BB962C8B-B14F-4D97-AF65-F5344CB8AC3E}">
        <p14:creationId xmlns:p14="http://schemas.microsoft.com/office/powerpoint/2010/main" xmlns="" val="3309858847"/>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684A5C-CB80-25E4-99EA-F85EE358962C}"/>
              </a:ext>
            </a:extLst>
          </p:cNvPr>
          <p:cNvSpPr>
            <a:spLocks noGrp="1"/>
          </p:cNvSpPr>
          <p:nvPr>
            <p:ph type="ctrTitle"/>
          </p:nvPr>
        </p:nvSpPr>
        <p:spPr/>
        <p:txBody>
          <a:bodyPr/>
          <a:lstStyle/>
          <a:p>
            <a:r>
              <a:rPr lang="en-US" sz="2800" b="1" dirty="0">
                <a:solidFill>
                  <a:srgbClr val="000000"/>
                </a:solidFill>
                <a:effectLst/>
                <a:latin typeface="Times New Roman" panose="02020603050405020304" pitchFamily="18" charset="0"/>
                <a:ea typeface="Times New Roman" panose="02020603050405020304" pitchFamily="18" charset="0"/>
              </a:rPr>
              <a:t>COMPLEX CARBOHYDRATES AND GESTATIONAL DIABETES CONTROL</a:t>
            </a:r>
            <a:r>
              <a:rPr lang="en-US" sz="2800" b="1" dirty="0">
                <a:effectLst/>
                <a:latin typeface="Times New Roman" panose="02020603050405020304" pitchFamily="18" charset="0"/>
                <a:ea typeface="Times New Roman" panose="02020603050405020304" pitchFamily="18" charset="0"/>
              </a:rPr>
              <a:t/>
            </a:r>
            <a:br>
              <a:rPr lang="en-US" sz="2800" b="1" dirty="0">
                <a:effectLst/>
                <a:latin typeface="Times New Roman" panose="02020603050405020304" pitchFamily="18" charset="0"/>
                <a:ea typeface="Times New Roman" panose="02020603050405020304" pitchFamily="18" charset="0"/>
              </a:rPr>
            </a:br>
            <a:r>
              <a:rPr lang="en-US" sz="2800" b="1" dirty="0">
                <a:solidFill>
                  <a:srgbClr val="000000"/>
                </a:solidFill>
                <a:effectLst/>
                <a:latin typeface="Times New Roman" panose="02020603050405020304" pitchFamily="18" charset="0"/>
                <a:ea typeface="Times New Roman" panose="02020603050405020304" pitchFamily="18" charset="0"/>
              </a:rPr>
              <a:t> WITHOUT INSULIN</a:t>
            </a:r>
            <a:endParaRPr lang="en-IN" sz="9600" dirty="0"/>
          </a:p>
        </p:txBody>
      </p:sp>
      <p:sp>
        <p:nvSpPr>
          <p:cNvPr id="3" name="Rectangle 2"/>
          <p:cNvSpPr/>
          <p:nvPr/>
        </p:nvSpPr>
        <p:spPr>
          <a:xfrm>
            <a:off x="1449085" y="4600168"/>
            <a:ext cx="2882520" cy="369332"/>
          </a:xfrm>
          <a:prstGeom prst="rect">
            <a:avLst/>
          </a:prstGeom>
        </p:spPr>
        <p:txBody>
          <a:bodyPr wrap="none">
            <a:spAutoFit/>
          </a:bodyPr>
          <a:lstStyle/>
          <a:p>
            <a:r>
              <a:rPr lang="en-US" b="1" dirty="0" smtClean="0"/>
              <a:t>MONIKA RAJUBHAI MER </a:t>
            </a:r>
            <a:endParaRPr lang="en-US" b="1" dirty="0"/>
          </a:p>
        </p:txBody>
      </p:sp>
      <p:sp>
        <p:nvSpPr>
          <p:cNvPr id="4" name="Rectangle 3"/>
          <p:cNvSpPr/>
          <p:nvPr/>
        </p:nvSpPr>
        <p:spPr>
          <a:xfrm>
            <a:off x="1486958" y="4989052"/>
            <a:ext cx="1965603" cy="369332"/>
          </a:xfrm>
          <a:prstGeom prst="rect">
            <a:avLst/>
          </a:prstGeom>
        </p:spPr>
        <p:txBody>
          <a:bodyPr wrap="none">
            <a:spAutoFit/>
          </a:bodyPr>
          <a:lstStyle/>
          <a:p>
            <a:r>
              <a:rPr lang="en-US" b="1" dirty="0" smtClean="0"/>
              <a:t>Subject: Nursing</a:t>
            </a:r>
            <a:endParaRPr lang="en-US" b="1" dirty="0"/>
          </a:p>
        </p:txBody>
      </p:sp>
    </p:spTree>
    <p:extLst>
      <p:ext uri="{BB962C8B-B14F-4D97-AF65-F5344CB8AC3E}">
        <p14:creationId xmlns:p14="http://schemas.microsoft.com/office/powerpoint/2010/main" xmlns="" val="16333067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79679F-94AA-57E7-35B4-FC7FDE947195}"/>
              </a:ext>
            </a:extLst>
          </p:cNvPr>
          <p:cNvSpPr txBox="1"/>
          <p:nvPr/>
        </p:nvSpPr>
        <p:spPr>
          <a:xfrm>
            <a:off x="159657" y="319314"/>
            <a:ext cx="11916229" cy="548099"/>
          </a:xfrm>
          <a:prstGeom prst="rect">
            <a:avLst/>
          </a:prstGeom>
          <a:noFill/>
        </p:spPr>
        <p:txBody>
          <a:bodyPr wrap="square">
            <a:spAutoFit/>
          </a:bodyPr>
          <a:lstStyle/>
          <a:p>
            <a:pPr algn="ctr">
              <a:lnSpc>
                <a:spcPct val="115000"/>
              </a:lnSpc>
              <a:spcAft>
                <a:spcPts val="1200"/>
              </a:spcAft>
            </a:pPr>
            <a:r>
              <a:rPr lang="en-US" sz="2800" b="1" dirty="0">
                <a:effectLst/>
                <a:latin typeface="Times New Roman" panose="02020603050405020304" pitchFamily="18" charset="0"/>
                <a:ea typeface="Times New Roman" panose="02020603050405020304" pitchFamily="18" charset="0"/>
              </a:rPr>
              <a:t>ABSTRACT</a:t>
            </a:r>
            <a:endParaRPr lang="en-IN" sz="18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73E694A0-E67D-E767-8064-AF224569C30A}"/>
              </a:ext>
            </a:extLst>
          </p:cNvPr>
          <p:cNvSpPr txBox="1"/>
          <p:nvPr/>
        </p:nvSpPr>
        <p:spPr>
          <a:xfrm>
            <a:off x="159657" y="1001486"/>
            <a:ext cx="11916229" cy="577081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Gestational diabetes (GDM) is hyperglycemia that is recognized for the first time during pregnancy. GDM is associated with a wide range of short‐ and long‐term adverse health consequences for both mother and offspring. Historically, insulin has been the therapeutic agent of choice for controlling hyperglycemia in pregnant women. However, difficulty in medication administration with multiple daily injections, the potential for hypoglycemia, and increase in appetite and weight make this therapeutic option cumbersome for many pregnant patients.</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We want to present an overview of the lifestyle adjustments that can be advised in the management of GDM in this research. The diet for women with GDM should include enough macronutrients and micronutrients to promote the </a:t>
            </a:r>
            <a:r>
              <a:rPr lang="en-US" sz="1800" dirty="0" err="1">
                <a:effectLst/>
                <a:latin typeface="Times New Roman" panose="02020603050405020304" pitchFamily="18" charset="0"/>
                <a:ea typeface="Times New Roman" panose="02020603050405020304" pitchFamily="18" charset="0"/>
              </a:rPr>
              <a:t>foetus</a:t>
            </a:r>
            <a:r>
              <a:rPr lang="en-US" sz="1800" dirty="0">
                <a:effectLst/>
                <a:latin typeface="Times New Roman" panose="02020603050405020304" pitchFamily="18" charset="0"/>
                <a:ea typeface="Times New Roman" panose="02020603050405020304" pitchFamily="18" charset="0"/>
              </a:rPr>
              <a:t>' development while also limiting postprandial glucose excursions and encouraging normal maternal gestational weight gain. Carbohydrate consumption determines blood glucose excursions and hyperglycemic episodes. </a:t>
            </a:r>
          </a:p>
          <a:p>
            <a:pPr marL="285750" indent="-285750" algn="just">
              <a:lnSpc>
                <a:spcPct val="150000"/>
              </a:lnSpc>
              <a:buFont typeface="Wingdings" panose="05000000000000000000" pitchFamily="2" charset="2"/>
              <a:buChar char="q"/>
            </a:pPr>
            <a:r>
              <a:rPr lang="en-US" sz="1800" dirty="0">
                <a:effectLst/>
                <a:latin typeface="Times New Roman" panose="02020603050405020304" pitchFamily="18" charset="0"/>
                <a:ea typeface="Times New Roman" panose="02020603050405020304" pitchFamily="18" charset="0"/>
              </a:rPr>
              <a:t>Nutritional counseling should thus concentrate on the kind, quantity, and distribution of carbohydrates in the diet. So, in this article, we tried to study the treatment of gestational diabetes without the use of insulin. Continued research is needed to understand and develop tools to facilitate patient adherence to treatment goals, individualize interventions and improve outcomes.</a:t>
            </a:r>
            <a:endParaRPr lang="en-IN" sz="1800" dirty="0">
              <a:effectLst/>
              <a:latin typeface="Times New Roman" panose="02020603050405020304" pitchFamily="18" charset="0"/>
              <a:ea typeface="Times New Roman" panose="02020603050405020304" pitchFamily="18" charset="0"/>
            </a:endParaRPr>
          </a:p>
          <a:p>
            <a:pPr algn="just"/>
            <a:endParaRPr lang="en-IN" dirty="0"/>
          </a:p>
        </p:txBody>
      </p:sp>
    </p:spTree>
    <p:extLst>
      <p:ext uri="{BB962C8B-B14F-4D97-AF65-F5344CB8AC3E}">
        <p14:creationId xmlns:p14="http://schemas.microsoft.com/office/powerpoint/2010/main" xmlns="" val="2934199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C0D6C0D-B9A0-155E-A76F-2E27966B67D3}"/>
              </a:ext>
            </a:extLst>
          </p:cNvPr>
          <p:cNvSpPr txBox="1"/>
          <p:nvPr/>
        </p:nvSpPr>
        <p:spPr>
          <a:xfrm>
            <a:off x="261257" y="247984"/>
            <a:ext cx="11814629" cy="548099"/>
          </a:xfrm>
          <a:prstGeom prst="rect">
            <a:avLst/>
          </a:prstGeom>
          <a:noFill/>
        </p:spPr>
        <p:txBody>
          <a:bodyPr wrap="square">
            <a:spAutoFit/>
          </a:bodyPr>
          <a:lstStyle/>
          <a:p>
            <a:pPr lvl="0" algn="ctr">
              <a:lnSpc>
                <a:spcPct val="115000"/>
              </a:lnSpc>
              <a:spcAft>
                <a:spcPts val="1200"/>
              </a:spcAft>
            </a:pPr>
            <a:r>
              <a:rPr lang="en-US" sz="2800" b="1" dirty="0">
                <a:effectLst/>
                <a:latin typeface="Times New Roman" panose="02020603050405020304" pitchFamily="18" charset="0"/>
                <a:ea typeface="Times New Roman" panose="02020603050405020304" pitchFamily="18" charset="0"/>
              </a:rPr>
              <a:t>INTRODUCTION</a:t>
            </a:r>
            <a:endParaRPr lang="en-IN" sz="18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25246D13-F165-E41E-42F9-5068C5AA6832}"/>
              </a:ext>
            </a:extLst>
          </p:cNvPr>
          <p:cNvSpPr txBox="1"/>
          <p:nvPr/>
        </p:nvSpPr>
        <p:spPr>
          <a:xfrm>
            <a:off x="159657" y="885372"/>
            <a:ext cx="11916229" cy="5724644"/>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2000" dirty="0">
                <a:effectLst/>
                <a:latin typeface="Times New Roman" panose="02020603050405020304" pitchFamily="18" charset="0"/>
                <a:ea typeface="Times New Roman" panose="02020603050405020304" pitchFamily="18" charset="0"/>
              </a:rPr>
              <a:t>Gestational Diabetes is a type of diabetes that only pregnant women are susceptible to developing. Gestational, in reality, refers to the time of pregnancy. Gestational diabetes occurs when a pregnant woman develops diabetes or hyperglycemia for the first time. Gestational diabetes mellitus (abbreviated GDM) is the medical term for this condition. Gestational diabetes can only be explained with a basic understanding of diabetes.</a:t>
            </a:r>
          </a:p>
          <a:p>
            <a:pPr marL="285750" indent="-285750" algn="just">
              <a:lnSpc>
                <a:spcPct val="150000"/>
              </a:lnSpc>
              <a:buFont typeface="Wingdings" panose="05000000000000000000" pitchFamily="2" charset="2"/>
              <a:buChar char="§"/>
            </a:pPr>
            <a:r>
              <a:rPr lang="en-US" sz="2000" dirty="0">
                <a:effectLst/>
                <a:latin typeface="Times New Roman" panose="02020603050405020304" pitchFamily="18" charset="0"/>
                <a:ea typeface="Times New Roman" panose="02020603050405020304" pitchFamily="18" charset="0"/>
              </a:rPr>
              <a:t>If gestational diabetes is not addressed, it might cause major health complications. If you have gestational diabetes, the best method to ensure a safe pregnancy is to adhere to your doctor's treatment plan.</a:t>
            </a:r>
            <a:endParaRPr lang="en-IN" sz="20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
            </a:pPr>
            <a:r>
              <a:rPr lang="en-US" sz="2000" dirty="0">
                <a:effectLst/>
                <a:latin typeface="Times New Roman" panose="02020603050405020304" pitchFamily="18" charset="0"/>
                <a:ea typeface="Times New Roman" panose="02020603050405020304" pitchFamily="18" charset="0"/>
              </a:rPr>
              <a:t>Recall that gestational diabetes is unique to pregnant women. There are many physical changes that occur during pregnancy. </a:t>
            </a:r>
            <a:endParaRPr lang="en-US" sz="2000" dirty="0">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
            </a:pPr>
            <a:r>
              <a:rPr lang="en-US" sz="2000" dirty="0">
                <a:effectLst/>
                <a:latin typeface="Times New Roman" panose="02020603050405020304" pitchFamily="18" charset="0"/>
                <a:ea typeface="Times New Roman" panose="02020603050405020304" pitchFamily="18" charset="0"/>
              </a:rPr>
              <a:t>Pregnancy, in this situation, had an effect on your metabolism. During pregnancy, your insulin is unable to complete its job. Your cells can't use the sugar in your blood because your body can't move it out of your blood and into them.</a:t>
            </a:r>
            <a:endParaRPr lang="en-IN" sz="2000" dirty="0">
              <a:effectLst/>
              <a:latin typeface="Times New Roman" panose="02020603050405020304" pitchFamily="18" charset="0"/>
              <a:ea typeface="Times New Roman" panose="02020603050405020304" pitchFamily="18" charset="0"/>
            </a:endParaRPr>
          </a:p>
          <a:p>
            <a:pPr algn="just"/>
            <a:endParaRPr lang="en-US" sz="18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xmlns="" val="2866253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9F208E7-76D9-1F03-564B-1090B8BFC9C8}"/>
              </a:ext>
            </a:extLst>
          </p:cNvPr>
          <p:cNvSpPr txBox="1"/>
          <p:nvPr/>
        </p:nvSpPr>
        <p:spPr>
          <a:xfrm>
            <a:off x="246743" y="174172"/>
            <a:ext cx="11785600" cy="483017"/>
          </a:xfrm>
          <a:prstGeom prst="rect">
            <a:avLst/>
          </a:prstGeom>
          <a:noFill/>
        </p:spPr>
        <p:txBody>
          <a:bodyPr wrap="square">
            <a:spAutoFit/>
          </a:bodyPr>
          <a:lstStyle/>
          <a:p>
            <a:pPr lvl="0" algn="ctr">
              <a:lnSpc>
                <a:spcPct val="115000"/>
              </a:lnSpc>
              <a:spcAft>
                <a:spcPts val="1200"/>
              </a:spcAft>
            </a:pPr>
            <a:r>
              <a:rPr lang="en-US" sz="2400" b="1" dirty="0">
                <a:effectLst/>
                <a:latin typeface="Times New Roman" panose="02020603050405020304" pitchFamily="18" charset="0"/>
                <a:ea typeface="Times New Roman" panose="02020603050405020304" pitchFamily="18" charset="0"/>
              </a:rPr>
              <a:t>EPIDEMIOLOGY AND PATHOPHYSIOLOGY OF GESTATIONAL DIABETES</a:t>
            </a:r>
            <a:endParaRPr lang="en-IN" sz="24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4950A409-5776-7850-CD59-DDD6A2B40DEB}"/>
              </a:ext>
            </a:extLst>
          </p:cNvPr>
          <p:cNvSpPr txBox="1"/>
          <p:nvPr/>
        </p:nvSpPr>
        <p:spPr>
          <a:xfrm>
            <a:off x="246743" y="657189"/>
            <a:ext cx="11785600" cy="6494085"/>
          </a:xfrm>
          <a:prstGeom prst="rect">
            <a:avLst/>
          </a:prstGeom>
          <a:noFill/>
        </p:spPr>
        <p:txBody>
          <a:bodyPr wrap="square">
            <a:spAutoFit/>
          </a:bodyPr>
          <a:lstStyle/>
          <a:p>
            <a:pPr algn="just">
              <a:lnSpc>
                <a:spcPct val="150000"/>
              </a:lnSpc>
              <a:spcAft>
                <a:spcPts val="1200"/>
              </a:spcAft>
            </a:pPr>
            <a:r>
              <a:rPr lang="en-US" b="1" u="sng" dirty="0">
                <a:effectLst/>
                <a:latin typeface="Times New Roman" panose="02020603050405020304" pitchFamily="18" charset="0"/>
                <a:ea typeface="Times New Roman" panose="02020603050405020304" pitchFamily="18" charset="0"/>
              </a:rPr>
              <a:t>Epidemiology</a:t>
            </a:r>
            <a:endParaRPr lang="en-IN"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Ø"/>
            </a:pPr>
            <a:r>
              <a:rPr lang="en-US" dirty="0">
                <a:solidFill>
                  <a:srgbClr val="000000"/>
                </a:solidFill>
                <a:effectLst/>
                <a:latin typeface="Times New Roman" panose="02020603050405020304" pitchFamily="18" charset="0"/>
                <a:ea typeface="Times New Roman" panose="02020603050405020304" pitchFamily="18" charset="0"/>
              </a:rPr>
              <a:t>In different locations of India, the prevalence of gestational diabetes has been observed to range from 3.8 percent to 17.9 percent. Because of the huge range of living situations, socioeconomic levels, and dietary habits in India, it is impossible to forecast any standard prevalence levels of GDM.</a:t>
            </a:r>
          </a:p>
          <a:p>
            <a:pPr marL="285750" indent="-285750" algn="just">
              <a:lnSpc>
                <a:spcPct val="150000"/>
              </a:lnSpc>
              <a:buFont typeface="Wingdings" panose="05000000000000000000" pitchFamily="2" charset="2"/>
              <a:buChar char="Ø"/>
            </a:pPr>
            <a:r>
              <a:rPr lang="en-US" dirty="0">
                <a:solidFill>
                  <a:srgbClr val="000000"/>
                </a:solidFill>
                <a:effectLst/>
                <a:latin typeface="Times New Roman" panose="02020603050405020304" pitchFamily="18" charset="0"/>
                <a:ea typeface="Times New Roman" panose="02020603050405020304" pitchFamily="18" charset="0"/>
              </a:rPr>
              <a:t>In India, where diabetes is highly common, the chances of discovering preexisting diabetes with screening are fairly high. Despite the high incidence of GDM in Indian women, pregnant women are not routinely screened for the disease as part of the standard prenatal care.</a:t>
            </a:r>
            <a:endParaRPr lang="en-IN" dirty="0">
              <a:effectLst/>
              <a:latin typeface="Times New Roman" panose="02020603050405020304" pitchFamily="18" charset="0"/>
              <a:ea typeface="Times New Roman" panose="02020603050405020304" pitchFamily="18" charset="0"/>
            </a:endParaRPr>
          </a:p>
          <a:p>
            <a:pPr algn="just">
              <a:lnSpc>
                <a:spcPct val="150000"/>
              </a:lnSpc>
              <a:spcAft>
                <a:spcPts val="1200"/>
              </a:spcAft>
            </a:pPr>
            <a:r>
              <a:rPr lang="en-US" b="1" u="sng" dirty="0">
                <a:effectLst/>
                <a:latin typeface="Times New Roman" panose="02020603050405020304" pitchFamily="18" charset="0"/>
                <a:ea typeface="Times New Roman" panose="02020603050405020304" pitchFamily="18" charset="0"/>
              </a:rPr>
              <a:t>Pathophysiology</a:t>
            </a:r>
            <a:endParaRPr lang="en-IN"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Ø"/>
            </a:pPr>
            <a:r>
              <a:rPr lang="en-US" dirty="0">
                <a:effectLst/>
                <a:latin typeface="Times New Roman" panose="02020603050405020304" pitchFamily="18" charset="0"/>
                <a:ea typeface="Times New Roman" panose="02020603050405020304" pitchFamily="18" charset="0"/>
              </a:rPr>
              <a:t>In pregnancy, insulin resistance begins to build as early as the second trimester and continues to rise into the third trimester. Insulin sensitivity decreases by about 50 percent in late pregnancy. Placental hormones, which have been shown to reduce insulin sensitivity, are also a major factor to insulin resistance.</a:t>
            </a:r>
            <a:endParaRPr lang="en-US" dirty="0">
              <a:solidFill>
                <a:srgbClr val="000000"/>
              </a:solidFill>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Ø"/>
            </a:pPr>
            <a:r>
              <a:rPr lang="en-US" dirty="0">
                <a:effectLst/>
                <a:latin typeface="Times New Roman" panose="02020603050405020304" pitchFamily="18" charset="0"/>
                <a:ea typeface="Times New Roman" panose="02020603050405020304" pitchFamily="18" charset="0"/>
              </a:rPr>
              <a:t>This extra insulin secretory potential is lacking in women, which leads to GDM. GDM-related beta-cell failure can fall into one of three categories: One or more of the following: Autoimmune, monogenic, or occurring on a background of insulin resistance (as is most common).</a:t>
            </a:r>
            <a:endParaRPr lang="en-IN"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xmlns="" val="3451162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FCFF868-7FAD-69D6-1DE8-A7C9DA3ACBF5}"/>
              </a:ext>
            </a:extLst>
          </p:cNvPr>
          <p:cNvSpPr txBox="1"/>
          <p:nvPr/>
        </p:nvSpPr>
        <p:spPr>
          <a:xfrm>
            <a:off x="188685" y="335227"/>
            <a:ext cx="11843657" cy="548099"/>
          </a:xfrm>
          <a:prstGeom prst="rect">
            <a:avLst/>
          </a:prstGeom>
          <a:noFill/>
        </p:spPr>
        <p:txBody>
          <a:bodyPr wrap="square">
            <a:spAutoFit/>
          </a:bodyPr>
          <a:lstStyle/>
          <a:p>
            <a:pPr lvl="0" algn="ctr">
              <a:lnSpc>
                <a:spcPct val="115000"/>
              </a:lnSpc>
              <a:spcAft>
                <a:spcPts val="1200"/>
              </a:spcAft>
            </a:pPr>
            <a:r>
              <a:rPr lang="en-US" sz="2800" b="1" dirty="0">
                <a:effectLst/>
                <a:latin typeface="Times New Roman" panose="02020603050405020304" pitchFamily="18" charset="0"/>
                <a:ea typeface="Times New Roman" panose="02020603050405020304" pitchFamily="18" charset="0"/>
              </a:rPr>
              <a:t>REASON FOR AVOIDANCE OF INSULIN </a:t>
            </a:r>
            <a:endParaRPr lang="en-IN" sz="28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84AA0346-48D0-5B79-7E36-925CC8DD7200}"/>
              </a:ext>
            </a:extLst>
          </p:cNvPr>
          <p:cNvSpPr txBox="1"/>
          <p:nvPr/>
        </p:nvSpPr>
        <p:spPr>
          <a:xfrm>
            <a:off x="188685" y="1262743"/>
            <a:ext cx="11843657" cy="4985980"/>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effectLst/>
                <a:latin typeface="Times New Roman" panose="02020603050405020304" pitchFamily="18" charset="0"/>
                <a:ea typeface="Times New Roman" panose="02020603050405020304" pitchFamily="18" charset="0"/>
              </a:rPr>
              <a:t>There are several hormones that inhibit insulin from acting properly in the placenta, the system of capillaries that carries nutrition, blood, and water from mother to </a:t>
            </a:r>
            <a:r>
              <a:rPr lang="en-US" sz="2000" dirty="0" err="1">
                <a:effectLst/>
                <a:latin typeface="Times New Roman" panose="02020603050405020304" pitchFamily="18" charset="0"/>
                <a:ea typeface="Times New Roman" panose="02020603050405020304" pitchFamily="18" charset="0"/>
              </a:rPr>
              <a:t>foetus</a:t>
            </a:r>
            <a:r>
              <a:rPr lang="en-US" sz="2000" dirty="0">
                <a:effectLst/>
                <a:latin typeface="Times New Roman" panose="02020603050405020304" pitchFamily="18" charset="0"/>
                <a:ea typeface="Times New Roman" panose="02020603050405020304" pitchFamily="18" charset="0"/>
              </a:rPr>
              <a:t>. </a:t>
            </a:r>
          </a:p>
          <a:p>
            <a:pPr marL="342900" indent="-342900" algn="just">
              <a:lnSpc>
                <a:spcPct val="150000"/>
              </a:lnSpc>
              <a:buFont typeface="Wingdings" panose="05000000000000000000" pitchFamily="2" charset="2"/>
              <a:buChar char="v"/>
            </a:pPr>
            <a:r>
              <a:rPr lang="en-US" sz="2000" dirty="0">
                <a:effectLst/>
                <a:latin typeface="Times New Roman" panose="02020603050405020304" pitchFamily="18" charset="0"/>
                <a:ea typeface="Times New Roman" panose="02020603050405020304" pitchFamily="18" charset="0"/>
              </a:rPr>
              <a:t>In order to maintain a normal metabolic rate, the placenta's hormones must be overcome by three times the normal quantity of insulin.</a:t>
            </a:r>
            <a:endParaRPr lang="en-US" sz="2000" dirty="0">
              <a:latin typeface="Times New Roman" panose="02020603050405020304" pitchFamily="18" charset="0"/>
              <a:ea typeface="Times New Roman" panose="02020603050405020304" pitchFamily="18" charset="0"/>
            </a:endParaRPr>
          </a:p>
          <a:p>
            <a:pPr marL="342900" indent="-342900" algn="just">
              <a:lnSpc>
                <a:spcPct val="150000"/>
              </a:lnSpc>
              <a:buFont typeface="Wingdings" panose="05000000000000000000" pitchFamily="2" charset="2"/>
              <a:buChar char="v"/>
            </a:pPr>
            <a:r>
              <a:rPr lang="en-US" sz="2000" dirty="0">
                <a:effectLst/>
                <a:latin typeface="Times New Roman" panose="02020603050405020304" pitchFamily="18" charset="0"/>
                <a:ea typeface="Times New Roman" panose="02020603050405020304" pitchFamily="18" charset="0"/>
              </a:rPr>
              <a:t>A healthy blood sugar level for most women is maintained by the additional insulin produced by the pancreas. It's very uncommon for 5% of pregnant women to have blood sugar levels that are too high even with the extra insulin they receive.</a:t>
            </a:r>
          </a:p>
          <a:p>
            <a:pPr marL="342900" indent="-342900" algn="just">
              <a:lnSpc>
                <a:spcPct val="150000"/>
              </a:lnSpc>
              <a:buFont typeface="Wingdings" panose="05000000000000000000" pitchFamily="2" charset="2"/>
              <a:buChar char="v"/>
            </a:pPr>
            <a:r>
              <a:rPr lang="en-US" sz="2000" dirty="0">
                <a:effectLst/>
                <a:latin typeface="Times New Roman" panose="02020603050405020304" pitchFamily="18" charset="0"/>
                <a:ea typeface="Times New Roman" panose="02020603050405020304" pitchFamily="18" charset="0"/>
              </a:rPr>
              <a:t>Gestational diabetes or elevated blood sugar occurs throughout the second and third trimesters of pregnancy. In order to detect the effects of insulin resistance on your body, testing for gestational diabetes is typically performed between the 24th and 28th weeks of pregnancy.</a:t>
            </a:r>
            <a:endParaRPr lang="en-IN" sz="20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xmlns="" val="2191173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F49DA9B-9367-5A69-72F6-ADBA87D39DE7}"/>
              </a:ext>
            </a:extLst>
          </p:cNvPr>
          <p:cNvSpPr txBox="1"/>
          <p:nvPr/>
        </p:nvSpPr>
        <p:spPr>
          <a:xfrm>
            <a:off x="145142" y="466430"/>
            <a:ext cx="11843657" cy="548099"/>
          </a:xfrm>
          <a:prstGeom prst="rect">
            <a:avLst/>
          </a:prstGeom>
          <a:noFill/>
        </p:spPr>
        <p:txBody>
          <a:bodyPr wrap="square">
            <a:spAutoFit/>
          </a:bodyPr>
          <a:lstStyle/>
          <a:p>
            <a:pPr lvl="0" algn="ctr">
              <a:lnSpc>
                <a:spcPct val="115000"/>
              </a:lnSpc>
              <a:spcAft>
                <a:spcPts val="1200"/>
              </a:spcAft>
            </a:pPr>
            <a:r>
              <a:rPr lang="en-US" sz="2800" b="1" dirty="0">
                <a:effectLst/>
                <a:latin typeface="Times New Roman" panose="02020603050405020304" pitchFamily="18" charset="0"/>
                <a:ea typeface="Times New Roman" panose="02020603050405020304" pitchFamily="18" charset="0"/>
              </a:rPr>
              <a:t>EFFECTS OF GESTATIONAL DIABETES </a:t>
            </a:r>
            <a:endParaRPr lang="en-IN" sz="28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C0B47190-92AA-A489-EAAD-CB1C158A6129}"/>
              </a:ext>
            </a:extLst>
          </p:cNvPr>
          <p:cNvSpPr txBox="1"/>
          <p:nvPr/>
        </p:nvSpPr>
        <p:spPr>
          <a:xfrm>
            <a:off x="362857" y="1451429"/>
            <a:ext cx="11466286" cy="5617563"/>
          </a:xfrm>
          <a:prstGeom prst="rect">
            <a:avLst/>
          </a:prstGeom>
          <a:noFill/>
        </p:spPr>
        <p:txBody>
          <a:bodyPr wrap="square">
            <a:spAutoFit/>
          </a:bodyPr>
          <a:lstStyle/>
          <a:p>
            <a:pPr marL="342900" lvl="0" indent="-342900" algn="just">
              <a:lnSpc>
                <a:spcPct val="150000"/>
              </a:lnSpc>
              <a:spcAft>
                <a:spcPts val="1200"/>
              </a:spcAft>
              <a:buFont typeface="Symbol" panose="05050102010706020507" pitchFamily="18" charset="2"/>
              <a:buChar char=""/>
            </a:pPr>
            <a:r>
              <a:rPr lang="en-US" sz="2000" dirty="0">
                <a:effectLst/>
                <a:latin typeface="Times New Roman" panose="02020603050405020304" pitchFamily="18" charset="0"/>
                <a:ea typeface="Times New Roman" panose="02020603050405020304" pitchFamily="18" charset="0"/>
              </a:rPr>
              <a:t>Babies with macrosomia have larger than average bodies. Large-bodied babies can be damaged during natural delivery and may need to be delivered via caesarean section if it is the only option. In these babies, the most common problem is shoulder dystocia.</a:t>
            </a:r>
          </a:p>
          <a:p>
            <a:pPr marL="342900" indent="-342900" algn="just">
              <a:lnSpc>
                <a:spcPct val="150000"/>
              </a:lnSpc>
              <a:spcAft>
                <a:spcPts val="1200"/>
              </a:spcAft>
              <a:buFont typeface="Symbol" panose="05050102010706020507" pitchFamily="18" charset="2"/>
              <a:buChar char=""/>
            </a:pPr>
            <a:r>
              <a:rPr lang="en-US" sz="2000" dirty="0">
                <a:effectLst/>
                <a:latin typeface="Times New Roman" panose="02020603050405020304" pitchFamily="18" charset="0"/>
                <a:ea typeface="Times New Roman" panose="02020603050405020304" pitchFamily="18" charset="0"/>
              </a:rPr>
              <a:t>When a baby's blood sugar is too low, it's called hypoglycemia. As soon as possible, you may need to begin nursing to provide the baby's body with the glucose it needs. If you are unable to begin feedings, the baby may need to receive glucose through a thin, plastic tube inserted into his or her arm.</a:t>
            </a:r>
          </a:p>
          <a:p>
            <a:pPr marL="342900" indent="-342900" algn="just">
              <a:lnSpc>
                <a:spcPct val="150000"/>
              </a:lnSpc>
              <a:spcAft>
                <a:spcPts val="1200"/>
              </a:spcAft>
              <a:buFont typeface="Symbol" panose="05050102010706020507" pitchFamily="18" charset="2"/>
              <a:buChar char=""/>
            </a:pPr>
            <a:r>
              <a:rPr lang="en-US" sz="2000" dirty="0">
                <a:effectLst/>
                <a:latin typeface="Times New Roman" panose="02020603050405020304" pitchFamily="18" charset="0"/>
                <a:ea typeface="Times New Roman" panose="02020603050405020304" pitchFamily="18" charset="0"/>
              </a:rPr>
              <a:t>This could induce twitching or cramping in the baby's muscles if the baby has low levels of calcium and magnesium in their blood. Taking calcium and magnesium supplements can help alleviate the symptoms of this disease.</a:t>
            </a:r>
            <a:endParaRPr lang="en-IN" sz="2000" dirty="0">
              <a:effectLst/>
              <a:latin typeface="Times New Roman" panose="02020603050405020304" pitchFamily="18" charset="0"/>
              <a:ea typeface="Times New Roman" panose="02020603050405020304" pitchFamily="18" charset="0"/>
            </a:endParaRPr>
          </a:p>
          <a:p>
            <a:pPr marL="342900" indent="-342900" algn="just">
              <a:lnSpc>
                <a:spcPct val="150000"/>
              </a:lnSpc>
              <a:spcAft>
                <a:spcPts val="1200"/>
              </a:spcAft>
              <a:buFont typeface="Symbol" panose="05050102010706020507" pitchFamily="18" charset="2"/>
              <a:buChar char=""/>
            </a:pPr>
            <a:endParaRPr lang="en-IN" sz="2000" dirty="0">
              <a:effectLst/>
              <a:latin typeface="Times New Roman" panose="02020603050405020304" pitchFamily="18" charset="0"/>
              <a:ea typeface="Times New Roman" panose="02020603050405020304" pitchFamily="18" charset="0"/>
            </a:endParaRPr>
          </a:p>
          <a:p>
            <a:pPr lvl="0" algn="just">
              <a:lnSpc>
                <a:spcPct val="115000"/>
              </a:lnSpc>
              <a:spcAft>
                <a:spcPts val="1200"/>
              </a:spcAft>
            </a:pP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347951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83747637-F477-3982-25C5-B1FF5F89512D}"/>
              </a:ext>
            </a:extLst>
          </p:cNvPr>
          <p:cNvSpPr txBox="1"/>
          <p:nvPr/>
        </p:nvSpPr>
        <p:spPr>
          <a:xfrm>
            <a:off x="290285" y="116115"/>
            <a:ext cx="11756571" cy="1133965"/>
          </a:xfrm>
          <a:prstGeom prst="rect">
            <a:avLst/>
          </a:prstGeom>
          <a:noFill/>
        </p:spPr>
        <p:txBody>
          <a:bodyPr wrap="square">
            <a:spAutoFit/>
          </a:bodyPr>
          <a:lstStyle/>
          <a:p>
            <a:pPr lvl="0" algn="ctr">
              <a:lnSpc>
                <a:spcPct val="150000"/>
              </a:lnSpc>
              <a:spcAft>
                <a:spcPts val="1200"/>
              </a:spcAft>
            </a:pPr>
            <a:r>
              <a:rPr lang="en-US" sz="2400" b="1" dirty="0">
                <a:effectLst/>
                <a:latin typeface="Times New Roman" panose="02020603050405020304" pitchFamily="18" charset="0"/>
                <a:ea typeface="Times New Roman" panose="02020603050405020304" pitchFamily="18" charset="0"/>
              </a:rPr>
              <a:t>RELATION AMONG CARBOHYDRATES, GLYCAEMIC INDEX, AND GLYCAEMIC LOAD</a:t>
            </a:r>
            <a:endParaRPr lang="en-IN" sz="24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3CD8BE1C-2692-0FE8-8178-DB8BF92FF9BA}"/>
              </a:ext>
            </a:extLst>
          </p:cNvPr>
          <p:cNvSpPr txBox="1"/>
          <p:nvPr/>
        </p:nvSpPr>
        <p:spPr>
          <a:xfrm>
            <a:off x="159657" y="1422400"/>
            <a:ext cx="11887199" cy="5121274"/>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US" sz="2000" dirty="0">
                <a:effectLst/>
                <a:latin typeface="Times New Roman" panose="02020603050405020304" pitchFamily="18" charset="0"/>
                <a:ea typeface="Times New Roman" panose="02020603050405020304" pitchFamily="18" charset="0"/>
              </a:rPr>
              <a:t>Although carbohydrates are an important source of energy, they have a higher PPG than other macronutrients. Because an increase in PPG has been linked to a diet high in CHO [55 percent], it is advisable to limit CHO consumption in GDM. However, limiting CHO intake is not required to reduce PPG.</a:t>
            </a:r>
          </a:p>
          <a:p>
            <a:pPr marL="285750" indent="-285750" algn="just">
              <a:lnSpc>
                <a:spcPct val="150000"/>
              </a:lnSpc>
              <a:buFont typeface="Courier New" panose="02070309020205020404" pitchFamily="49" charset="0"/>
              <a:buChar char="o"/>
            </a:pPr>
            <a:r>
              <a:rPr lang="en-US" sz="2000" dirty="0">
                <a:effectLst/>
                <a:latin typeface="Times New Roman" panose="02020603050405020304" pitchFamily="18" charset="0"/>
                <a:ea typeface="Times New Roman" panose="02020603050405020304" pitchFamily="18" charset="0"/>
              </a:rPr>
              <a:t>In order to understand the impact of different foods on </a:t>
            </a:r>
            <a:r>
              <a:rPr lang="en-US" sz="2000" dirty="0" err="1">
                <a:effectLst/>
                <a:latin typeface="Times New Roman" panose="02020603050405020304" pitchFamily="18" charset="0"/>
                <a:ea typeface="Times New Roman" panose="02020603050405020304" pitchFamily="18" charset="0"/>
              </a:rPr>
              <a:t>glycaemic</a:t>
            </a:r>
            <a:r>
              <a:rPr lang="en-US" sz="2000" dirty="0">
                <a:effectLst/>
                <a:latin typeface="Times New Roman" panose="02020603050405020304" pitchFamily="18" charset="0"/>
                <a:ea typeface="Times New Roman" panose="02020603050405020304" pitchFamily="18" charset="0"/>
              </a:rPr>
              <a:t> response, </a:t>
            </a:r>
            <a:r>
              <a:rPr lang="en-US" sz="2000" dirty="0" err="1">
                <a:effectLst/>
                <a:latin typeface="Times New Roman" panose="02020603050405020304" pitchFamily="18" charset="0"/>
                <a:ea typeface="Times New Roman" panose="02020603050405020304" pitchFamily="18" charset="0"/>
              </a:rPr>
              <a:t>glycaemic</a:t>
            </a:r>
            <a:r>
              <a:rPr lang="en-US" sz="2000" dirty="0">
                <a:effectLst/>
                <a:latin typeface="Times New Roman" panose="02020603050405020304" pitchFamily="18" charset="0"/>
                <a:ea typeface="Times New Roman" panose="02020603050405020304" pitchFamily="18" charset="0"/>
              </a:rPr>
              <a:t> index (GI) and </a:t>
            </a:r>
            <a:r>
              <a:rPr lang="en-US" sz="2000" dirty="0" err="1">
                <a:effectLst/>
                <a:latin typeface="Times New Roman" panose="02020603050405020304" pitchFamily="18" charset="0"/>
                <a:ea typeface="Times New Roman" panose="02020603050405020304" pitchFamily="18" charset="0"/>
              </a:rPr>
              <a:t>glycaemic</a:t>
            </a:r>
            <a:r>
              <a:rPr lang="en-US" sz="2000" dirty="0">
                <a:effectLst/>
                <a:latin typeface="Times New Roman" panose="02020603050405020304" pitchFamily="18" charset="0"/>
                <a:ea typeface="Times New Roman" panose="02020603050405020304" pitchFamily="18" charset="0"/>
              </a:rPr>
              <a:t> load (GL) are used. Consuming CHO-containing meals results in an alteration of PPG, which causes the GR. When we talk about "available CHO," we're talking about how much CHO gets digested, absorbed, and used by the body. </a:t>
            </a:r>
            <a:r>
              <a:rPr lang="en-US" sz="2000" dirty="0" err="1">
                <a:effectLst/>
                <a:latin typeface="Times New Roman" panose="02020603050405020304" pitchFamily="18" charset="0"/>
                <a:ea typeface="Times New Roman" panose="02020603050405020304" pitchFamily="18" charset="0"/>
              </a:rPr>
              <a:t>Glycaemic</a:t>
            </a:r>
            <a:r>
              <a:rPr lang="en-US" sz="2000" dirty="0">
                <a:effectLst/>
                <a:latin typeface="Times New Roman" panose="02020603050405020304" pitchFamily="18" charset="0"/>
                <a:ea typeface="Times New Roman" panose="02020603050405020304" pitchFamily="18" charset="0"/>
              </a:rPr>
              <a:t> index (GI) is the proportion of the </a:t>
            </a:r>
            <a:r>
              <a:rPr lang="en-US" sz="2000" dirty="0" err="1">
                <a:effectLst/>
                <a:latin typeface="Times New Roman" panose="02020603050405020304" pitchFamily="18" charset="0"/>
                <a:ea typeface="Times New Roman" panose="02020603050405020304" pitchFamily="18" charset="0"/>
              </a:rPr>
              <a:t>Glycaemic</a:t>
            </a:r>
            <a:r>
              <a:rPr lang="en-US" sz="2000" dirty="0">
                <a:effectLst/>
                <a:latin typeface="Times New Roman" panose="02020603050405020304" pitchFamily="18" charset="0"/>
                <a:ea typeface="Times New Roman" panose="02020603050405020304" pitchFamily="18" charset="0"/>
              </a:rPr>
              <a:t> Response (GR) caused by 50 grammes of food with 50 grammes of glucose (CHO) (generally glucose or white wheat bread).</a:t>
            </a:r>
            <a:endParaRPr lang="en-US" sz="2000" dirty="0">
              <a:latin typeface="Times New Roman" panose="02020603050405020304" pitchFamily="18" charset="0"/>
              <a:ea typeface="Times New Roman" panose="02020603050405020304" pitchFamily="18" charset="0"/>
            </a:endParaRPr>
          </a:p>
          <a:p>
            <a:pPr marL="285750" indent="-285750" algn="just">
              <a:lnSpc>
                <a:spcPct val="150000"/>
              </a:lnSpc>
              <a:buFont typeface="Courier New" panose="02070309020205020404" pitchFamily="49" charset="0"/>
              <a:buChar char="o"/>
            </a:pPr>
            <a:r>
              <a:rPr lang="en-US" sz="2000" dirty="0">
                <a:effectLst/>
                <a:latin typeface="Times New Roman" panose="02020603050405020304" pitchFamily="18" charset="0"/>
                <a:ea typeface="Times New Roman" panose="02020603050405020304" pitchFamily="18" charset="0"/>
              </a:rPr>
              <a:t>A further way to gauge the nutritional value of food is to look at the amount of nondigestible dietary </a:t>
            </a:r>
            <a:r>
              <a:rPr lang="en-US" sz="2000" dirty="0" err="1">
                <a:effectLst/>
                <a:latin typeface="Times New Roman" panose="02020603050405020304" pitchFamily="18" charset="0"/>
                <a:ea typeface="Times New Roman" panose="02020603050405020304" pitchFamily="18" charset="0"/>
              </a:rPr>
              <a:t>fibre</a:t>
            </a:r>
            <a:r>
              <a:rPr lang="en-US" sz="2000" dirty="0">
                <a:effectLst/>
                <a:latin typeface="Times New Roman" panose="02020603050405020304" pitchFamily="18" charset="0"/>
                <a:ea typeface="Times New Roman" panose="02020603050405020304" pitchFamily="18" charset="0"/>
              </a:rPr>
              <a:t> (DF), a plant-based CHO. Fruits, vegetables, and legumes all contain DF, which is a water-soluble substance. Soluble DF slows digestion, reduces PPG absorption, and lowers cholesterol intake. </a:t>
            </a:r>
            <a:endParaRPr lang="en-IN" sz="2000" dirty="0"/>
          </a:p>
        </p:txBody>
      </p:sp>
    </p:spTree>
    <p:extLst>
      <p:ext uri="{BB962C8B-B14F-4D97-AF65-F5344CB8AC3E}">
        <p14:creationId xmlns:p14="http://schemas.microsoft.com/office/powerpoint/2010/main" xmlns="" val="930605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4A95A1B-128F-C3A3-7CB1-01C421DB18C2}"/>
              </a:ext>
            </a:extLst>
          </p:cNvPr>
          <p:cNvSpPr txBox="1"/>
          <p:nvPr/>
        </p:nvSpPr>
        <p:spPr>
          <a:xfrm>
            <a:off x="246743" y="246743"/>
            <a:ext cx="11829143" cy="548099"/>
          </a:xfrm>
          <a:prstGeom prst="rect">
            <a:avLst/>
          </a:prstGeom>
          <a:noFill/>
        </p:spPr>
        <p:txBody>
          <a:bodyPr wrap="square">
            <a:spAutoFit/>
          </a:bodyPr>
          <a:lstStyle/>
          <a:p>
            <a:pPr lvl="0" algn="ctr">
              <a:lnSpc>
                <a:spcPct val="115000"/>
              </a:lnSpc>
              <a:spcAft>
                <a:spcPts val="1200"/>
              </a:spcAft>
            </a:pPr>
            <a:r>
              <a:rPr lang="en-US" sz="2800" b="1" dirty="0">
                <a:effectLst/>
                <a:latin typeface="Times New Roman" panose="02020603050405020304" pitchFamily="18" charset="0"/>
                <a:ea typeface="Times New Roman" panose="02020603050405020304" pitchFamily="18" charset="0"/>
              </a:rPr>
              <a:t>ROLE OF DIETARY CARBOHYDRATES IN GDM</a:t>
            </a:r>
            <a:endParaRPr lang="en-IN" sz="28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2BFB083F-67A4-88F5-2B20-9FDBF0CEFCD0}"/>
              </a:ext>
            </a:extLst>
          </p:cNvPr>
          <p:cNvSpPr txBox="1"/>
          <p:nvPr/>
        </p:nvSpPr>
        <p:spPr>
          <a:xfrm>
            <a:off x="246743" y="914400"/>
            <a:ext cx="11829143" cy="590931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effectLst/>
                <a:latin typeface="Times New Roman" panose="02020603050405020304" pitchFamily="18" charset="0"/>
                <a:ea typeface="Times New Roman" panose="02020603050405020304" pitchFamily="18" charset="0"/>
              </a:rPr>
              <a:t>Both the mother and the </a:t>
            </a:r>
            <a:r>
              <a:rPr lang="en-US" sz="2000" dirty="0" err="1">
                <a:effectLst/>
                <a:latin typeface="Times New Roman" panose="02020603050405020304" pitchFamily="18" charset="0"/>
                <a:ea typeface="Times New Roman" panose="02020603050405020304" pitchFamily="18" charset="0"/>
              </a:rPr>
              <a:t>foetus</a:t>
            </a:r>
            <a:r>
              <a:rPr lang="en-US" sz="2000" dirty="0">
                <a:effectLst/>
                <a:latin typeface="Times New Roman" panose="02020603050405020304" pitchFamily="18" charset="0"/>
                <a:ea typeface="Times New Roman" panose="02020603050405020304" pitchFamily="18" charset="0"/>
              </a:rPr>
              <a:t> require 175 grammes of dietary carbohydrates (CHO) per day, including 28 grammes of dietary </a:t>
            </a:r>
            <a:r>
              <a:rPr lang="en-US" sz="2000" dirty="0" err="1">
                <a:effectLst/>
                <a:latin typeface="Times New Roman" panose="02020603050405020304" pitchFamily="18" charset="0"/>
                <a:ea typeface="Times New Roman" panose="02020603050405020304" pitchFamily="18" charset="0"/>
              </a:rPr>
              <a:t>fibre</a:t>
            </a:r>
            <a:r>
              <a:rPr lang="en-US" sz="2000" dirty="0">
                <a:effectLst/>
                <a:latin typeface="Times New Roman" panose="02020603050405020304" pitchFamily="18" charset="0"/>
                <a:ea typeface="Times New Roman" panose="02020603050405020304" pitchFamily="18" charset="0"/>
              </a:rPr>
              <a:t>. It is generally known that dietary CHO have the biggest impact on blood glucose levels, which is why women with GDM should pay extra attention to the amount and type of CHO they consume.</a:t>
            </a:r>
          </a:p>
          <a:p>
            <a:pPr marL="285750" indent="-285750" algn="just">
              <a:lnSpc>
                <a:spcPct val="150000"/>
              </a:lnSpc>
              <a:buFont typeface="Wingdings" panose="05000000000000000000" pitchFamily="2" charset="2"/>
              <a:buChar char="q"/>
            </a:pPr>
            <a:r>
              <a:rPr lang="en-US" sz="2000" dirty="0">
                <a:effectLst/>
                <a:latin typeface="Times New Roman" panose="02020603050405020304" pitchFamily="18" charset="0"/>
                <a:ea typeface="Times New Roman" panose="02020603050405020304" pitchFamily="18" charset="0"/>
              </a:rPr>
              <a:t>Increased glucose transport to the </a:t>
            </a:r>
            <a:r>
              <a:rPr lang="en-US" sz="2000" dirty="0" err="1">
                <a:effectLst/>
                <a:latin typeface="Times New Roman" panose="02020603050405020304" pitchFamily="18" charset="0"/>
                <a:ea typeface="Times New Roman" panose="02020603050405020304" pitchFamily="18" charset="0"/>
              </a:rPr>
              <a:t>foetus</a:t>
            </a:r>
            <a:r>
              <a:rPr lang="en-US" sz="2000" dirty="0">
                <a:effectLst/>
                <a:latin typeface="Times New Roman" panose="02020603050405020304" pitchFamily="18" charset="0"/>
                <a:ea typeface="Times New Roman" panose="02020603050405020304" pitchFamily="18" charset="0"/>
              </a:rPr>
              <a:t> is associated with greater postprandial glucose responses, according to early studies. Hyperglycemia is also substantially associated with newborn size and/or obesity</a:t>
            </a:r>
            <a:r>
              <a:rPr lang="en-US" sz="2000" dirty="0">
                <a:latin typeface="Times New Roman" panose="02020603050405020304" pitchFamily="18" charset="0"/>
                <a:ea typeface="Times New Roman" panose="02020603050405020304" pitchFamily="18" charset="0"/>
              </a:rPr>
              <a:t>.</a:t>
            </a:r>
          </a:p>
          <a:p>
            <a:pPr marL="285750" indent="-285750" algn="just">
              <a:lnSpc>
                <a:spcPct val="150000"/>
              </a:lnSpc>
              <a:buFont typeface="Wingdings" panose="05000000000000000000" pitchFamily="2" charset="2"/>
              <a:buChar char="q"/>
            </a:pPr>
            <a:r>
              <a:rPr lang="en-US" sz="2000" dirty="0">
                <a:effectLst/>
                <a:latin typeface="Times New Roman" panose="02020603050405020304" pitchFamily="18" charset="0"/>
                <a:ea typeface="Times New Roman" panose="02020603050405020304" pitchFamily="18" charset="0"/>
              </a:rPr>
              <a:t>Nutritional strategies for avoiding gestational diabetes mellitus (GDM) have been studied. It is common for pregnant women to combine increased physical activity with calorie restriction by reducing or modifying the kind of CHO consumed in order to reduce or halt weight gain.</a:t>
            </a:r>
          </a:p>
          <a:p>
            <a:pPr marL="285750" indent="-285750" algn="just">
              <a:lnSpc>
                <a:spcPct val="150000"/>
              </a:lnSpc>
              <a:buFont typeface="Wingdings" panose="05000000000000000000" pitchFamily="2" charset="2"/>
              <a:buChar char="q"/>
            </a:pPr>
            <a:r>
              <a:rPr lang="en-US" sz="2000" dirty="0">
                <a:effectLst/>
                <a:latin typeface="Times New Roman" panose="02020603050405020304" pitchFamily="18" charset="0"/>
                <a:ea typeface="Times New Roman" panose="02020603050405020304" pitchFamily="18" charset="0"/>
              </a:rPr>
              <a:t>LGA, RDS, and length of hospital stay were all lower in babies whose mothers participated in the intensive lifestyle intervention. A study of 139 women at high risk of GDM found that those who followed a low-GI diet required less insulin to maintain normal blood sugar levels (p = 0.007).</a:t>
            </a:r>
            <a:endParaRPr lang="en-IN" sz="20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xmlns="" val="2346549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45BD508-9942-1313-5517-A02C78066159}"/>
              </a:ext>
            </a:extLst>
          </p:cNvPr>
          <p:cNvSpPr>
            <a:spLocks noGrp="1"/>
          </p:cNvSpPr>
          <p:nvPr>
            <p:ph type="title"/>
          </p:nvPr>
        </p:nvSpPr>
        <p:spPr>
          <a:xfrm>
            <a:off x="1066800" y="425112"/>
            <a:ext cx="10058400" cy="1371600"/>
          </a:xfrm>
        </p:spPr>
        <p:txBody>
          <a:bodyPr>
            <a:normAutofit/>
          </a:bodyPr>
          <a:lstStyle/>
          <a:p>
            <a:pPr algn="ctr">
              <a:lnSpc>
                <a:spcPct val="150000"/>
              </a:lnSpc>
            </a:pPr>
            <a:r>
              <a:rPr lang="en-US" sz="2400" b="1" dirty="0">
                <a:solidFill>
                  <a:schemeClr val="tx1"/>
                </a:solidFill>
                <a:effectLst/>
                <a:latin typeface="Times New Roman" panose="02020603050405020304" pitchFamily="18" charset="0"/>
                <a:ea typeface="Times New Roman" panose="02020603050405020304" pitchFamily="18" charset="0"/>
              </a:rPr>
              <a:t>REQUIREMENTS AND DISTRIBUTION OF NUTRIENTS DURING PREGNANCY</a:t>
            </a:r>
            <a:endParaRPr lang="en-IN" sz="5400" dirty="0">
              <a:solidFill>
                <a:schemeClr val="tx1"/>
              </a:solidFill>
            </a:endParaRPr>
          </a:p>
        </p:txBody>
      </p:sp>
      <p:sp>
        <p:nvSpPr>
          <p:cNvPr id="3" name="Content Placeholder 2">
            <a:extLst>
              <a:ext uri="{FF2B5EF4-FFF2-40B4-BE49-F238E27FC236}">
                <a16:creationId xmlns:a16="http://schemas.microsoft.com/office/drawing/2014/main" xmlns="" id="{AB35E6B1-2FAD-99B4-0309-33EC93755AB7}"/>
              </a:ext>
            </a:extLst>
          </p:cNvPr>
          <p:cNvSpPr>
            <a:spLocks noGrp="1"/>
          </p:cNvSpPr>
          <p:nvPr>
            <p:ph sz="half" idx="1"/>
          </p:nvPr>
        </p:nvSpPr>
        <p:spPr/>
        <p:txBody>
          <a:bodyPr>
            <a:normAutofit fontScale="92500"/>
          </a:bodyPr>
          <a:lstStyle/>
          <a:p>
            <a:pPr algn="just">
              <a:lnSpc>
                <a:spcPct val="150000"/>
              </a:lnSpc>
            </a:pPr>
            <a:r>
              <a:rPr lang="en-US" sz="2000" dirty="0">
                <a:solidFill>
                  <a:schemeClr val="tx1"/>
                </a:solidFill>
                <a:effectLst/>
                <a:latin typeface="Times New Roman" panose="02020603050405020304" pitchFamily="18" charset="0"/>
                <a:ea typeface="Times New Roman" panose="02020603050405020304" pitchFamily="18" charset="0"/>
              </a:rPr>
              <a:t>Although there is no universal consensus on the exact calorie requirements during the three trimesters, a separate estimate of daily energy requirements during pregnancy is based on trimesters. Women with GDM, like those with NGTP, may have a wide range of total energy requirements, hence each patient should be weighed often during pregnancy.</a:t>
            </a:r>
            <a:endParaRPr lang="en-IN" sz="2000" dirty="0">
              <a:solidFill>
                <a:schemeClr val="tx1"/>
              </a:solidFill>
              <a:effectLst/>
              <a:latin typeface="Times New Roman" panose="02020603050405020304" pitchFamily="18" charset="0"/>
              <a:ea typeface="Times New Roman" panose="02020603050405020304" pitchFamily="18" charset="0"/>
            </a:endParaRPr>
          </a:p>
          <a:p>
            <a:pPr marL="0" indent="0">
              <a:buNone/>
            </a:pPr>
            <a:endParaRPr lang="en-IN" dirty="0"/>
          </a:p>
        </p:txBody>
      </p:sp>
      <p:graphicFrame>
        <p:nvGraphicFramePr>
          <p:cNvPr id="5" name="Content Placeholder 4">
            <a:extLst>
              <a:ext uri="{FF2B5EF4-FFF2-40B4-BE49-F238E27FC236}">
                <a16:creationId xmlns:a16="http://schemas.microsoft.com/office/drawing/2014/main" xmlns="" id="{45A02E71-A579-B50A-559A-9C168D7F3A66}"/>
              </a:ext>
            </a:extLst>
          </p:cNvPr>
          <p:cNvGraphicFramePr>
            <a:graphicFrameLocks noGrp="1"/>
          </p:cNvGraphicFramePr>
          <p:nvPr>
            <p:ph sz="half" idx="2"/>
            <p:extLst>
              <p:ext uri="{D42A27DB-BD31-4B8C-83A1-F6EECF244321}">
                <p14:modId xmlns:p14="http://schemas.microsoft.com/office/powerpoint/2010/main" xmlns="" val="1220192059"/>
              </p:ext>
            </p:extLst>
          </p:nvPr>
        </p:nvGraphicFramePr>
        <p:xfrm>
          <a:off x="6172202" y="2061029"/>
          <a:ext cx="5792469" cy="1506460"/>
        </p:xfrm>
        <a:graphic>
          <a:graphicData uri="http://schemas.openxmlformats.org/drawingml/2006/table">
            <a:tbl>
              <a:tblPr firstRow="1" firstCol="1" bandRow="1">
                <a:tableStyleId>{5C22544A-7EE6-4342-B048-85BDC9FD1C3A}</a:tableStyleId>
              </a:tblPr>
              <a:tblGrid>
                <a:gridCol w="1930405">
                  <a:extLst>
                    <a:ext uri="{9D8B030D-6E8A-4147-A177-3AD203B41FA5}">
                      <a16:colId xmlns:a16="http://schemas.microsoft.com/office/drawing/2014/main" xmlns="" val="3476618964"/>
                    </a:ext>
                  </a:extLst>
                </a:gridCol>
                <a:gridCol w="1931032">
                  <a:extLst>
                    <a:ext uri="{9D8B030D-6E8A-4147-A177-3AD203B41FA5}">
                      <a16:colId xmlns:a16="http://schemas.microsoft.com/office/drawing/2014/main" xmlns="" val="1356800033"/>
                    </a:ext>
                  </a:extLst>
                </a:gridCol>
                <a:gridCol w="1931032">
                  <a:extLst>
                    <a:ext uri="{9D8B030D-6E8A-4147-A177-3AD203B41FA5}">
                      <a16:colId xmlns:a16="http://schemas.microsoft.com/office/drawing/2014/main" xmlns="" val="2708054942"/>
                    </a:ext>
                  </a:extLst>
                </a:gridCol>
              </a:tblGrid>
              <a:tr h="376615">
                <a:tc>
                  <a:txBody>
                    <a:bodyPr/>
                    <a:lstStyle/>
                    <a:p>
                      <a:pPr algn="ctr">
                        <a:lnSpc>
                          <a:spcPct val="115000"/>
                        </a:lnSpc>
                        <a:spcAft>
                          <a:spcPts val="1200"/>
                        </a:spcAft>
                      </a:pPr>
                      <a:r>
                        <a:rPr lang="en-US" sz="1000">
                          <a:effectLst/>
                        </a:rPr>
                        <a:t>Trimester</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tc>
                  <a:txBody>
                    <a:bodyPr/>
                    <a:lstStyle/>
                    <a:p>
                      <a:pPr algn="ctr">
                        <a:lnSpc>
                          <a:spcPct val="115000"/>
                        </a:lnSpc>
                        <a:spcAft>
                          <a:spcPts val="1200"/>
                        </a:spcAft>
                      </a:pPr>
                      <a:r>
                        <a:rPr lang="en-US" sz="1000">
                          <a:effectLst/>
                        </a:rPr>
                        <a:t>NNR</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tc>
                  <a:txBody>
                    <a:bodyPr/>
                    <a:lstStyle/>
                    <a:p>
                      <a:pPr algn="ctr">
                        <a:lnSpc>
                          <a:spcPct val="115000"/>
                        </a:lnSpc>
                        <a:spcAft>
                          <a:spcPts val="1200"/>
                        </a:spcAft>
                      </a:pPr>
                      <a:r>
                        <a:rPr lang="en-US" sz="1000">
                          <a:effectLst/>
                        </a:rPr>
                        <a:t>IOM</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extLst>
                  <a:ext uri="{0D108BD9-81ED-4DB2-BD59-A6C34878D82A}">
                    <a16:rowId xmlns:a16="http://schemas.microsoft.com/office/drawing/2014/main" xmlns="" val="2821056988"/>
                  </a:ext>
                </a:extLst>
              </a:tr>
              <a:tr h="376615">
                <a:tc>
                  <a:txBody>
                    <a:bodyPr/>
                    <a:lstStyle/>
                    <a:p>
                      <a:pPr>
                        <a:lnSpc>
                          <a:spcPct val="115000"/>
                        </a:lnSpc>
                        <a:spcAft>
                          <a:spcPts val="1200"/>
                        </a:spcAft>
                      </a:pPr>
                      <a:r>
                        <a:rPr lang="en-US" sz="1000">
                          <a:effectLst/>
                        </a:rPr>
                        <a:t>1</a:t>
                      </a:r>
                      <a:r>
                        <a:rPr lang="en-US" sz="1000" baseline="30000">
                          <a:effectLst/>
                        </a:rPr>
                        <a:t>st</a:t>
                      </a:r>
                      <a:r>
                        <a:rPr lang="en-US" sz="1000">
                          <a:effectLst/>
                        </a:rPr>
                        <a:t> Trimester</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tc>
                  <a:txBody>
                    <a:bodyPr/>
                    <a:lstStyle/>
                    <a:p>
                      <a:pPr>
                        <a:lnSpc>
                          <a:spcPct val="115000"/>
                        </a:lnSpc>
                        <a:spcAft>
                          <a:spcPts val="1200"/>
                        </a:spcAft>
                      </a:pPr>
                      <a:r>
                        <a:rPr lang="en-US" sz="1000">
                          <a:effectLst/>
                        </a:rPr>
                        <a:t>1103 kcal</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tc>
                  <a:txBody>
                    <a:bodyPr/>
                    <a:lstStyle/>
                    <a:p>
                      <a:pPr>
                        <a:lnSpc>
                          <a:spcPct val="115000"/>
                        </a:lnSpc>
                        <a:spcAft>
                          <a:spcPts val="1200"/>
                        </a:spcAft>
                      </a:pPr>
                      <a:r>
                        <a:rPr lang="en-US" sz="1000">
                          <a:effectLst/>
                        </a:rPr>
                        <a:t>0 kcal</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extLst>
                  <a:ext uri="{0D108BD9-81ED-4DB2-BD59-A6C34878D82A}">
                    <a16:rowId xmlns:a16="http://schemas.microsoft.com/office/drawing/2014/main" xmlns="" val="2913606097"/>
                  </a:ext>
                </a:extLst>
              </a:tr>
              <a:tr h="376615">
                <a:tc>
                  <a:txBody>
                    <a:bodyPr/>
                    <a:lstStyle/>
                    <a:p>
                      <a:pPr>
                        <a:lnSpc>
                          <a:spcPct val="115000"/>
                        </a:lnSpc>
                        <a:spcAft>
                          <a:spcPts val="1200"/>
                        </a:spcAft>
                      </a:pPr>
                      <a:r>
                        <a:rPr lang="en-US" sz="1000">
                          <a:effectLst/>
                        </a:rPr>
                        <a:t>2</a:t>
                      </a:r>
                      <a:r>
                        <a:rPr lang="en-US" sz="1000" baseline="30000">
                          <a:effectLst/>
                        </a:rPr>
                        <a:t>nd</a:t>
                      </a:r>
                      <a:r>
                        <a:rPr lang="en-US" sz="1000">
                          <a:effectLst/>
                        </a:rPr>
                        <a:t> Trimester</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tc>
                  <a:txBody>
                    <a:bodyPr/>
                    <a:lstStyle/>
                    <a:p>
                      <a:pPr>
                        <a:lnSpc>
                          <a:spcPct val="115000"/>
                        </a:lnSpc>
                        <a:spcAft>
                          <a:spcPts val="1200"/>
                        </a:spcAft>
                      </a:pPr>
                      <a:r>
                        <a:rPr lang="en-US" sz="1000">
                          <a:effectLst/>
                        </a:rPr>
                        <a:t>329 kcal</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tc>
                  <a:txBody>
                    <a:bodyPr/>
                    <a:lstStyle/>
                    <a:p>
                      <a:pPr>
                        <a:lnSpc>
                          <a:spcPct val="115000"/>
                        </a:lnSpc>
                        <a:spcAft>
                          <a:spcPts val="1200"/>
                        </a:spcAft>
                      </a:pPr>
                      <a:r>
                        <a:rPr lang="en-US" sz="1000">
                          <a:effectLst/>
                        </a:rPr>
                        <a:t>340 kcal</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extLst>
                  <a:ext uri="{0D108BD9-81ED-4DB2-BD59-A6C34878D82A}">
                    <a16:rowId xmlns:a16="http://schemas.microsoft.com/office/drawing/2014/main" xmlns="" val="1470798505"/>
                  </a:ext>
                </a:extLst>
              </a:tr>
              <a:tr h="376615">
                <a:tc>
                  <a:txBody>
                    <a:bodyPr/>
                    <a:lstStyle/>
                    <a:p>
                      <a:pPr>
                        <a:lnSpc>
                          <a:spcPct val="115000"/>
                        </a:lnSpc>
                        <a:spcAft>
                          <a:spcPts val="1200"/>
                        </a:spcAft>
                      </a:pPr>
                      <a:r>
                        <a:rPr lang="en-US" sz="1000">
                          <a:effectLst/>
                        </a:rPr>
                        <a:t>3</a:t>
                      </a:r>
                      <a:r>
                        <a:rPr lang="en-US" sz="1000" baseline="30000">
                          <a:effectLst/>
                        </a:rPr>
                        <a:t>rd</a:t>
                      </a:r>
                      <a:r>
                        <a:rPr lang="en-US" sz="1000">
                          <a:effectLst/>
                        </a:rPr>
                        <a:t> Trimester</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tc>
                  <a:txBody>
                    <a:bodyPr/>
                    <a:lstStyle/>
                    <a:p>
                      <a:pPr>
                        <a:lnSpc>
                          <a:spcPct val="115000"/>
                        </a:lnSpc>
                        <a:spcAft>
                          <a:spcPts val="1200"/>
                        </a:spcAft>
                      </a:pPr>
                      <a:r>
                        <a:rPr lang="en-US" sz="1000">
                          <a:effectLst/>
                        </a:rPr>
                        <a:t>537 kcal</a:t>
                      </a:r>
                      <a:endParaRPr lang="en-IN"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tc>
                  <a:txBody>
                    <a:bodyPr/>
                    <a:lstStyle/>
                    <a:p>
                      <a:pPr>
                        <a:lnSpc>
                          <a:spcPct val="115000"/>
                        </a:lnSpc>
                        <a:spcAft>
                          <a:spcPts val="1200"/>
                        </a:spcAft>
                      </a:pPr>
                      <a:r>
                        <a:rPr lang="en-US" sz="1000" dirty="0">
                          <a:effectLst/>
                        </a:rPr>
                        <a:t>452 kcal</a:t>
                      </a:r>
                      <a:endParaRPr lang="en-IN"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0551" marR="60551" marT="0" marB="0"/>
                </a:tc>
                <a:extLst>
                  <a:ext uri="{0D108BD9-81ED-4DB2-BD59-A6C34878D82A}">
                    <a16:rowId xmlns:a16="http://schemas.microsoft.com/office/drawing/2014/main" xmlns="" val="150061692"/>
                  </a:ext>
                </a:extLst>
              </a:tr>
            </a:tbl>
          </a:graphicData>
        </a:graphic>
      </p:graphicFrame>
      <p:graphicFrame>
        <p:nvGraphicFramePr>
          <p:cNvPr id="6" name="Table 5">
            <a:extLst>
              <a:ext uri="{FF2B5EF4-FFF2-40B4-BE49-F238E27FC236}">
                <a16:creationId xmlns:a16="http://schemas.microsoft.com/office/drawing/2014/main" xmlns="" id="{24EDDDBE-E61B-6D53-B687-F9123DB7C9A2}"/>
              </a:ext>
            </a:extLst>
          </p:cNvPr>
          <p:cNvGraphicFramePr>
            <a:graphicFrameLocks noGrp="1"/>
          </p:cNvGraphicFramePr>
          <p:nvPr>
            <p:extLst>
              <p:ext uri="{D42A27DB-BD31-4B8C-83A1-F6EECF244321}">
                <p14:modId xmlns:p14="http://schemas.microsoft.com/office/powerpoint/2010/main" xmlns="" val="3025290967"/>
              </p:ext>
            </p:extLst>
          </p:nvPr>
        </p:nvGraphicFramePr>
        <p:xfrm>
          <a:off x="6172200" y="4096124"/>
          <a:ext cx="5792469" cy="1820492"/>
        </p:xfrm>
        <a:graphic>
          <a:graphicData uri="http://schemas.openxmlformats.org/drawingml/2006/table">
            <a:tbl>
              <a:tblPr firstRow="1" firstCol="1" bandRow="1">
                <a:tableStyleId>{5C22544A-7EE6-4342-B048-85BDC9FD1C3A}</a:tableStyleId>
              </a:tblPr>
              <a:tblGrid>
                <a:gridCol w="1930405">
                  <a:extLst>
                    <a:ext uri="{9D8B030D-6E8A-4147-A177-3AD203B41FA5}">
                      <a16:colId xmlns:a16="http://schemas.microsoft.com/office/drawing/2014/main" xmlns="" val="3682472101"/>
                    </a:ext>
                  </a:extLst>
                </a:gridCol>
                <a:gridCol w="1931032">
                  <a:extLst>
                    <a:ext uri="{9D8B030D-6E8A-4147-A177-3AD203B41FA5}">
                      <a16:colId xmlns:a16="http://schemas.microsoft.com/office/drawing/2014/main" xmlns="" val="3521629161"/>
                    </a:ext>
                  </a:extLst>
                </a:gridCol>
                <a:gridCol w="1931032">
                  <a:extLst>
                    <a:ext uri="{9D8B030D-6E8A-4147-A177-3AD203B41FA5}">
                      <a16:colId xmlns:a16="http://schemas.microsoft.com/office/drawing/2014/main" xmlns="" val="2221921776"/>
                    </a:ext>
                  </a:extLst>
                </a:gridCol>
              </a:tblGrid>
              <a:tr h="358730">
                <a:tc>
                  <a:txBody>
                    <a:bodyPr/>
                    <a:lstStyle/>
                    <a:p>
                      <a:pPr algn="ctr">
                        <a:lnSpc>
                          <a:spcPct val="115000"/>
                        </a:lnSpc>
                        <a:spcAft>
                          <a:spcPts val="1200"/>
                        </a:spcAft>
                      </a:pPr>
                      <a:r>
                        <a:rPr lang="en-US" sz="1100">
                          <a:effectLst/>
                        </a:rPr>
                        <a:t>Micronutrient</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1200"/>
                        </a:spcAft>
                      </a:pPr>
                      <a:r>
                        <a:rPr lang="en-US" sz="1100">
                          <a:effectLst/>
                        </a:rPr>
                        <a:t>NNR</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1200"/>
                        </a:spcAft>
                      </a:pPr>
                      <a:r>
                        <a:rPr lang="en-US" sz="1100">
                          <a:effectLst/>
                        </a:rPr>
                        <a:t>IOM</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510511015"/>
                  </a:ext>
                </a:extLst>
              </a:tr>
              <a:tr h="358730">
                <a:tc>
                  <a:txBody>
                    <a:bodyPr/>
                    <a:lstStyle/>
                    <a:p>
                      <a:pPr>
                        <a:lnSpc>
                          <a:spcPct val="115000"/>
                        </a:lnSpc>
                        <a:spcAft>
                          <a:spcPts val="1200"/>
                        </a:spcAft>
                      </a:pPr>
                      <a:r>
                        <a:rPr lang="en-US" sz="1100">
                          <a:effectLst/>
                        </a:rPr>
                        <a:t>Folic acid, µg/day</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200"/>
                        </a:spcAft>
                      </a:pPr>
                      <a:r>
                        <a:rPr lang="en-US" sz="1100">
                          <a:effectLst/>
                        </a:rPr>
                        <a:t>500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200"/>
                        </a:spcAft>
                      </a:pPr>
                      <a:r>
                        <a:rPr lang="en-US" sz="1100">
                          <a:effectLst/>
                        </a:rPr>
                        <a:t>600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147708738"/>
                  </a:ext>
                </a:extLst>
              </a:tr>
              <a:tr h="358730">
                <a:tc>
                  <a:txBody>
                    <a:bodyPr/>
                    <a:lstStyle/>
                    <a:p>
                      <a:pPr>
                        <a:lnSpc>
                          <a:spcPct val="115000"/>
                        </a:lnSpc>
                        <a:spcAft>
                          <a:spcPts val="1200"/>
                        </a:spcAft>
                      </a:pPr>
                      <a:r>
                        <a:rPr lang="en-US" sz="1100">
                          <a:effectLst/>
                        </a:rPr>
                        <a:t>25-Hydroxyvitamin D, µg/day</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200"/>
                        </a:spcAft>
                      </a:pPr>
                      <a:r>
                        <a:rPr lang="en-US" sz="1100">
                          <a:effectLst/>
                        </a:rPr>
                        <a:t>10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200"/>
                        </a:spcAft>
                      </a:pPr>
                      <a:r>
                        <a:rPr lang="en-US" sz="1100">
                          <a:effectLst/>
                        </a:rPr>
                        <a:t>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390515577"/>
                  </a:ext>
                </a:extLst>
              </a:tr>
              <a:tr h="358730">
                <a:tc>
                  <a:txBody>
                    <a:bodyPr/>
                    <a:lstStyle/>
                    <a:p>
                      <a:pPr>
                        <a:lnSpc>
                          <a:spcPct val="115000"/>
                        </a:lnSpc>
                        <a:spcAft>
                          <a:spcPts val="1200"/>
                        </a:spcAft>
                      </a:pPr>
                      <a:r>
                        <a:rPr lang="en-US" sz="1100">
                          <a:effectLst/>
                        </a:rPr>
                        <a:t>Calcium, mg/day</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200"/>
                        </a:spcAft>
                      </a:pPr>
                      <a:r>
                        <a:rPr lang="en-US" sz="1100">
                          <a:effectLst/>
                        </a:rPr>
                        <a:t>900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200"/>
                        </a:spcAft>
                      </a:pPr>
                      <a:r>
                        <a:rPr lang="en-US" sz="1100">
                          <a:effectLst/>
                        </a:rPr>
                        <a:t>1000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368010723"/>
                  </a:ext>
                </a:extLst>
              </a:tr>
              <a:tr h="358730">
                <a:tc>
                  <a:txBody>
                    <a:bodyPr/>
                    <a:lstStyle/>
                    <a:p>
                      <a:pPr>
                        <a:lnSpc>
                          <a:spcPct val="115000"/>
                        </a:lnSpc>
                        <a:spcAft>
                          <a:spcPts val="1200"/>
                        </a:spcAft>
                      </a:pPr>
                      <a:r>
                        <a:rPr lang="en-US" sz="1100">
                          <a:effectLst/>
                        </a:rPr>
                        <a:t>Iron, mg/day</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200"/>
                        </a:spcAft>
                      </a:pPr>
                      <a:r>
                        <a:rPr lang="en-US" sz="1100" dirty="0">
                          <a:effectLst/>
                        </a:rPr>
                        <a:t>40</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15000"/>
                        </a:lnSpc>
                        <a:spcAft>
                          <a:spcPts val="1200"/>
                        </a:spcAft>
                      </a:pPr>
                      <a:r>
                        <a:rPr lang="en-US" sz="1100" dirty="0">
                          <a:effectLst/>
                        </a:rPr>
                        <a:t>27</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1086971156"/>
                  </a:ext>
                </a:extLst>
              </a:tr>
            </a:tbl>
          </a:graphicData>
        </a:graphic>
      </p:graphicFrame>
    </p:spTree>
    <p:extLst>
      <p:ext uri="{BB962C8B-B14F-4D97-AF65-F5344CB8AC3E}">
        <p14:creationId xmlns:p14="http://schemas.microsoft.com/office/powerpoint/2010/main" xmlns="" val="29810430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BCAD8D5-CAFB-1785-CD9E-DC9BDA6CCA0C}"/>
              </a:ext>
            </a:extLst>
          </p:cNvPr>
          <p:cNvSpPr txBox="1"/>
          <p:nvPr/>
        </p:nvSpPr>
        <p:spPr>
          <a:xfrm>
            <a:off x="203199" y="174171"/>
            <a:ext cx="11843657" cy="1307537"/>
          </a:xfrm>
          <a:prstGeom prst="rect">
            <a:avLst/>
          </a:prstGeom>
          <a:noFill/>
        </p:spPr>
        <p:txBody>
          <a:bodyPr wrap="square">
            <a:spAutoFit/>
          </a:bodyPr>
          <a:lstStyle/>
          <a:p>
            <a:pPr lvl="0" algn="ctr">
              <a:lnSpc>
                <a:spcPct val="150000"/>
              </a:lnSpc>
              <a:spcAft>
                <a:spcPts val="1200"/>
              </a:spcAft>
            </a:pPr>
            <a:r>
              <a:rPr lang="en-IN" sz="2800" b="1" dirty="0">
                <a:solidFill>
                  <a:srgbClr val="000000"/>
                </a:solidFill>
                <a:effectLst/>
                <a:latin typeface="Times New Roman" panose="02020603050405020304" pitchFamily="18" charset="0"/>
                <a:ea typeface="Times New Roman" panose="02020603050405020304" pitchFamily="18" charset="0"/>
              </a:rPr>
              <a:t>TREATMENT FOR GESTATIONAL DIABETES WITH HELP OF PROPER DIET</a:t>
            </a:r>
            <a:endParaRPr lang="en-IN" sz="28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AC285DD7-E3EB-5AEA-2EE0-0C1511EBD3E6}"/>
              </a:ext>
            </a:extLst>
          </p:cNvPr>
          <p:cNvSpPr txBox="1"/>
          <p:nvPr/>
        </p:nvSpPr>
        <p:spPr>
          <a:xfrm>
            <a:off x="348342" y="2002972"/>
            <a:ext cx="11567887" cy="3139321"/>
          </a:xfrm>
          <a:prstGeom prst="rect">
            <a:avLst/>
          </a:prstGeom>
          <a:noFill/>
        </p:spPr>
        <p:txBody>
          <a:bodyPr wrap="square">
            <a:spAutoFit/>
          </a:bodyPr>
          <a:lstStyle/>
          <a:p>
            <a:pPr marL="342900" indent="-342900" algn="just">
              <a:lnSpc>
                <a:spcPct val="150000"/>
              </a:lnSpc>
              <a:buFont typeface="Wingdings" panose="05000000000000000000" pitchFamily="2" charset="2"/>
              <a:buChar char="Ø"/>
            </a:pPr>
            <a:r>
              <a:rPr lang="en-IN" sz="2000" dirty="0">
                <a:effectLst/>
                <a:latin typeface="Times New Roman" panose="02020603050405020304" pitchFamily="18" charset="0"/>
                <a:ea typeface="Times New Roman" panose="02020603050405020304" pitchFamily="18" charset="0"/>
              </a:rPr>
              <a:t>The goal of gestational diabetes treatment is to keep blood glucose levels in pregnant women who don't have the disease at the same level as those who don't. Special food planning and organised physical activity are always part of the therapy, as are daily blood glucose monitoring and insulin shots.</a:t>
            </a:r>
          </a:p>
          <a:p>
            <a:pPr marL="342900" indent="-342900" algn="just">
              <a:lnSpc>
                <a:spcPct val="150000"/>
              </a:lnSpc>
              <a:buFont typeface="Wingdings" panose="05000000000000000000" pitchFamily="2" charset="2"/>
              <a:buChar char="Ø"/>
            </a:pPr>
            <a:r>
              <a:rPr lang="en-IN" sz="2000" dirty="0">
                <a:solidFill>
                  <a:srgbClr val="000000"/>
                </a:solidFill>
                <a:effectLst/>
                <a:latin typeface="Times New Roman" panose="02020603050405020304" pitchFamily="18" charset="0"/>
                <a:ea typeface="Times New Roman" panose="02020603050405020304" pitchFamily="18" charset="0"/>
              </a:rPr>
              <a:t>The American Diabetes Association recommends the following objectives for women who acquire gestational diabetes during pregnancy if you're measuring your blood glucose. For each person, more or less severe </a:t>
            </a:r>
            <a:r>
              <a:rPr lang="en-IN" sz="2000" dirty="0" err="1">
                <a:solidFill>
                  <a:srgbClr val="000000"/>
                </a:solidFill>
                <a:effectLst/>
                <a:latin typeface="Times New Roman" panose="02020603050405020304" pitchFamily="18" charset="0"/>
                <a:ea typeface="Times New Roman" panose="02020603050405020304" pitchFamily="18" charset="0"/>
              </a:rPr>
              <a:t>glycemic</a:t>
            </a:r>
            <a:r>
              <a:rPr lang="en-IN" sz="2000" dirty="0">
                <a:solidFill>
                  <a:srgbClr val="000000"/>
                </a:solidFill>
                <a:effectLst/>
                <a:latin typeface="Times New Roman" panose="02020603050405020304" pitchFamily="18" charset="0"/>
                <a:ea typeface="Times New Roman" panose="02020603050405020304" pitchFamily="18" charset="0"/>
              </a:rPr>
              <a:t> targets may be suitable.</a:t>
            </a:r>
            <a:endParaRPr lang="en-IN" sz="20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xmlns="" val="710451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7CDFD26-EA70-FCD0-9B72-71BC16BAF5F8}"/>
              </a:ext>
            </a:extLst>
          </p:cNvPr>
          <p:cNvSpPr txBox="1"/>
          <p:nvPr/>
        </p:nvSpPr>
        <p:spPr>
          <a:xfrm>
            <a:off x="283028" y="393284"/>
            <a:ext cx="11625943" cy="548099"/>
          </a:xfrm>
          <a:prstGeom prst="rect">
            <a:avLst/>
          </a:prstGeom>
          <a:noFill/>
        </p:spPr>
        <p:txBody>
          <a:bodyPr wrap="square">
            <a:spAutoFit/>
          </a:bodyPr>
          <a:lstStyle/>
          <a:p>
            <a:pPr lvl="0" algn="ctr">
              <a:lnSpc>
                <a:spcPct val="115000"/>
              </a:lnSpc>
              <a:spcAft>
                <a:spcPts val="1200"/>
              </a:spcAft>
            </a:pPr>
            <a:r>
              <a:rPr lang="en-US" sz="2800" b="1" dirty="0">
                <a:effectLst/>
                <a:latin typeface="Times New Roman" panose="02020603050405020304" pitchFamily="18" charset="0"/>
                <a:ea typeface="Times New Roman" panose="02020603050405020304" pitchFamily="18" charset="0"/>
              </a:rPr>
              <a:t>CONCLUSION</a:t>
            </a:r>
            <a:endParaRPr lang="en-IN" sz="18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2E953B7A-1366-54C9-08DA-F42D349160A8}"/>
              </a:ext>
            </a:extLst>
          </p:cNvPr>
          <p:cNvSpPr txBox="1"/>
          <p:nvPr/>
        </p:nvSpPr>
        <p:spPr>
          <a:xfrm>
            <a:off x="261257" y="1204686"/>
            <a:ext cx="11771086" cy="498598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effectLst/>
                <a:latin typeface="Times New Roman" panose="02020603050405020304" pitchFamily="18" charset="0"/>
                <a:ea typeface="Times New Roman" panose="02020603050405020304" pitchFamily="18" charset="0"/>
              </a:rPr>
              <a:t>Obstetricians, </a:t>
            </a:r>
            <a:r>
              <a:rPr lang="en-US" sz="2000" dirty="0" err="1">
                <a:effectLst/>
                <a:latin typeface="Times New Roman" panose="02020603050405020304" pitchFamily="18" charset="0"/>
                <a:ea typeface="Times New Roman" panose="02020603050405020304" pitchFamily="18" charset="0"/>
              </a:rPr>
              <a:t>gynaecologists</a:t>
            </a:r>
            <a:r>
              <a:rPr lang="en-US" sz="2000" dirty="0">
                <a:effectLst/>
                <a:latin typeface="Times New Roman" panose="02020603050405020304" pitchFamily="18" charset="0"/>
                <a:ea typeface="Times New Roman" panose="02020603050405020304" pitchFamily="18" charset="0"/>
              </a:rPr>
              <a:t>, dietitians, </a:t>
            </a:r>
            <a:r>
              <a:rPr lang="en-US" sz="2000" dirty="0" err="1">
                <a:effectLst/>
                <a:latin typeface="Times New Roman" panose="02020603050405020304" pitchFamily="18" charset="0"/>
                <a:ea typeface="Times New Roman" panose="02020603050405020304" pitchFamily="18" charset="0"/>
              </a:rPr>
              <a:t>paediatricians</a:t>
            </a:r>
            <a:r>
              <a:rPr lang="en-US" sz="2000" dirty="0">
                <a:effectLst/>
                <a:latin typeface="Times New Roman" panose="02020603050405020304" pitchFamily="18" charset="0"/>
                <a:ea typeface="Times New Roman" panose="02020603050405020304" pitchFamily="18" charset="0"/>
              </a:rPr>
              <a:t>, cardiovascular specialists, nephrologists, ophthalmologists, and nursing personnel all play a role in the care of gestational diabetes. Obstetricians and endocrinologists are still grappling with how to best treat GDM. So one can treat it with proper nutritional diet according to requirement of their body.</a:t>
            </a:r>
          </a:p>
          <a:p>
            <a:pPr marL="285750" indent="-285750" algn="just">
              <a:lnSpc>
                <a:spcPct val="150000"/>
              </a:lnSpc>
              <a:buFont typeface="Wingdings" panose="05000000000000000000" pitchFamily="2" charset="2"/>
              <a:buChar char="q"/>
            </a:pPr>
            <a:r>
              <a:rPr lang="en-US" sz="2000" dirty="0">
                <a:effectLst/>
                <a:latin typeface="Times New Roman" panose="02020603050405020304" pitchFamily="18" charset="0"/>
                <a:ea typeface="Times New Roman" panose="02020603050405020304" pitchFamily="18" charset="0"/>
              </a:rPr>
              <a:t>Dietary counselling should be delivered to all women with GDM by a professional dietician, as it is the cornerstone of GDM therapy. The influence of nutrition on blood glucose is critical for reducing difficulties later in life, such as delivery issues, caesarean section, LGA-babies, and type 2 diabetes. The lady should be given instructions on how to build a diversified diet and avoid hyperglycemia. Carbohydrate consumption should be </a:t>
            </a:r>
            <a:r>
              <a:rPr lang="en-US" sz="2000" dirty="0" err="1">
                <a:effectLst/>
                <a:latin typeface="Times New Roman" panose="02020603050405020304" pitchFamily="18" charset="0"/>
                <a:ea typeface="Times New Roman" panose="02020603050405020304" pitchFamily="18" charset="0"/>
              </a:rPr>
              <a:t>prioritised</a:t>
            </a:r>
            <a:r>
              <a:rPr lang="en-US" sz="2000" dirty="0">
                <a:effectLst/>
                <a:latin typeface="Times New Roman" panose="02020603050405020304" pitchFamily="18" charset="0"/>
                <a:ea typeface="Times New Roman" panose="02020603050405020304" pitchFamily="18" charset="0"/>
              </a:rPr>
              <a:t> since the type, quantity, and distribution of carbohydrate are all critical factors in postprandial blood glucose levels.</a:t>
            </a:r>
            <a:endParaRPr lang="en-IN" sz="20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xmlns="" val="2030312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6B530A4-A125-C0A9-5EE9-F180B9974BCC}"/>
              </a:ext>
            </a:extLst>
          </p:cNvPr>
          <p:cNvSpPr txBox="1"/>
          <p:nvPr/>
        </p:nvSpPr>
        <p:spPr>
          <a:xfrm>
            <a:off x="217712" y="319225"/>
            <a:ext cx="11829143" cy="523220"/>
          </a:xfrm>
          <a:prstGeom prst="rect">
            <a:avLst/>
          </a:prstGeom>
          <a:noFill/>
        </p:spPr>
        <p:txBody>
          <a:bodyPr wrap="square">
            <a:spAutoFit/>
          </a:bodyPr>
          <a:lstStyle/>
          <a:p>
            <a:pPr algn="ctr"/>
            <a:r>
              <a:rPr lang="en-US" sz="2800" b="1" dirty="0">
                <a:effectLst/>
                <a:latin typeface="Times New Roman" panose="02020603050405020304" pitchFamily="18" charset="0"/>
                <a:ea typeface="Times New Roman" panose="02020603050405020304" pitchFamily="18" charset="0"/>
              </a:rPr>
              <a:t>REFERENCES</a:t>
            </a:r>
            <a:endParaRPr lang="en-IN" dirty="0"/>
          </a:p>
        </p:txBody>
      </p:sp>
      <p:sp>
        <p:nvSpPr>
          <p:cNvPr id="5" name="TextBox 4">
            <a:extLst>
              <a:ext uri="{FF2B5EF4-FFF2-40B4-BE49-F238E27FC236}">
                <a16:creationId xmlns:a16="http://schemas.microsoft.com/office/drawing/2014/main" xmlns="" id="{CD114EB9-CC21-490A-CF36-01491E0AFA65}"/>
              </a:ext>
            </a:extLst>
          </p:cNvPr>
          <p:cNvSpPr txBox="1"/>
          <p:nvPr/>
        </p:nvSpPr>
        <p:spPr>
          <a:xfrm>
            <a:off x="268513" y="1291771"/>
            <a:ext cx="11727542" cy="4818435"/>
          </a:xfrm>
          <a:prstGeom prst="rect">
            <a:avLst/>
          </a:prstGeom>
          <a:noFill/>
        </p:spPr>
        <p:txBody>
          <a:bodyPr wrap="square">
            <a:spAutoFit/>
          </a:bodyPr>
          <a:lstStyle/>
          <a:p>
            <a:pPr marL="285750" lvl="0" indent="-285750" algn="just">
              <a:lnSpc>
                <a:spcPct val="150000"/>
              </a:lnSpc>
              <a:spcAft>
                <a:spcPts val="1200"/>
              </a:spcAft>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Mustad, &amp; Huynh, &amp; López-Pedrosa, &amp; </a:t>
            </a:r>
            <a:r>
              <a:rPr lang="en-US" sz="1800" dirty="0" err="1">
                <a:effectLst/>
                <a:latin typeface="Times New Roman" panose="02020603050405020304" pitchFamily="18" charset="0"/>
                <a:ea typeface="Times New Roman" panose="02020603050405020304" pitchFamily="18" charset="0"/>
              </a:rPr>
              <a:t>Campoy</a:t>
            </a:r>
            <a:r>
              <a:rPr lang="en-US" sz="1800" dirty="0">
                <a:effectLst/>
                <a:latin typeface="Times New Roman" panose="02020603050405020304" pitchFamily="18" charset="0"/>
                <a:ea typeface="Times New Roman" panose="02020603050405020304" pitchFamily="18" charset="0"/>
              </a:rPr>
              <a:t>, &amp; Rueda,. (2020). The Role of Dietary Carbohydrates in Gestational Diabetes. Nutrients. 12. 385. 10.3390/nu12020385.</a:t>
            </a:r>
            <a:endParaRPr lang="en-IN" sz="1800" dirty="0">
              <a:effectLst/>
              <a:latin typeface="Times New Roman" panose="02020603050405020304" pitchFamily="18" charset="0"/>
              <a:ea typeface="Times New Roman" panose="02020603050405020304" pitchFamily="18" charset="0"/>
            </a:endParaRPr>
          </a:p>
          <a:p>
            <a:pPr marL="285750" lvl="0" indent="-285750" algn="just">
              <a:lnSpc>
                <a:spcPct val="150000"/>
              </a:lnSpc>
              <a:spcAft>
                <a:spcPts val="1200"/>
              </a:spcAft>
              <a:buFont typeface="Wingdings" panose="05000000000000000000" pitchFamily="2" charset="2"/>
              <a:buChar char="ü"/>
            </a:pPr>
            <a:r>
              <a:rPr lang="en-US" sz="1800" dirty="0" err="1">
                <a:effectLst/>
                <a:latin typeface="Times New Roman" panose="02020603050405020304" pitchFamily="18" charset="0"/>
                <a:ea typeface="Times New Roman" panose="02020603050405020304" pitchFamily="18" charset="0"/>
              </a:rPr>
              <a:t>Farabi</a:t>
            </a:r>
            <a:r>
              <a:rPr lang="en-US" sz="1800" dirty="0">
                <a:effectLst/>
                <a:latin typeface="Times New Roman" panose="02020603050405020304" pitchFamily="18" charset="0"/>
                <a:ea typeface="Times New Roman" panose="02020603050405020304" pitchFamily="18" charset="0"/>
              </a:rPr>
              <a:t>, Sarah &amp; Hernandez, Teri. (2019). Low-Carbohydrate Diets for Gestational Diabetes. Nutrients. 11. 1737. 10.3390/nu11081737.</a:t>
            </a:r>
            <a:endParaRPr lang="en-IN" sz="1800" dirty="0">
              <a:effectLst/>
              <a:latin typeface="Times New Roman" panose="02020603050405020304" pitchFamily="18" charset="0"/>
              <a:ea typeface="Times New Roman" panose="02020603050405020304" pitchFamily="18" charset="0"/>
            </a:endParaRPr>
          </a:p>
          <a:p>
            <a:pPr marL="285750" lvl="0" indent="-285750" algn="just">
              <a:lnSpc>
                <a:spcPct val="150000"/>
              </a:lnSpc>
              <a:spcAft>
                <a:spcPts val="1200"/>
              </a:spcAft>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Filardi, </a:t>
            </a:r>
            <a:r>
              <a:rPr lang="en-US" sz="1800" dirty="0" err="1">
                <a:effectLst/>
                <a:latin typeface="Times New Roman" panose="02020603050405020304" pitchFamily="18" charset="0"/>
                <a:ea typeface="Times New Roman" panose="02020603050405020304" pitchFamily="18" charset="0"/>
              </a:rPr>
              <a:t>Tiziana</a:t>
            </a:r>
            <a:r>
              <a:rPr lang="en-US" sz="1800" dirty="0">
                <a:effectLst/>
                <a:latin typeface="Times New Roman" panose="02020603050405020304" pitchFamily="18" charset="0"/>
                <a:ea typeface="Times New Roman" panose="02020603050405020304" pitchFamily="18" charset="0"/>
              </a:rPr>
              <a:t> &amp; </a:t>
            </a:r>
            <a:r>
              <a:rPr lang="en-US" sz="1800" dirty="0" err="1">
                <a:effectLst/>
                <a:latin typeface="Times New Roman" panose="02020603050405020304" pitchFamily="18" charset="0"/>
                <a:ea typeface="Times New Roman" panose="02020603050405020304" pitchFamily="18" charset="0"/>
              </a:rPr>
              <a:t>Panimolle</a:t>
            </a:r>
            <a:r>
              <a:rPr lang="en-US" sz="1800" dirty="0">
                <a:effectLst/>
                <a:latin typeface="Times New Roman" panose="02020603050405020304" pitchFamily="18" charset="0"/>
                <a:ea typeface="Times New Roman" panose="02020603050405020304" pitchFamily="18" charset="0"/>
              </a:rPr>
              <a:t>, Francesca &amp; </a:t>
            </a:r>
            <a:r>
              <a:rPr lang="en-US" sz="1800" dirty="0" err="1">
                <a:effectLst/>
                <a:latin typeface="Times New Roman" panose="02020603050405020304" pitchFamily="18" charset="0"/>
                <a:ea typeface="Times New Roman" panose="02020603050405020304" pitchFamily="18" charset="0"/>
              </a:rPr>
              <a:t>Crescioli</a:t>
            </a:r>
            <a:r>
              <a:rPr lang="en-US" sz="1800" dirty="0">
                <a:effectLst/>
                <a:latin typeface="Times New Roman" panose="02020603050405020304" pitchFamily="18" charset="0"/>
                <a:ea typeface="Times New Roman" panose="02020603050405020304" pitchFamily="18" charset="0"/>
              </a:rPr>
              <a:t>, Clara &amp; </a:t>
            </a:r>
            <a:r>
              <a:rPr lang="en-US" sz="1800" dirty="0" err="1">
                <a:effectLst/>
                <a:latin typeface="Times New Roman" panose="02020603050405020304" pitchFamily="18" charset="0"/>
                <a:ea typeface="Times New Roman" panose="02020603050405020304" pitchFamily="18" charset="0"/>
              </a:rPr>
              <a:t>Lenzi</a:t>
            </a:r>
            <a:r>
              <a:rPr lang="en-US" sz="1800" dirty="0">
                <a:effectLst/>
                <a:latin typeface="Times New Roman" panose="02020603050405020304" pitchFamily="18" charset="0"/>
                <a:ea typeface="Times New Roman" panose="02020603050405020304" pitchFamily="18" charset="0"/>
              </a:rPr>
              <a:t>, Andrea &amp; </a:t>
            </a:r>
            <a:r>
              <a:rPr lang="en-US" sz="1800" dirty="0" err="1">
                <a:effectLst/>
                <a:latin typeface="Times New Roman" panose="02020603050405020304" pitchFamily="18" charset="0"/>
                <a:ea typeface="Times New Roman" panose="02020603050405020304" pitchFamily="18" charset="0"/>
              </a:rPr>
              <a:t>Morano</a:t>
            </a:r>
            <a:r>
              <a:rPr lang="en-US" sz="1800" dirty="0">
                <a:effectLst/>
                <a:latin typeface="Times New Roman" panose="02020603050405020304" pitchFamily="18" charset="0"/>
                <a:ea typeface="Times New Roman" panose="02020603050405020304" pitchFamily="18" charset="0"/>
              </a:rPr>
              <a:t>, Susanna. (2019). Gestational Diabetes Mellitus: The Impact of Carbohydrate Quality in Diet. Nutrients. 11. 1549. 10.3390/nu11071549.</a:t>
            </a:r>
            <a:endParaRPr lang="en-IN" sz="1800" dirty="0">
              <a:effectLst/>
              <a:latin typeface="Times New Roman" panose="02020603050405020304" pitchFamily="18" charset="0"/>
              <a:ea typeface="Times New Roman" panose="02020603050405020304" pitchFamily="18" charset="0"/>
            </a:endParaRPr>
          </a:p>
          <a:p>
            <a:pPr marL="285750" lvl="0" indent="-285750" algn="just">
              <a:lnSpc>
                <a:spcPct val="150000"/>
              </a:lnSpc>
              <a:spcAft>
                <a:spcPts val="1200"/>
              </a:spcAft>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Blair, Rachel &amp; Rosenberg, Emily &amp; Palermo, Nadine. (2019). The Use of Non-insulin Agents in Gestational Diabetes: Clinical Considerations in Tailoring Therapy. Current Diabetes Reports. 19. 10.1007/s11892-019-1243-1.</a:t>
            </a:r>
            <a:endParaRPr lang="en-IN" sz="1800" dirty="0">
              <a:effectLst/>
              <a:latin typeface="Times New Roman" panose="02020603050405020304" pitchFamily="18" charset="0"/>
              <a:ea typeface="Times New Roman" panose="02020603050405020304" pitchFamily="18" charset="0"/>
            </a:endParaRPr>
          </a:p>
          <a:p>
            <a:pPr marL="285750" indent="-285750">
              <a:lnSpc>
                <a:spcPct val="150000"/>
              </a:lnSpc>
              <a:buFont typeface="Wingdings" panose="05000000000000000000" pitchFamily="2" charset="2"/>
              <a:buChar char="ü"/>
            </a:pPr>
            <a:r>
              <a:rPr lang="en-US" sz="1800" dirty="0">
                <a:effectLst/>
                <a:latin typeface="Times New Roman" panose="02020603050405020304" pitchFamily="18" charset="0"/>
                <a:ea typeface="Times New Roman" panose="02020603050405020304" pitchFamily="18" charset="0"/>
              </a:rPr>
              <a:t>Koning, Sarah &amp; </a:t>
            </a:r>
            <a:r>
              <a:rPr lang="en-US" sz="1800" dirty="0" err="1">
                <a:effectLst/>
                <a:latin typeface="Times New Roman" panose="02020603050405020304" pitchFamily="18" charset="0"/>
                <a:ea typeface="Times New Roman" panose="02020603050405020304" pitchFamily="18" charset="0"/>
              </a:rPr>
              <a:t>Hoogenberg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Klaas</a:t>
            </a:r>
            <a:r>
              <a:rPr lang="en-US" sz="1800" dirty="0">
                <a:effectLst/>
                <a:latin typeface="Times New Roman" panose="02020603050405020304" pitchFamily="18" charset="0"/>
                <a:ea typeface="Times New Roman" panose="02020603050405020304" pitchFamily="18" charset="0"/>
              </a:rPr>
              <a:t> &amp; </a:t>
            </a:r>
            <a:r>
              <a:rPr lang="en-US" sz="1800" dirty="0" err="1">
                <a:effectLst/>
                <a:latin typeface="Times New Roman" panose="02020603050405020304" pitchFamily="18" charset="0"/>
                <a:ea typeface="Times New Roman" panose="02020603050405020304" pitchFamily="18" charset="0"/>
              </a:rPr>
              <a:t>Lutgers</a:t>
            </a:r>
            <a:r>
              <a:rPr lang="en-US" sz="1800" dirty="0">
                <a:effectLst/>
                <a:latin typeface="Times New Roman" panose="02020603050405020304" pitchFamily="18" charset="0"/>
                <a:ea typeface="Times New Roman" panose="02020603050405020304" pitchFamily="18" charset="0"/>
              </a:rPr>
              <a:t>, Helen &amp; Berg, Paul &amp; </a:t>
            </a:r>
            <a:r>
              <a:rPr lang="en-US" sz="1800" dirty="0" err="1">
                <a:effectLst/>
                <a:latin typeface="Times New Roman" panose="02020603050405020304" pitchFamily="18" charset="0"/>
                <a:ea typeface="Times New Roman" panose="02020603050405020304" pitchFamily="18" charset="0"/>
              </a:rPr>
              <a:t>Wolffenbuttel</a:t>
            </a:r>
            <a:r>
              <a:rPr lang="en-US" sz="1800" dirty="0">
                <a:effectLst/>
                <a:latin typeface="Times New Roman" panose="02020603050405020304" pitchFamily="18" charset="0"/>
                <a:ea typeface="Times New Roman" panose="02020603050405020304" pitchFamily="18" charset="0"/>
              </a:rPr>
              <a:t>, Bruce. (2016). Gestational Diabetes </a:t>
            </a:r>
            <a:r>
              <a:rPr lang="en-US" sz="1800" dirty="0" err="1">
                <a:effectLst/>
                <a:latin typeface="Times New Roman" panose="02020603050405020304" pitchFamily="18" charset="0"/>
                <a:ea typeface="Times New Roman" panose="02020603050405020304" pitchFamily="18" charset="0"/>
              </a:rPr>
              <a:t>Mellitus:current</a:t>
            </a:r>
            <a:r>
              <a:rPr lang="en-US" sz="1800" dirty="0">
                <a:effectLst/>
                <a:latin typeface="Times New Roman" panose="02020603050405020304" pitchFamily="18" charset="0"/>
                <a:ea typeface="Times New Roman" panose="02020603050405020304" pitchFamily="18" charset="0"/>
              </a:rPr>
              <a:t> knowledge and unmet needs. Journal of diabetes. 8. 10.1111/1753-0407.12422</a:t>
            </a:r>
            <a:endParaRPr lang="en-IN" dirty="0"/>
          </a:p>
        </p:txBody>
      </p:sp>
    </p:spTree>
    <p:extLst>
      <p:ext uri="{BB962C8B-B14F-4D97-AF65-F5344CB8AC3E}">
        <p14:creationId xmlns:p14="http://schemas.microsoft.com/office/powerpoint/2010/main" xmlns="" val="856790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ED903E-2C21-7665-30DF-7E5C5BC1576E}"/>
              </a:ext>
            </a:extLst>
          </p:cNvPr>
          <p:cNvSpPr>
            <a:spLocks noGrp="1"/>
          </p:cNvSpPr>
          <p:nvPr>
            <p:ph type="title"/>
          </p:nvPr>
        </p:nvSpPr>
        <p:spPr>
          <a:xfrm>
            <a:off x="562428" y="4908096"/>
            <a:ext cx="10515600" cy="1325563"/>
          </a:xfrm>
        </p:spPr>
        <p:txBody>
          <a:bodyPr>
            <a:normAutofit/>
          </a:bodyPr>
          <a:lstStyle/>
          <a:p>
            <a:r>
              <a:rPr lang="en-US" sz="6000" b="1" dirty="0">
                <a:latin typeface="Times New Roman" panose="02020603050405020304" pitchFamily="18" charset="0"/>
                <a:cs typeface="Times New Roman" panose="02020603050405020304" pitchFamily="18" charset="0"/>
              </a:rPr>
              <a:t>Thank you </a:t>
            </a:r>
            <a:endParaRPr lang="en-IN"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4994047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33</TotalTime>
  <Words>1363</Words>
  <Application>Microsoft Office PowerPoint</Application>
  <PresentationFormat>Custom</PresentationFormat>
  <Paragraphs>79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Savon</vt:lpstr>
      <vt:lpstr>COMPLEX CARBOHYDRATES AND GESTATIONAL DIABETES CONTROL  WITHOUT INSULIN</vt:lpstr>
      <vt:lpstr>Slide 2</vt:lpstr>
      <vt:lpstr>Slide 3</vt:lpstr>
      <vt:lpstr>Slide 4</vt:lpstr>
      <vt:lpstr>Slide 5</vt:lpstr>
      <vt:lpstr>Slide 6</vt:lpstr>
      <vt:lpstr>Slide 7</vt:lpstr>
      <vt:lpstr>Slide 8</vt:lpstr>
      <vt:lpstr>REQUIREMENTS AND DISTRIBUTION OF NUTRIENTS DURING PREGNANCY</vt:lpstr>
      <vt:lpstr>Slide 10</vt:lpstr>
      <vt:lpstr>Slide 11</vt:lpstr>
      <vt:lpstr>Slide 12</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COMPLEX CARBOHYDRATES AND GESTATIONAL DIABETES CONTROL  WITHOUT INSULIN</dc:title>
  <dc:creator>intel</dc:creator>
  <cp:lastModifiedBy>pc</cp:lastModifiedBy>
  <cp:revision>22</cp:revision>
  <dcterms:created xsi:type="dcterms:W3CDTF">2024-02-23T07:14:22Z</dcterms:created>
  <dcterms:modified xsi:type="dcterms:W3CDTF">2024-03-12T11:56:50Z</dcterms:modified>
</cp:coreProperties>
</file>