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81590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2075583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2688484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037410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A0A540-61C5-419B-A92C-7A9C3787F987}" type="datetimeFigureOut">
              <a:rPr lang="en-US" smtClean="0"/>
              <a:t>1/8/2025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2583859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A0A540-61C5-419B-A92C-7A9C3787F987}" type="datetimeFigureOut">
              <a:rPr lang="en-US" smtClean="0"/>
              <a:t>1/8/2025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089117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A0A540-61C5-419B-A92C-7A9C3787F987}" type="datetimeFigureOut">
              <a:rPr lang="en-US" smtClean="0"/>
              <a:t>1/8/2025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573655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21229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210771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300406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636465-91ED-4192-8131-11FDA860289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579049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672626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636465-91ED-4192-8131-11FDA860289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03723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BA0A540-61C5-419B-A92C-7A9C3787F987}" type="datetimeFigureOut">
              <a:rPr lang="en-US" smtClean="0"/>
              <a:t>1/8/2025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23763568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6623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A0A540-61C5-419B-A92C-7A9C3787F987}" type="datetimeFigureOut">
              <a:rPr lang="en-US" smtClean="0"/>
              <a:t>1/8/2025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636465-91ED-4192-8131-11FDA8602892}" type="slidenum">
              <a:rPr lang="en-US" smtClean="0"/>
              <a:t>‹#›</a:t>
            </a:fld>
            <a:endParaRPr lang="en-US"/>
          </a:p>
        </p:txBody>
      </p:sp>
    </p:spTree>
    <p:extLst>
      <p:ext uri="{BB962C8B-B14F-4D97-AF65-F5344CB8AC3E}">
        <p14:creationId xmlns:p14="http://schemas.microsoft.com/office/powerpoint/2010/main" val="12058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BA0A540-61C5-419B-A92C-7A9C3787F987}" type="datetimeFigureOut">
              <a:rPr lang="en-US" smtClean="0"/>
              <a:t>1/8/2025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E636465-91ED-4192-8131-11FDA8602892}" type="slidenum">
              <a:rPr lang="en-US" smtClean="0"/>
              <a:t>‹#›</a:t>
            </a:fld>
            <a:endParaRPr lang="en-US"/>
          </a:p>
        </p:txBody>
      </p:sp>
    </p:spTree>
    <p:extLst>
      <p:ext uri="{BB962C8B-B14F-4D97-AF65-F5344CB8AC3E}">
        <p14:creationId xmlns:p14="http://schemas.microsoft.com/office/powerpoint/2010/main" val="345586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C552B-4CC0-D1F1-C9E7-B6A5DD80085B}"/>
              </a:ext>
            </a:extLst>
          </p:cNvPr>
          <p:cNvSpPr>
            <a:spLocks noGrp="1"/>
          </p:cNvSpPr>
          <p:nvPr>
            <p:ph type="ctrTitle"/>
          </p:nvPr>
        </p:nvSpPr>
        <p:spPr/>
        <p:txBody>
          <a:bodyPr>
            <a:normAutofit fontScale="90000"/>
          </a:bodyPr>
          <a:lstStyle/>
          <a:p>
            <a:r>
              <a:rPr lang="en-US" sz="3100" b="1" kern="100" dirty="0">
                <a:effectLst/>
                <a:latin typeface="Times New Roman" panose="02020603050405020304" pitchFamily="18" charset="0"/>
                <a:ea typeface="Calibri" panose="020F0502020204030204" pitchFamily="34" charset="0"/>
                <a:cs typeface="Mangal" panose="02040503050203030202" pitchFamily="18" charset="0"/>
              </a:rPr>
              <a:t>MEDIA CONSUMPTION PATTERNS AMONG CHILDREN IN ANDHRA PRADESH: THE ROLE OF TELUGU REALITY AND COMEDY TV SHOWS</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Tree>
    <p:extLst>
      <p:ext uri="{BB962C8B-B14F-4D97-AF65-F5344CB8AC3E}">
        <p14:creationId xmlns:p14="http://schemas.microsoft.com/office/powerpoint/2010/main" val="2429215603"/>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301AB-7DBF-C522-96F2-B6C4FBF9AD3A}"/>
              </a:ext>
            </a:extLst>
          </p:cNvPr>
          <p:cNvSpPr>
            <a:spLocks noGrp="1"/>
          </p:cNvSpPr>
          <p:nvPr>
            <p:ph type="title"/>
          </p:nvPr>
        </p:nvSpPr>
        <p:spPr/>
        <p:txBody>
          <a:bodyPr/>
          <a:lstStyle/>
          <a:p>
            <a:pPr algn="ct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Abstract</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BEA22F2C-DC38-0E69-BA09-15ACDAC9666B}"/>
              </a:ext>
            </a:extLst>
          </p:cNvPr>
          <p:cNvSpPr>
            <a:spLocks noGrp="1"/>
          </p:cNvSpPr>
          <p:nvPr>
            <p:ph idx="1"/>
          </p:nvPr>
        </p:nvSpPr>
        <p:spPr>
          <a:xfrm>
            <a:off x="838200" y="1562389"/>
            <a:ext cx="10515600" cy="4351338"/>
          </a:xfrm>
        </p:spPr>
        <p:txBody>
          <a:bodyPr>
            <a:normAutofit fontScale="92500" lnSpcReduction="10000"/>
          </a:bodyPr>
          <a:lstStyle/>
          <a:p>
            <a:pPr marL="0" indent="0" algn="just">
              <a:lnSpc>
                <a:spcPct val="150000"/>
              </a:lnSpc>
              <a:buNone/>
            </a:pPr>
            <a:r>
              <a:rPr lang="en-US" sz="1600" kern="100" dirty="0">
                <a:effectLst/>
                <a:latin typeface="Times New Roman" panose="02020603050405020304" pitchFamily="18" charset="0"/>
                <a:ea typeface="Calibri" panose="020F0502020204030204" pitchFamily="34" charset="0"/>
                <a:cs typeface="Mangal" panose="02040503050203030202" pitchFamily="18" charset="0"/>
              </a:rPr>
              <a:t>The media consumption habits of children will be explored on the basis of their being influenced by Telugu reality and comedy TV shows in Andhra Pradesh. Using a quantitative approach, data from 100 children aged 8–16 years are utilized using a structured questionnaire. This paper aims to analyze the viewing habits, assess the impacts on cognition, and socialize, and probe into what role these shows have played in sustaining cultural identity and regional language usage. The results show that media consumption increases with age, and the highest engagement was found among boys in the 14–16 age group. About 60% of children watched such shows for 5–15 hours per week, with notable variations in viewing intensity. The programs positively affected children's language skills (75% agreement) and peer interactions (65% agreement). However, 45% of respondents indicated that there was less academic concentration due to this reason, thereby depicting the kind of distraction involved with media consumption. More importantly, these shows also highly contributed towards reinforcement of cultural identity (75%), enhanced interest in the Telugu language (80%), and respect towards traditions (75%). This implies that reality and comedy shows of Telugu entertainment media perform both the role of entertainment media and a channel of cultural and social development and are raising alarms with regard to academic performance. In this sense, the present research will prove fruitful in ascertaining optimum creation of contents for children's education and developing healthy media usage patterns.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26272202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F5353-730C-AC44-136F-CE042DB5F3A0}"/>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Calibri" panose="020F0502020204030204" pitchFamily="34" charset="0"/>
              </a:rPr>
              <a:t>INTRODUCTION </a:t>
            </a:r>
            <a:endParaRPr lang="en-US" sz="4000" dirty="0"/>
          </a:p>
        </p:txBody>
      </p:sp>
      <p:sp>
        <p:nvSpPr>
          <p:cNvPr id="3" name="Content Placeholder 2">
            <a:extLst>
              <a:ext uri="{FF2B5EF4-FFF2-40B4-BE49-F238E27FC236}">
                <a16:creationId xmlns:a16="http://schemas.microsoft.com/office/drawing/2014/main" id="{441B26CD-53BB-DA8F-989E-DC654D548314}"/>
              </a:ext>
            </a:extLst>
          </p:cNvPr>
          <p:cNvSpPr>
            <a:spLocks noGrp="1"/>
          </p:cNvSpPr>
          <p:nvPr>
            <p:ph idx="1"/>
          </p:nvPr>
        </p:nvSpPr>
        <p:spPr>
          <a:xfrm>
            <a:off x="1814945" y="2133600"/>
            <a:ext cx="9689667" cy="3777622"/>
          </a:xfrm>
        </p:spPr>
        <p:txBody>
          <a:bodyPr>
            <a:normAutofit fontScale="77500" lnSpcReduction="20000"/>
          </a:bodyPr>
          <a:lstStyle/>
          <a:p>
            <a:pPr algn="just">
              <a:lnSpc>
                <a:spcPct val="150000"/>
              </a:lnSpc>
            </a:pPr>
            <a:r>
              <a:rPr lang="en-US" sz="1600" dirty="0">
                <a:effectLst/>
                <a:latin typeface="Times New Roman" panose="02020603050405020304" pitchFamily="18" charset="0"/>
                <a:ea typeface="Calibri" panose="020F0502020204030204" pitchFamily="34" charset="0"/>
              </a:rPr>
              <a:t>The consumption pattern regarding media among children is changing dramatically. Over the past few years, this change has been stimulated by technological change, the emergence of new digital platforms, and changes in content</a:t>
            </a:r>
          </a:p>
          <a:p>
            <a:pPr algn="just">
              <a:lnSpc>
                <a:spcPct val="150000"/>
              </a:lnSpc>
            </a:pPr>
            <a:r>
              <a:rPr lang="en-US" sz="1600" dirty="0">
                <a:effectLst/>
                <a:latin typeface="Times New Roman" panose="02020603050405020304" pitchFamily="18" charset="0"/>
                <a:ea typeface="Calibri" panose="020F0502020204030204" pitchFamily="34" charset="0"/>
              </a:rPr>
              <a:t>This shift with the growth in the Indian television industry, primarily regional content, has made media interaction by children different from other parts of India</a:t>
            </a:r>
            <a:endParaRPr lang="en-US" sz="1600" dirty="0">
              <a:latin typeface="Times New Roman" panose="02020603050405020304" pitchFamily="18" charset="0"/>
              <a:ea typeface="Calibri" panose="020F0502020204030204" pitchFamily="34" charset="0"/>
            </a:endParaRPr>
          </a:p>
          <a:p>
            <a:pPr algn="just">
              <a:lnSpc>
                <a:spcPct val="150000"/>
              </a:lnSpc>
            </a:pPr>
            <a:r>
              <a:rPr lang="en-US" sz="1600" dirty="0">
                <a:effectLst/>
                <a:latin typeface="Times New Roman" panose="02020603050405020304" pitchFamily="18" charset="0"/>
                <a:ea typeface="Calibri" panose="020F0502020204030204" pitchFamily="34" charset="0"/>
              </a:rPr>
              <a:t>The high viewership and its ability to shape and mold children cognitively as well as socially in Andhra Pradesh through various Telugu reality and comedy-based TV shows exemplify this assertion</a:t>
            </a:r>
          </a:p>
          <a:p>
            <a:pPr algn="just">
              <a:lnSpc>
                <a:spcPct val="150000"/>
              </a:lnSpc>
            </a:pPr>
            <a:r>
              <a:rPr lang="en-US" sz="1600" dirty="0">
                <a:effectLst/>
                <a:latin typeface="Times New Roman" panose="02020603050405020304" pitchFamily="18" charset="0"/>
                <a:ea typeface="Calibri" panose="020F0502020204030204" pitchFamily="34" charset="0"/>
              </a:rPr>
              <a:t>Content presented on the media platforms represents certain norms, ideals, and attitudes that would influence children's perception of reality</a:t>
            </a:r>
            <a:endParaRPr lang="en-US" sz="1600" dirty="0">
              <a:latin typeface="Times New Roman" panose="02020603050405020304" pitchFamily="18" charset="0"/>
              <a:ea typeface="Calibri" panose="020F0502020204030204" pitchFamily="34" charset="0"/>
            </a:endParaRPr>
          </a:p>
          <a:p>
            <a:pPr algn="just">
              <a:lnSpc>
                <a:spcPct val="150000"/>
              </a:lnSpc>
            </a:pPr>
            <a:r>
              <a:rPr lang="en-US" sz="1600" dirty="0">
                <a:effectLst/>
                <a:latin typeface="Times New Roman" panose="02020603050405020304" pitchFamily="18" charset="0"/>
                <a:ea typeface="Calibri" panose="020F0502020204030204" pitchFamily="34" charset="0"/>
              </a:rPr>
              <a:t>These shows can profoundly influence the emotional development and social interactions of the young viewers as a result of the role played by humor, comedy, and competition</a:t>
            </a:r>
          </a:p>
          <a:p>
            <a:pPr algn="just">
              <a:lnSpc>
                <a:spcPct val="150000"/>
              </a:lnSpc>
            </a:pPr>
            <a:r>
              <a:rPr lang="en-US" sz="1600" dirty="0">
                <a:effectLst/>
                <a:latin typeface="Times New Roman" panose="02020603050405020304" pitchFamily="18" charset="0"/>
                <a:ea typeface="Calibri" panose="020F0502020204030204" pitchFamily="34" charset="0"/>
              </a:rPr>
              <a:t>This study attempts to understand the emerging patterns of children's media usage in Andhra Pradesh, in particular with regards to Telugu reality and comedy TV shows</a:t>
            </a:r>
            <a:endParaRPr lang="en-US" sz="2400" dirty="0"/>
          </a:p>
        </p:txBody>
      </p:sp>
    </p:spTree>
    <p:extLst>
      <p:ext uri="{BB962C8B-B14F-4D97-AF65-F5344CB8AC3E}">
        <p14:creationId xmlns:p14="http://schemas.microsoft.com/office/powerpoint/2010/main" val="3449329532"/>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79703-8BF1-9413-5AB9-176586756ACE}"/>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Research Objectives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5A78E0E8-D481-4E29-3B3A-3C9E6C967E1D}"/>
              </a:ext>
            </a:extLst>
          </p:cNvPr>
          <p:cNvSpPr>
            <a:spLocks noGrp="1"/>
          </p:cNvSpPr>
          <p:nvPr>
            <p:ph idx="1"/>
          </p:nvPr>
        </p:nvSpPr>
        <p:spPr>
          <a:xfrm>
            <a:off x="1046018" y="2383415"/>
            <a:ext cx="10515600" cy="3269239"/>
          </a:xfrm>
        </p:spPr>
        <p:txBody>
          <a:bodyPr/>
          <a:lstStyle/>
          <a:p>
            <a:pPr marL="342900" lvl="0" indent="-342900" algn="just">
              <a:lnSpc>
                <a:spcPct val="150000"/>
              </a:lnSpc>
              <a:spcAft>
                <a:spcPts val="1000"/>
              </a:spcAft>
              <a:buFont typeface="+mj-lt"/>
              <a:buAutoNum type="arabicPeriod"/>
              <a:tabLst>
                <a:tab pos="457200" algn="l"/>
              </a:tabLs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analyze the media consumption patterns of children in Andhra Pradesh, focusing on Telugu reality and comedy TV shows.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000"/>
              </a:spcAft>
              <a:buFont typeface="+mj-lt"/>
              <a:buAutoNum type="arabicPeriod"/>
              <a:tabLst>
                <a:tab pos="457200" algn="l"/>
              </a:tabLs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assess the impact of Telugu reality and comedy TV shows on children's cognitive and social development in Andhra Pradesh.</a:t>
            </a:r>
            <a:endParaRPr lang="en-US" sz="1800" kern="100" dirty="0">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000"/>
              </a:spcAft>
              <a:buFont typeface="+mj-lt"/>
              <a:buAutoNum type="arabicPeriod"/>
              <a:tabLst>
                <a:tab pos="457200" algn="l"/>
              </a:tabLst>
            </a:pPr>
            <a:r>
              <a:rPr lang="en-US" sz="1800" dirty="0">
                <a:effectLst/>
                <a:latin typeface="Times New Roman" panose="02020603050405020304" pitchFamily="18" charset="0"/>
                <a:ea typeface="Calibri" panose="020F0502020204030204" pitchFamily="34" charset="0"/>
              </a:rPr>
              <a:t>To explore the role of Telugu reality and comedy TV shows in shaping children's cultural identity and regional language usage in Andhra Pradesh</a:t>
            </a:r>
            <a:endParaRPr lang="en-US" dirty="0"/>
          </a:p>
        </p:txBody>
      </p:sp>
    </p:spTree>
    <p:extLst>
      <p:ext uri="{BB962C8B-B14F-4D97-AF65-F5344CB8AC3E}">
        <p14:creationId xmlns:p14="http://schemas.microsoft.com/office/powerpoint/2010/main" val="166737910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55723-0947-FB54-42F5-C2C3D987C331}"/>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Calibri" panose="020F0502020204030204" pitchFamily="34" charset="0"/>
              </a:rPr>
              <a:t>REVIEW OF LITREATURE </a:t>
            </a:r>
            <a:endParaRPr lang="en-US" sz="4000" dirty="0"/>
          </a:p>
        </p:txBody>
      </p:sp>
      <p:sp>
        <p:nvSpPr>
          <p:cNvPr id="3" name="Content Placeholder 2">
            <a:extLst>
              <a:ext uri="{FF2B5EF4-FFF2-40B4-BE49-F238E27FC236}">
                <a16:creationId xmlns:a16="http://schemas.microsoft.com/office/drawing/2014/main" id="{A9AD3467-E746-6DB3-2B0F-6ED3915EF2BD}"/>
              </a:ext>
            </a:extLst>
          </p:cNvPr>
          <p:cNvSpPr>
            <a:spLocks noGrp="1"/>
          </p:cNvSpPr>
          <p:nvPr>
            <p:ph idx="1"/>
          </p:nvPr>
        </p:nvSpPr>
        <p:spPr>
          <a:xfrm>
            <a:off x="838200" y="2005734"/>
            <a:ext cx="10515600" cy="3660775"/>
          </a:xfrm>
        </p:spPr>
        <p:txBody>
          <a:bodyPr>
            <a:normAutofit fontScale="85000" lnSpcReduction="10000"/>
          </a:bodyPr>
          <a:lstStyle/>
          <a:p>
            <a:pPr marL="0" indent="0" algn="just">
              <a:lnSpc>
                <a:spcPct val="150000"/>
              </a:lnSpc>
              <a:buNone/>
            </a:pPr>
            <a:r>
              <a:rPr lang="en-US" sz="1800" dirty="0" err="1">
                <a:effectLst/>
                <a:latin typeface="Times New Roman" panose="02020603050405020304" pitchFamily="18" charset="0"/>
                <a:ea typeface="Calibri" panose="020F0502020204030204" pitchFamily="34" charset="0"/>
              </a:rPr>
              <a:t>Chirumamilla</a:t>
            </a:r>
            <a:r>
              <a:rPr lang="en-US" sz="1800" dirty="0">
                <a:effectLst/>
                <a:latin typeface="Times New Roman" panose="02020603050405020304" pitchFamily="18" charset="0"/>
                <a:ea typeface="Calibri" panose="020F0502020204030204" pitchFamily="34" charset="0"/>
              </a:rPr>
              <a:t> (2019) discussed the changing nature of regional television channels in South India, highlighting how these platforms had served not only as mediums of entertainment but also as considerable cultural forces. The research underlined the multiple layers of television production so that content creation, engagement, and audience activity became interwoven with regional identity, well representing the dynamic nature between local cultures and television programming</a:t>
            </a:r>
          </a:p>
          <a:p>
            <a:pPr marL="0" indent="0" algn="just">
              <a:lnSpc>
                <a:spcPct val="150000"/>
              </a:lnSpc>
              <a:buNone/>
            </a:pPr>
            <a:r>
              <a:rPr lang="en-US" sz="1800" dirty="0">
                <a:effectLst/>
                <a:latin typeface="Times New Roman" panose="02020603050405020304" pitchFamily="18" charset="0"/>
                <a:ea typeface="Calibri" panose="020F0502020204030204" pitchFamily="34" charset="0"/>
              </a:rPr>
              <a:t>Desai (2021), regional language television does not only serve the local audience but also fulfills the need for content that mirrors the culture, way of living, and vernacular. He showed how the shows in regional language had become crucial for reaching the child and family audience, specifically in the states of Andhra Pradesh, providing entertainment with a sense of cultural representation</a:t>
            </a:r>
            <a:endParaRPr lang="en-US" sz="1800" dirty="0">
              <a:latin typeface="Times New Roman" panose="02020603050405020304" pitchFamily="18" charset="0"/>
              <a:ea typeface="Calibri" panose="020F0502020204030204" pitchFamily="34" charset="0"/>
            </a:endParaRPr>
          </a:p>
          <a:p>
            <a:pPr marL="0" indent="0" algn="just">
              <a:lnSpc>
                <a:spcPct val="150000"/>
              </a:lnSpc>
              <a:buNone/>
            </a:pPr>
            <a:r>
              <a:rPr lang="en-US" sz="1800" dirty="0">
                <a:effectLst/>
                <a:latin typeface="Times New Roman" panose="02020603050405020304" pitchFamily="18" charset="0"/>
                <a:ea typeface="Calibri" panose="020F0502020204030204" pitchFamily="34" charset="0"/>
              </a:rPr>
              <a:t>Golwalkar and Mishra (2023) comment that audience perception also changed with time. Regional content on digital platforms was no longer just an entertainer but reflected local culture, identity, and values. The study concluded that younger viewers especially wanted content in regional languages because it was more relatable and culturally relevant. </a:t>
            </a:r>
            <a:endParaRPr lang="en-US" dirty="0"/>
          </a:p>
        </p:txBody>
      </p:sp>
    </p:spTree>
    <p:extLst>
      <p:ext uri="{BB962C8B-B14F-4D97-AF65-F5344CB8AC3E}">
        <p14:creationId xmlns:p14="http://schemas.microsoft.com/office/powerpoint/2010/main" val="236980531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DBF6-4825-9EB9-1F6D-09E2F177F574}"/>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RESEARCH METHDOLOGY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B27F47EE-C8D3-E819-684A-49D26B163C78}"/>
              </a:ext>
            </a:extLst>
          </p:cNvPr>
          <p:cNvSpPr>
            <a:spLocks noGrp="1"/>
          </p:cNvSpPr>
          <p:nvPr>
            <p:ph idx="1"/>
          </p:nvPr>
        </p:nvSpPr>
        <p:spPr/>
        <p:txBody>
          <a:bodyPr>
            <a:normAutofit fontScale="85000" lnSpcReduction="10000"/>
          </a:bodyPr>
          <a:lstStyle/>
          <a:p>
            <a:r>
              <a:rPr lang="en-US" sz="1800" dirty="0">
                <a:effectLst/>
                <a:latin typeface="Times New Roman" panose="02020603050405020304" pitchFamily="18" charset="0"/>
                <a:ea typeface="Calibri" panose="020F0502020204030204" pitchFamily="34" charset="0"/>
              </a:rPr>
              <a:t>This paper will use the quantitative research methodology to analyze children's media usage patterns in the Indian state of Andhra Pradesh, with specific reference to Telugu reality and comedy TV programs</a:t>
            </a:r>
          </a:p>
          <a:p>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methodology involves gathering number data through questionnaires that are subsequently used for structured and quantifiable analysis.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three primary objectives of the survey will include media consumption pattern analysis, evaluation of its effects on cognitive and social development, and understanding the impact on cultural identity and language use.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r>
              <a:rPr lang="en-US" sz="1800" kern="100" dirty="0">
                <a:effectLst/>
                <a:latin typeface="Times New Roman" panose="02020603050405020304" pitchFamily="18" charset="0"/>
                <a:ea typeface="Calibri" panose="020F0502020204030204" pitchFamily="34" charset="0"/>
                <a:cs typeface="Mangal" panose="02040503050203030202" pitchFamily="18" charset="0"/>
              </a:rPr>
              <a:t>A sample of 100 children aged 8 to 16 years-old who regularly follow Telugu reality and comedy television shows will form the sample of the study. Participants will be taken from both the urban and the rural areas for a proper blend of media usage behavior.</a:t>
            </a:r>
          </a:p>
          <a:p>
            <a:r>
              <a:rPr lang="en-US" sz="1800" dirty="0">
                <a:effectLst/>
                <a:latin typeface="Times New Roman" panose="02020603050405020304" pitchFamily="18" charset="0"/>
                <a:ea typeface="Calibri" panose="020F0502020204030204" pitchFamily="34" charset="0"/>
              </a:rPr>
              <a:t>A structured questionnaire will be devised for collecting the data from participants. The questionnaires will comprise a mix of closed-ended questions and Likert scale questions.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r>
              <a:rPr lang="en-US" sz="1800" dirty="0">
                <a:effectLst/>
                <a:latin typeface="Times New Roman" panose="02020603050405020304" pitchFamily="18" charset="0"/>
                <a:ea typeface="Calibri" panose="020F0502020204030204" pitchFamily="34" charset="0"/>
              </a:rPr>
              <a:t>Descriptive statistics in the form of frequency distributions, mean, and standard deviation would be used to analyze the data obtained from the survey to identify patterns of media consumption. </a:t>
            </a:r>
            <a:endParaRPr lang="en-US" sz="1800" dirty="0">
              <a:latin typeface="Times New Roman" panose="02020603050405020304" pitchFamily="18" charset="0"/>
            </a:endParaRPr>
          </a:p>
        </p:txBody>
      </p:sp>
    </p:spTree>
    <p:extLst>
      <p:ext uri="{BB962C8B-B14F-4D97-AF65-F5344CB8AC3E}">
        <p14:creationId xmlns:p14="http://schemas.microsoft.com/office/powerpoint/2010/main" val="171394618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4210-82B6-6262-AE6B-30AA6AC352D4}"/>
              </a:ext>
            </a:extLst>
          </p:cNvPr>
          <p:cNvSpPr>
            <a:spLocks noGrp="1"/>
          </p:cNvSpPr>
          <p:nvPr>
            <p:ph type="title"/>
          </p:nvPr>
        </p:nvSpPr>
        <p:spPr/>
        <p:txBody>
          <a:bodyPr/>
          <a:lstStyle/>
          <a:p>
            <a:pPr algn="ctr"/>
            <a:r>
              <a:rPr lang="en-US" sz="4400" b="1" kern="100" dirty="0">
                <a:effectLst/>
                <a:latin typeface="Times New Roman" panose="02020603050405020304" pitchFamily="18" charset="0"/>
                <a:ea typeface="Calibri" panose="020F0502020204030204" pitchFamily="34" charset="0"/>
                <a:cs typeface="Mangal" panose="02040503050203030202" pitchFamily="18" charset="0"/>
              </a:rPr>
              <a:t>DATA ANALYSIS ANS RESULT</a:t>
            </a:r>
            <a:endParaRPr lang="en-US" dirty="0"/>
          </a:p>
        </p:txBody>
      </p:sp>
      <p:graphicFrame>
        <p:nvGraphicFramePr>
          <p:cNvPr id="6" name="Content Placeholder 5">
            <a:extLst>
              <a:ext uri="{FF2B5EF4-FFF2-40B4-BE49-F238E27FC236}">
                <a16:creationId xmlns:a16="http://schemas.microsoft.com/office/drawing/2014/main" id="{F4F134C0-9918-5A07-4880-0EFC88F53BC3}"/>
              </a:ext>
            </a:extLst>
          </p:cNvPr>
          <p:cNvGraphicFramePr>
            <a:graphicFrameLocks noGrp="1"/>
          </p:cNvGraphicFramePr>
          <p:nvPr>
            <p:ph idx="1"/>
            <p:extLst>
              <p:ext uri="{D42A27DB-BD31-4B8C-83A1-F6EECF244321}">
                <p14:modId xmlns:p14="http://schemas.microsoft.com/office/powerpoint/2010/main" val="4021134977"/>
              </p:ext>
            </p:extLst>
          </p:nvPr>
        </p:nvGraphicFramePr>
        <p:xfrm>
          <a:off x="1122219" y="2509257"/>
          <a:ext cx="3976254" cy="3618638"/>
        </p:xfrm>
        <a:graphic>
          <a:graphicData uri="http://schemas.openxmlformats.org/drawingml/2006/table">
            <a:tbl>
              <a:tblPr firstRow="1" firstCol="1" bandRow="1">
                <a:tableStyleId>{5C22544A-7EE6-4342-B048-85BDC9FD1C3A}</a:tableStyleId>
              </a:tblPr>
              <a:tblGrid>
                <a:gridCol w="1325418">
                  <a:extLst>
                    <a:ext uri="{9D8B030D-6E8A-4147-A177-3AD203B41FA5}">
                      <a16:colId xmlns:a16="http://schemas.microsoft.com/office/drawing/2014/main" val="4088539605"/>
                    </a:ext>
                  </a:extLst>
                </a:gridCol>
                <a:gridCol w="1325418">
                  <a:extLst>
                    <a:ext uri="{9D8B030D-6E8A-4147-A177-3AD203B41FA5}">
                      <a16:colId xmlns:a16="http://schemas.microsoft.com/office/drawing/2014/main" val="438433993"/>
                    </a:ext>
                  </a:extLst>
                </a:gridCol>
                <a:gridCol w="1325418">
                  <a:extLst>
                    <a:ext uri="{9D8B030D-6E8A-4147-A177-3AD203B41FA5}">
                      <a16:colId xmlns:a16="http://schemas.microsoft.com/office/drawing/2014/main" val="4249765587"/>
                    </a:ext>
                  </a:extLst>
                </a:gridCol>
              </a:tblGrid>
              <a:tr h="850040">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Age Group</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Average Hours Watched (per week)</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Gender-Based Percentage (Male/Female)</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extLst>
                  <a:ext uri="{0D108BD9-81ED-4DB2-BD59-A6C34878D82A}">
                    <a16:rowId xmlns:a16="http://schemas.microsoft.com/office/drawing/2014/main" val="2048265237"/>
                  </a:ext>
                </a:extLst>
              </a:tr>
              <a:tr h="922866">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8–10</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8</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45% / 55%</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extLst>
                  <a:ext uri="{0D108BD9-81ED-4DB2-BD59-A6C34878D82A}">
                    <a16:rowId xmlns:a16="http://schemas.microsoft.com/office/drawing/2014/main" val="1825090681"/>
                  </a:ext>
                </a:extLst>
              </a:tr>
              <a:tr h="922866">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11–13</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12</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50% / 50%</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extLst>
                  <a:ext uri="{0D108BD9-81ED-4DB2-BD59-A6C34878D82A}">
                    <a16:rowId xmlns:a16="http://schemas.microsoft.com/office/drawing/2014/main" val="3653133158"/>
                  </a:ext>
                </a:extLst>
              </a:tr>
              <a:tr h="922866">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14–16</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14</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60% / 40%</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414" marR="29414" marT="0" marB="0"/>
                </a:tc>
                <a:extLst>
                  <a:ext uri="{0D108BD9-81ED-4DB2-BD59-A6C34878D82A}">
                    <a16:rowId xmlns:a16="http://schemas.microsoft.com/office/drawing/2014/main" val="2324799586"/>
                  </a:ext>
                </a:extLst>
              </a:tr>
            </a:tbl>
          </a:graphicData>
        </a:graphic>
      </p:graphicFrame>
      <p:sp>
        <p:nvSpPr>
          <p:cNvPr id="8" name="TextBox 7">
            <a:extLst>
              <a:ext uri="{FF2B5EF4-FFF2-40B4-BE49-F238E27FC236}">
                <a16:creationId xmlns:a16="http://schemas.microsoft.com/office/drawing/2014/main" id="{9CA4D357-BED3-9165-D0BB-FF52698FDD49}"/>
              </a:ext>
            </a:extLst>
          </p:cNvPr>
          <p:cNvSpPr txBox="1"/>
          <p:nvPr/>
        </p:nvSpPr>
        <p:spPr>
          <a:xfrm>
            <a:off x="6754090" y="2364787"/>
            <a:ext cx="4502727" cy="387394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50000"/>
              </a:lnSpc>
              <a:spcAft>
                <a:spcPts val="1000"/>
              </a:spcAft>
            </a:pPr>
            <a:r>
              <a:rPr lang="en-US" sz="1100" kern="100" dirty="0">
                <a:effectLst/>
                <a:latin typeface="Times New Roman" panose="02020603050405020304" pitchFamily="18" charset="0"/>
                <a:ea typeface="Calibri" panose="020F0502020204030204" pitchFamily="34" charset="0"/>
                <a:cs typeface="Mangal" panose="02040503050203030202" pitchFamily="18" charset="0"/>
              </a:rPr>
              <a:t>Analysis of media usage across age groups and gender distinguishes unique child profiles in the Andhra Pradesh sample. An average 8 hours of time is spent every week watching reality and comedy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programmes</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in Telugu for the group of children that falls between the ages of 8–10 years, wherein female viewers marginally out numbered males 55:45 percent respectively. For the age group 11–13 years, the average weekly viewing time increased to 12 hours with an equal balance between boys and girls, meaning there was equal interest in this demographic. The highest consumption was found among children aged 14–16 years, with an average of 14 hours per week, and here boys had a larger share at 60 percent as compared to girls at 40 percent. This trend indicates that with age, children are more likely to be attracted to such shows, and the older boys show a greater inclination toward this type of content. These patterns show the varying appeal of Telugu reality and comedy shows across different age groups and genders, which reflects the changing entertainment preferences of children as they grow up.</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5" name="TextBox 14">
            <a:extLst>
              <a:ext uri="{FF2B5EF4-FFF2-40B4-BE49-F238E27FC236}">
                <a16:creationId xmlns:a16="http://schemas.microsoft.com/office/drawing/2014/main" id="{64A4B897-07F7-2AB7-FD12-CA355F3C3D53}"/>
              </a:ext>
            </a:extLst>
          </p:cNvPr>
          <p:cNvSpPr txBox="1"/>
          <p:nvPr/>
        </p:nvSpPr>
        <p:spPr>
          <a:xfrm>
            <a:off x="484909" y="1868274"/>
            <a:ext cx="6096000" cy="463397"/>
          </a:xfrm>
          <a:prstGeom prst="rect">
            <a:avLst/>
          </a:prstGeom>
          <a:noFill/>
        </p:spPr>
        <p:txBody>
          <a:bodyPr wrap="square">
            <a:spAutoFit/>
          </a:bodyPr>
          <a:lstStyle/>
          <a:p>
            <a:pPr algn="ctr">
              <a:lnSpc>
                <a:spcPct val="150000"/>
              </a:lnSpc>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1: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Media Consumption by Age and Gender</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6505760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EB93020F-E28A-0A09-117D-FF6AE05BFD76}"/>
              </a:ext>
            </a:extLst>
          </p:cNvPr>
          <p:cNvGraphicFramePr>
            <a:graphicFrameLocks noGrp="1"/>
          </p:cNvGraphicFramePr>
          <p:nvPr>
            <p:ph sz="half" idx="1"/>
            <p:extLst>
              <p:ext uri="{D42A27DB-BD31-4B8C-83A1-F6EECF244321}">
                <p14:modId xmlns:p14="http://schemas.microsoft.com/office/powerpoint/2010/main" val="3601879582"/>
              </p:ext>
            </p:extLst>
          </p:nvPr>
        </p:nvGraphicFramePr>
        <p:xfrm>
          <a:off x="1198418" y="3057754"/>
          <a:ext cx="3830781" cy="3315337"/>
        </p:xfrm>
        <a:graphic>
          <a:graphicData uri="http://schemas.openxmlformats.org/drawingml/2006/table">
            <a:tbl>
              <a:tblPr firstRow="1" firstCol="1" bandRow="1">
                <a:tableStyleId>{5C22544A-7EE6-4342-B048-85BDC9FD1C3A}</a:tableStyleId>
              </a:tblPr>
              <a:tblGrid>
                <a:gridCol w="1276927">
                  <a:extLst>
                    <a:ext uri="{9D8B030D-6E8A-4147-A177-3AD203B41FA5}">
                      <a16:colId xmlns:a16="http://schemas.microsoft.com/office/drawing/2014/main" val="1014940652"/>
                    </a:ext>
                  </a:extLst>
                </a:gridCol>
                <a:gridCol w="1276927">
                  <a:extLst>
                    <a:ext uri="{9D8B030D-6E8A-4147-A177-3AD203B41FA5}">
                      <a16:colId xmlns:a16="http://schemas.microsoft.com/office/drawing/2014/main" val="3772782430"/>
                    </a:ext>
                  </a:extLst>
                </a:gridCol>
                <a:gridCol w="1276927">
                  <a:extLst>
                    <a:ext uri="{9D8B030D-6E8A-4147-A177-3AD203B41FA5}">
                      <a16:colId xmlns:a16="http://schemas.microsoft.com/office/drawing/2014/main" val="2795340595"/>
                    </a:ext>
                  </a:extLst>
                </a:gridCol>
              </a:tblGrid>
              <a:tr h="982661">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Frequency of Watching (Hours/Week)</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No. of Children</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Percentage (%)</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835585648"/>
                  </a:ext>
                </a:extLst>
              </a:tr>
              <a:tr h="641470">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Less than 5 hours</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20</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20%</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042722827"/>
                  </a:ext>
                </a:extLst>
              </a:tr>
              <a:tr h="524868">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5–10 hours</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35</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35%</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564325299"/>
                  </a:ext>
                </a:extLst>
              </a:tr>
              <a:tr h="524868">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10–15 hours</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25</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25%</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838731574"/>
                  </a:ext>
                </a:extLst>
              </a:tr>
              <a:tr h="641470">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More than 15 hours</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a:solidFill>
                            <a:schemeClr val="tx1"/>
                          </a:solidFill>
                          <a:effectLst/>
                          <a:latin typeface="Times New Roman" panose="02020603050405020304" pitchFamily="18" charset="0"/>
                          <a:cs typeface="Times New Roman" panose="02020603050405020304" pitchFamily="18" charset="0"/>
                        </a:rPr>
                        <a:t>20</a:t>
                      </a:r>
                      <a:endParaRPr lang="en-US" sz="12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200" kern="100" dirty="0">
                          <a:solidFill>
                            <a:schemeClr val="tx1"/>
                          </a:solidFill>
                          <a:effectLst/>
                          <a:latin typeface="Times New Roman" panose="02020603050405020304" pitchFamily="18" charset="0"/>
                          <a:cs typeface="Times New Roman" panose="02020603050405020304" pitchFamily="18" charset="0"/>
                        </a:rPr>
                        <a:t>20%</a:t>
                      </a:r>
                      <a:endPar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102449600"/>
                  </a:ext>
                </a:extLst>
              </a:tr>
            </a:tbl>
          </a:graphicData>
        </a:graphic>
      </p:graphicFrame>
      <p:sp>
        <p:nvSpPr>
          <p:cNvPr id="4" name="Content Placeholder 3">
            <a:extLst>
              <a:ext uri="{FF2B5EF4-FFF2-40B4-BE49-F238E27FC236}">
                <a16:creationId xmlns:a16="http://schemas.microsoft.com/office/drawing/2014/main" id="{D1528F0A-F84D-14E1-62DD-2AFC8798B3E7}"/>
              </a:ext>
            </a:extLst>
          </p:cNvPr>
          <p:cNvSpPr>
            <a:spLocks noGrp="1"/>
          </p:cNvSpPr>
          <p:nvPr>
            <p:ph sz="half" idx="2"/>
          </p:nvPr>
        </p:nvSpPr>
        <p:spPr/>
        <p:txBody>
          <a:bodyPr>
            <a:normAutofit fontScale="85000" lnSpcReduction="10000"/>
          </a:bodyPr>
          <a:lstStyle/>
          <a:p>
            <a:pPr marL="0" indent="0" algn="just">
              <a:lnSpc>
                <a:spcPct val="150000"/>
              </a:lnSpc>
              <a:buNone/>
            </a:pPr>
            <a:r>
              <a:rPr lang="en-US" sz="1400" kern="100" dirty="0">
                <a:effectLst/>
                <a:latin typeface="Times New Roman" panose="02020603050405020304" pitchFamily="18" charset="0"/>
                <a:ea typeface="Calibri" panose="020F0502020204030204" pitchFamily="34" charset="0"/>
                <a:cs typeface="Mangal" panose="02040503050203030202" pitchFamily="18" charset="0"/>
              </a:rPr>
              <a:t>The number of hours children in Andhra Pradesh watch Telugu reality and comedy TV shows is a good indicator of the diversity of viewing habits. A large proportion of children, 35%, watched these shows for 5–10 hours per week, which reflects moderate consumption. About 25% of the children reported watching for 10–15 hours weekly, which indicates a high level of engagement with this content. Meanwhile, 20% of the children were on these shows for less than 5 hours a week. They are considered the least active viewing group. Yet another 20% claimed they viewed for over 15 hours a week. This group portrayed an intensive viewing pattern. These findings suggest that though children at large are in the moderate to high consumption category, a significant percentage consumes such content either in minimal or high quantity, reflecting wide variability in viewing behavior of the population.</a:t>
            </a:r>
            <a:endParaRPr lang="en-US" sz="14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
        <p:nvSpPr>
          <p:cNvPr id="7" name="TextBox 6">
            <a:extLst>
              <a:ext uri="{FF2B5EF4-FFF2-40B4-BE49-F238E27FC236}">
                <a16:creationId xmlns:a16="http://schemas.microsoft.com/office/drawing/2014/main" id="{27AB6F6F-F666-B797-0A85-F29D944D8F12}"/>
              </a:ext>
            </a:extLst>
          </p:cNvPr>
          <p:cNvSpPr txBox="1"/>
          <p:nvPr/>
        </p:nvSpPr>
        <p:spPr>
          <a:xfrm>
            <a:off x="692728" y="1825626"/>
            <a:ext cx="4544290" cy="878895"/>
          </a:xfrm>
          <a:prstGeom prst="rect">
            <a:avLst/>
          </a:prstGeom>
          <a:noFill/>
        </p:spPr>
        <p:txBody>
          <a:bodyPr wrap="square">
            <a:spAutoFit/>
          </a:bodyPr>
          <a:lstStyle/>
          <a:p>
            <a:pPr algn="ctr">
              <a:lnSpc>
                <a:spcPct val="150000"/>
              </a:lnSpc>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2: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Frequency of Watching Telugu Reality and Comedy TV Shows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894656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54799C40-1919-E0EC-0EC2-AD6D2E2BC7E9}"/>
              </a:ext>
            </a:extLst>
          </p:cNvPr>
          <p:cNvGraphicFramePr>
            <a:graphicFrameLocks noGrp="1"/>
          </p:cNvGraphicFramePr>
          <p:nvPr>
            <p:ph sz="half" idx="1"/>
            <p:extLst>
              <p:ext uri="{D42A27DB-BD31-4B8C-83A1-F6EECF244321}">
                <p14:modId xmlns:p14="http://schemas.microsoft.com/office/powerpoint/2010/main" val="2546321711"/>
              </p:ext>
            </p:extLst>
          </p:nvPr>
        </p:nvGraphicFramePr>
        <p:xfrm>
          <a:off x="838199" y="1911927"/>
          <a:ext cx="4565076" cy="4265034"/>
        </p:xfrm>
        <a:graphic>
          <a:graphicData uri="http://schemas.openxmlformats.org/drawingml/2006/table">
            <a:tbl>
              <a:tblPr firstRow="1" firstCol="1" bandRow="1">
                <a:tableStyleId>{5C22544A-7EE6-4342-B048-85BDC9FD1C3A}</a:tableStyleId>
              </a:tblPr>
              <a:tblGrid>
                <a:gridCol w="760846">
                  <a:extLst>
                    <a:ext uri="{9D8B030D-6E8A-4147-A177-3AD203B41FA5}">
                      <a16:colId xmlns:a16="http://schemas.microsoft.com/office/drawing/2014/main" val="2314645218"/>
                    </a:ext>
                  </a:extLst>
                </a:gridCol>
                <a:gridCol w="760846">
                  <a:extLst>
                    <a:ext uri="{9D8B030D-6E8A-4147-A177-3AD203B41FA5}">
                      <a16:colId xmlns:a16="http://schemas.microsoft.com/office/drawing/2014/main" val="3442669938"/>
                    </a:ext>
                  </a:extLst>
                </a:gridCol>
                <a:gridCol w="760846">
                  <a:extLst>
                    <a:ext uri="{9D8B030D-6E8A-4147-A177-3AD203B41FA5}">
                      <a16:colId xmlns:a16="http://schemas.microsoft.com/office/drawing/2014/main" val="1112969420"/>
                    </a:ext>
                  </a:extLst>
                </a:gridCol>
                <a:gridCol w="760846">
                  <a:extLst>
                    <a:ext uri="{9D8B030D-6E8A-4147-A177-3AD203B41FA5}">
                      <a16:colId xmlns:a16="http://schemas.microsoft.com/office/drawing/2014/main" val="2911124065"/>
                    </a:ext>
                  </a:extLst>
                </a:gridCol>
                <a:gridCol w="760846">
                  <a:extLst>
                    <a:ext uri="{9D8B030D-6E8A-4147-A177-3AD203B41FA5}">
                      <a16:colId xmlns:a16="http://schemas.microsoft.com/office/drawing/2014/main" val="1521796620"/>
                    </a:ext>
                  </a:extLst>
                </a:gridCol>
                <a:gridCol w="760846">
                  <a:extLst>
                    <a:ext uri="{9D8B030D-6E8A-4147-A177-3AD203B41FA5}">
                      <a16:colId xmlns:a16="http://schemas.microsoft.com/office/drawing/2014/main" val="518852294"/>
                    </a:ext>
                  </a:extLst>
                </a:gridCol>
              </a:tblGrid>
              <a:tr h="797622">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Impact Type</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Strongly Agree (%)</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Agree (%)</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Neutral (%)</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Disagree (%)</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Strongly Disagree (%)</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583371059"/>
                  </a:ext>
                </a:extLst>
              </a:tr>
              <a:tr h="797622">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Improved language skills</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30</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45</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15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4255697923"/>
                  </a:ext>
                </a:extLst>
              </a:tr>
              <a:tr h="1074546">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Better peer interactions</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25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40</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20</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10</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846564572"/>
                  </a:ext>
                </a:extLst>
              </a:tr>
              <a:tr h="797622">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Increased attention span</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20</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35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25</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15</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5</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496507498"/>
                  </a:ext>
                </a:extLst>
              </a:tr>
              <a:tr h="797622">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Reduced academic focus</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15</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30</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a:solidFill>
                            <a:schemeClr val="tx1"/>
                          </a:solidFill>
                          <a:effectLst/>
                          <a:latin typeface="Times New Roman" panose="02020603050405020304" pitchFamily="18" charset="0"/>
                          <a:cs typeface="Times New Roman" panose="02020603050405020304" pitchFamily="18" charset="0"/>
                        </a:rPr>
                        <a:t>20</a:t>
                      </a:r>
                      <a:endParaRPr lang="en-US" sz="11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25</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50000"/>
                        </a:lnSpc>
                        <a:spcAft>
                          <a:spcPts val="1000"/>
                        </a:spcAft>
                      </a:pPr>
                      <a:r>
                        <a:rPr lang="en-US" sz="1100" kern="100" dirty="0">
                          <a:solidFill>
                            <a:schemeClr val="tx1"/>
                          </a:solidFill>
                          <a:effectLst/>
                          <a:latin typeface="Times New Roman" panose="02020603050405020304" pitchFamily="18" charset="0"/>
                          <a:cs typeface="Times New Roman" panose="02020603050405020304" pitchFamily="18" charset="0"/>
                        </a:rPr>
                        <a:t>10</a:t>
                      </a: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636303004"/>
                  </a:ext>
                </a:extLst>
              </a:tr>
            </a:tbl>
          </a:graphicData>
        </a:graphic>
      </p:graphicFrame>
      <p:sp>
        <p:nvSpPr>
          <p:cNvPr id="4" name="Content Placeholder 3">
            <a:extLst>
              <a:ext uri="{FF2B5EF4-FFF2-40B4-BE49-F238E27FC236}">
                <a16:creationId xmlns:a16="http://schemas.microsoft.com/office/drawing/2014/main" id="{F925F15A-D344-2993-F910-56F846726FCF}"/>
              </a:ext>
            </a:extLst>
          </p:cNvPr>
          <p:cNvSpPr>
            <a:spLocks noGrp="1"/>
          </p:cNvSpPr>
          <p:nvPr>
            <p:ph sz="half" idx="2"/>
          </p:nvPr>
        </p:nvSpPr>
        <p:spPr>
          <a:xfrm>
            <a:off x="6172200" y="1316182"/>
            <a:ext cx="5181600" cy="4860781"/>
          </a:xfrm>
        </p:spPr>
        <p:txBody>
          <a:bodyPr>
            <a:normAutofit fontScale="70000" lnSpcReduction="20000"/>
          </a:bodyPr>
          <a:lstStyle/>
          <a:p>
            <a:pPr marL="0" indent="0" algn="just">
              <a:lnSpc>
                <a:spcPct val="150000"/>
              </a:lnSpc>
              <a:spcAft>
                <a:spcPts val="1000"/>
              </a:spcAft>
              <a:buNone/>
            </a:pPr>
            <a:r>
              <a:rPr lang="en-US" sz="1900" kern="100" dirty="0">
                <a:effectLst/>
                <a:latin typeface="Times New Roman" panose="02020603050405020304" pitchFamily="18" charset="0"/>
                <a:ea typeface="Calibri" panose="020F0502020204030204" pitchFamily="34" charset="0"/>
                <a:cs typeface="Mangal" panose="02040503050203030202" pitchFamily="18" charset="0"/>
              </a:rPr>
              <a:t>Mixed results are reflected in the findings on the self-reported cognitive and social effects of watching Telugu reality and comedy TV programs by children in Andhra Pradesh. Most children (75%) strongly agreed or agreed that the program helped improve their language, thus indicating that reality and comedy contribute toward increasing the efficiency of communication through regional languages. Similarly, 65% children responded that they have better peer interaction as the side effect, indicating that perhaps shared experiences in viewing could create social networks.</a:t>
            </a:r>
            <a:endParaRPr lang="en-US" sz="19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1000"/>
              </a:spcAft>
              <a:buNone/>
            </a:pPr>
            <a:r>
              <a:rPr lang="en-US" sz="1900" kern="100" dirty="0">
                <a:effectLst/>
                <a:latin typeface="Times New Roman" panose="02020603050405020304" pitchFamily="18" charset="0"/>
                <a:ea typeface="Calibri" panose="020F0502020204030204" pitchFamily="34" charset="0"/>
                <a:cs typeface="Mangal" panose="02040503050203030202" pitchFamily="18" charset="0"/>
              </a:rPr>
              <a:t>However, only 55% respondents agreed or agreed strongly that this increased their focus, while 25% took a neutral stance and 20% disagreed, therefore the impact is less conclusive towards cognitive focus. On the contrary, 45% of kids agreed or strongly agreed that their attention to academics is reduced because of these shows that may indicate diversion associated with very high media consumption. Although the shows contribute positively to language development and social engagement, the findings underscore concerns about their impact on academic performance and sustained attention.</a:t>
            </a:r>
            <a:endParaRPr lang="en-US" sz="19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
        <p:nvSpPr>
          <p:cNvPr id="7" name="TextBox 6">
            <a:extLst>
              <a:ext uri="{FF2B5EF4-FFF2-40B4-BE49-F238E27FC236}">
                <a16:creationId xmlns:a16="http://schemas.microsoft.com/office/drawing/2014/main" id="{F98A66A6-2E22-02E8-9C34-5835DB99AD10}"/>
              </a:ext>
            </a:extLst>
          </p:cNvPr>
          <p:cNvSpPr txBox="1"/>
          <p:nvPr/>
        </p:nvSpPr>
        <p:spPr>
          <a:xfrm>
            <a:off x="290946" y="1084483"/>
            <a:ext cx="6096000" cy="463397"/>
          </a:xfrm>
          <a:prstGeom prst="rect">
            <a:avLst/>
          </a:prstGeom>
          <a:noFill/>
        </p:spPr>
        <p:txBody>
          <a:bodyPr wrap="square">
            <a:spAutoFit/>
          </a:bodyPr>
          <a:lstStyle/>
          <a:p>
            <a:pPr algn="ctr">
              <a:lnSpc>
                <a:spcPct val="150000"/>
              </a:lnSpc>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3: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Self-Reported Cognitive and Social Impacts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4870750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569C874B-0251-9F54-2C70-4E7E136CFB9F}"/>
              </a:ext>
            </a:extLst>
          </p:cNvPr>
          <p:cNvGraphicFramePr>
            <a:graphicFrameLocks noGrp="1"/>
          </p:cNvGraphicFramePr>
          <p:nvPr>
            <p:ph sz="half" idx="1"/>
            <p:extLst>
              <p:ext uri="{D42A27DB-BD31-4B8C-83A1-F6EECF244321}">
                <p14:modId xmlns:p14="http://schemas.microsoft.com/office/powerpoint/2010/main" val="1126638124"/>
              </p:ext>
            </p:extLst>
          </p:nvPr>
        </p:nvGraphicFramePr>
        <p:xfrm>
          <a:off x="838200" y="1995054"/>
          <a:ext cx="4433454" cy="3731836"/>
        </p:xfrm>
        <a:graphic>
          <a:graphicData uri="http://schemas.openxmlformats.org/drawingml/2006/table">
            <a:tbl>
              <a:tblPr firstRow="1" firstCol="1" bandRow="1">
                <a:tableStyleId>{5C22544A-7EE6-4342-B048-85BDC9FD1C3A}</a:tableStyleId>
              </a:tblPr>
              <a:tblGrid>
                <a:gridCol w="738909">
                  <a:extLst>
                    <a:ext uri="{9D8B030D-6E8A-4147-A177-3AD203B41FA5}">
                      <a16:colId xmlns:a16="http://schemas.microsoft.com/office/drawing/2014/main" val="2290624051"/>
                    </a:ext>
                  </a:extLst>
                </a:gridCol>
                <a:gridCol w="738909">
                  <a:extLst>
                    <a:ext uri="{9D8B030D-6E8A-4147-A177-3AD203B41FA5}">
                      <a16:colId xmlns:a16="http://schemas.microsoft.com/office/drawing/2014/main" val="1608075285"/>
                    </a:ext>
                  </a:extLst>
                </a:gridCol>
                <a:gridCol w="738909">
                  <a:extLst>
                    <a:ext uri="{9D8B030D-6E8A-4147-A177-3AD203B41FA5}">
                      <a16:colId xmlns:a16="http://schemas.microsoft.com/office/drawing/2014/main" val="567306917"/>
                    </a:ext>
                  </a:extLst>
                </a:gridCol>
                <a:gridCol w="738909">
                  <a:extLst>
                    <a:ext uri="{9D8B030D-6E8A-4147-A177-3AD203B41FA5}">
                      <a16:colId xmlns:a16="http://schemas.microsoft.com/office/drawing/2014/main" val="3113830891"/>
                    </a:ext>
                  </a:extLst>
                </a:gridCol>
                <a:gridCol w="738909">
                  <a:extLst>
                    <a:ext uri="{9D8B030D-6E8A-4147-A177-3AD203B41FA5}">
                      <a16:colId xmlns:a16="http://schemas.microsoft.com/office/drawing/2014/main" val="2813981631"/>
                    </a:ext>
                  </a:extLst>
                </a:gridCol>
                <a:gridCol w="738909">
                  <a:extLst>
                    <a:ext uri="{9D8B030D-6E8A-4147-A177-3AD203B41FA5}">
                      <a16:colId xmlns:a16="http://schemas.microsoft.com/office/drawing/2014/main" val="1587288411"/>
                    </a:ext>
                  </a:extLst>
                </a:gridCol>
              </a:tblGrid>
              <a:tr h="516354">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Variable</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Strongly Agree (%)</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Agree (%)</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Neutral (%)</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Disagree (%)</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Strongly Disagree (%)</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689410142"/>
                  </a:ext>
                </a:extLst>
              </a:tr>
              <a:tr h="1064833">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Reinforced cultural identity</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40</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35</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15</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5</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5</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154124065"/>
                  </a:ext>
                </a:extLst>
              </a:tr>
              <a:tr h="1064833">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Enhanced interest in regional language</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50</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30</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10</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5</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5</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546789631"/>
                  </a:ext>
                </a:extLst>
              </a:tr>
              <a:tr h="1064833">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Encouraged respect for traditions</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35</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40</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15</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a:solidFill>
                            <a:schemeClr val="tx1"/>
                          </a:solidFill>
                          <a:effectLst/>
                          <a:latin typeface="Times New Roman" panose="02020603050405020304" pitchFamily="18" charset="0"/>
                          <a:cs typeface="Times New Roman" panose="02020603050405020304" pitchFamily="18" charset="0"/>
                        </a:rPr>
                        <a:t>5</a:t>
                      </a:r>
                      <a:endParaRPr lang="en-US" sz="105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algn="just">
                        <a:lnSpc>
                          <a:spcPct val="115000"/>
                        </a:lnSpc>
                        <a:spcAft>
                          <a:spcPts val="1000"/>
                        </a:spcAft>
                      </a:pPr>
                      <a:r>
                        <a:rPr lang="en-US" sz="1050" kern="100" dirty="0">
                          <a:solidFill>
                            <a:schemeClr val="tx1"/>
                          </a:solidFill>
                          <a:effectLst/>
                          <a:latin typeface="Times New Roman" panose="02020603050405020304" pitchFamily="18" charset="0"/>
                          <a:cs typeface="Times New Roman" panose="02020603050405020304" pitchFamily="18" charset="0"/>
                        </a:rPr>
                        <a:t>5</a:t>
                      </a:r>
                      <a:endParaRPr lang="en-US"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384468825"/>
                  </a:ext>
                </a:extLst>
              </a:tr>
            </a:tbl>
          </a:graphicData>
        </a:graphic>
      </p:graphicFrame>
      <p:sp>
        <p:nvSpPr>
          <p:cNvPr id="4" name="Content Placeholder 3">
            <a:extLst>
              <a:ext uri="{FF2B5EF4-FFF2-40B4-BE49-F238E27FC236}">
                <a16:creationId xmlns:a16="http://schemas.microsoft.com/office/drawing/2014/main" id="{30B866C0-F389-2524-2EEE-37B6AFC81515}"/>
              </a:ext>
            </a:extLst>
          </p:cNvPr>
          <p:cNvSpPr>
            <a:spLocks noGrp="1"/>
          </p:cNvSpPr>
          <p:nvPr>
            <p:ph sz="half" idx="2"/>
          </p:nvPr>
        </p:nvSpPr>
        <p:spPr/>
        <p:txBody>
          <a:bodyPr>
            <a:normAutofit fontScale="55000" lnSpcReduction="20000"/>
          </a:bodyPr>
          <a:lstStyle/>
          <a:p>
            <a:pPr marL="0" indent="0" algn="just">
              <a:lnSpc>
                <a:spcPct val="150000"/>
              </a:lnSpc>
              <a:spcAft>
                <a:spcPts val="1000"/>
              </a:spcAft>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data highlighted significant influences from reality and comedy TV shows, by Telugu programs, on children's cultural identity and language use in Andhra Pradesh. Of the participants who were strongly convinced or convinced about the cultural identification of their kids being influenced in the process (75%), majorities claimed it helped create the sense of belonging and pride among the viewership of the content in terms of regional culture. In a similar context, 80% of the audience claimed that it has increased interest in the use of the Telugu language with these shows.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1000"/>
              </a:spcAft>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Further, 75% agreed or strongly agreed that these programs encouraged respect for traditions, emphasizing the contribution of these shows to the transmission and reinforcement of traditional values. Although a small minority (10%) were neutral or disagreed with these factors, the overall results indicate the significance of Telugu reality and comedy TV shows in molding the cultural understanding of children, in linguistic engagement, and in teaching them respect for local traditions.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
        <p:nvSpPr>
          <p:cNvPr id="7" name="TextBox 6">
            <a:extLst>
              <a:ext uri="{FF2B5EF4-FFF2-40B4-BE49-F238E27FC236}">
                <a16:creationId xmlns:a16="http://schemas.microsoft.com/office/drawing/2014/main" id="{1219A332-6A15-F136-C60B-547B78F24F2F}"/>
              </a:ext>
            </a:extLst>
          </p:cNvPr>
          <p:cNvSpPr txBox="1"/>
          <p:nvPr/>
        </p:nvSpPr>
        <p:spPr>
          <a:xfrm>
            <a:off x="637310" y="1285821"/>
            <a:ext cx="6096000" cy="709233"/>
          </a:xfrm>
          <a:prstGeom prst="rect">
            <a:avLst/>
          </a:prstGeom>
          <a:noFill/>
        </p:spPr>
        <p:txBody>
          <a:bodyPr wrap="square">
            <a:spAutoFit/>
          </a:bodyPr>
          <a:lstStyle/>
          <a:p>
            <a:pPr algn="ctr">
              <a:lnSpc>
                <a:spcPct val="115000"/>
              </a:lnSpc>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4: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Influence of TV Shows on Cultural Identity and Language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906376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9C302-41CF-73B1-88B9-DEBBC9CCFA26}"/>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DISCUSSION</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00B12B68-0465-49FF-A699-535BFDDD4E77}"/>
              </a:ext>
            </a:extLst>
          </p:cNvPr>
          <p:cNvSpPr>
            <a:spLocks noGrp="1"/>
          </p:cNvSpPr>
          <p:nvPr>
            <p:ph idx="1"/>
          </p:nvPr>
        </p:nvSpPr>
        <p:spPr/>
        <p:txBody>
          <a:bodyPr>
            <a:normAutofit fontScale="85000" lnSpcReduction="10000"/>
          </a:bodyPr>
          <a:lstStyle/>
          <a:p>
            <a:pPr algn="just"/>
            <a:r>
              <a:rPr lang="en-US" sz="1600" dirty="0">
                <a:effectLst/>
                <a:latin typeface="Times New Roman" panose="02020603050405020304" pitchFamily="18" charset="0"/>
                <a:ea typeface="Calibri" panose="020F0502020204030204" pitchFamily="34" charset="0"/>
              </a:rPr>
              <a:t>Findings The results of the present study contribute significantly to an understanding of media use patterns by children in the state of Andhra Pradesh and specifically the usage of Telugu reality and comedy TV programs</a:t>
            </a:r>
          </a:p>
          <a:p>
            <a:pPr algn="just"/>
            <a:r>
              <a:rPr lang="en-US" sz="1600" dirty="0">
                <a:effectLst/>
                <a:latin typeface="Times New Roman" panose="02020603050405020304" pitchFamily="18" charset="0"/>
                <a:ea typeface="Calibri" panose="020F0502020204030204" pitchFamily="34" charset="0"/>
              </a:rPr>
              <a:t>Children view Telugu reality and comedy shows significantly, where most of the children watch these programs for 5–10 hours a week</a:t>
            </a:r>
            <a:endParaRPr lang="en-US" sz="1600" dirty="0">
              <a:latin typeface="Times New Roman" panose="02020603050405020304" pitchFamily="18" charset="0"/>
              <a:ea typeface="Calibri" panose="020F0502020204030204" pitchFamily="34" charset="0"/>
            </a:endParaRPr>
          </a:p>
          <a:p>
            <a:pPr algn="just"/>
            <a:r>
              <a:rPr lang="en-US" sz="1600" dirty="0">
                <a:effectLst/>
                <a:latin typeface="Times New Roman" panose="02020603050405020304" pitchFamily="18" charset="0"/>
                <a:ea typeface="Calibri" panose="020F0502020204030204" pitchFamily="34" charset="0"/>
              </a:rPr>
              <a:t>This average consumption level that is seen among 35% of the sample is quite ordinary in entertainment patterns. However, the fact that 20% of children view for more than 15 hours a week indicates that the audience might show overdependence in this particular sub group</a:t>
            </a:r>
          </a:p>
          <a:p>
            <a:pPr algn="just"/>
            <a:r>
              <a:rPr lang="en-US" sz="1600" dirty="0">
                <a:effectLst/>
                <a:latin typeface="Times New Roman" panose="02020603050405020304" pitchFamily="18" charset="0"/>
                <a:ea typeface="Calibri" panose="020F0502020204030204" pitchFamily="34" charset="0"/>
              </a:rPr>
              <a:t>The findings also indicate that the older the age group, the higher the media consumption, with 14–16-year-old children being more engaged</a:t>
            </a:r>
            <a:endParaRPr lang="en-US" sz="1600" dirty="0">
              <a:latin typeface="Times New Roman" panose="02020603050405020304" pitchFamily="18" charset="0"/>
              <a:ea typeface="Calibri" panose="020F0502020204030204" pitchFamily="34" charset="0"/>
            </a:endParaRPr>
          </a:p>
          <a:p>
            <a:pPr algn="just"/>
            <a:r>
              <a:rPr lang="en-US" sz="1600" dirty="0">
                <a:effectLst/>
                <a:latin typeface="Times New Roman" panose="02020603050405020304" pitchFamily="18" charset="0"/>
                <a:ea typeface="Calibri" panose="020F0502020204030204" pitchFamily="34" charset="0"/>
              </a:rPr>
              <a:t>Reality and comedy Telugu TV shows are playing a bivalent role for children's cognitive and social developments.</a:t>
            </a:r>
          </a:p>
          <a:p>
            <a:pPr algn="just"/>
            <a:r>
              <a:rPr lang="en-US" sz="1600" dirty="0">
                <a:effectLst/>
                <a:latin typeface="Times New Roman" panose="02020603050405020304" pitchFamily="18" charset="0"/>
                <a:ea typeface="Calibri" panose="020F0502020204030204" pitchFamily="34" charset="0"/>
              </a:rPr>
              <a:t>Among the many findings, perhaps the most powerful outcome is that the study demonstrates a robust effect of Telugu reality and comedy television shows on the cultural identity and language usage of children.</a:t>
            </a:r>
          </a:p>
          <a:p>
            <a:pPr algn="just"/>
            <a:r>
              <a:rPr lang="en-US" sz="1600" kern="100" dirty="0">
                <a:effectLst/>
                <a:latin typeface="Times New Roman" panose="02020603050405020304" pitchFamily="18" charset="0"/>
                <a:ea typeface="Calibri" panose="020F0502020204030204" pitchFamily="34" charset="0"/>
                <a:cs typeface="Mangal" panose="02040503050203030202" pitchFamily="18" charset="0"/>
              </a:rPr>
              <a:t>The findings suggest that policymakers, educators, and content creators should collaborate to develop programming that enhances positive outcomes, such as language development and cultural identity, while mitigating potential drawbacks, such as reduced academic focus.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algn="just"/>
            <a:endParaRPr lang="en-US" sz="2400" dirty="0"/>
          </a:p>
        </p:txBody>
      </p:sp>
    </p:spTree>
    <p:extLst>
      <p:ext uri="{BB962C8B-B14F-4D97-AF65-F5344CB8AC3E}">
        <p14:creationId xmlns:p14="http://schemas.microsoft.com/office/powerpoint/2010/main" val="106797397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5EBAF-622B-2353-F754-2E0294A1EBB4}"/>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032FD1CB-7CBE-97A3-7DC9-F143D293A280}"/>
              </a:ext>
            </a:extLst>
          </p:cNvPr>
          <p:cNvSpPr>
            <a:spLocks noGrp="1"/>
          </p:cNvSpPr>
          <p:nvPr>
            <p:ph idx="1"/>
          </p:nvPr>
        </p:nvSpPr>
        <p:spPr/>
        <p:txBody>
          <a:bodyPr>
            <a:normAutofit fontScale="92500" lnSpcReduction="20000"/>
          </a:bodyPr>
          <a:lstStyle/>
          <a:p>
            <a:pPr algn="just"/>
            <a:r>
              <a:rPr lang="en-US" sz="1800" dirty="0">
                <a:effectLst/>
                <a:latin typeface="Times New Roman" panose="02020603050405020304" pitchFamily="18" charset="0"/>
                <a:ea typeface="Calibri" panose="020F0502020204030204" pitchFamily="34" charset="0"/>
              </a:rPr>
              <a:t>This study brings out the important role Telugu reality and comedy TV shows play in forming the media consumption patterns of children in Andhra Pradesh.</a:t>
            </a:r>
          </a:p>
          <a:p>
            <a:pPr algn="just"/>
            <a:r>
              <a:rPr lang="en-US" sz="1800" dirty="0">
                <a:effectLst/>
                <a:latin typeface="Times New Roman" panose="02020603050405020304" pitchFamily="18" charset="0"/>
                <a:ea typeface="Calibri" panose="020F0502020204030204" pitchFamily="34" charset="0"/>
              </a:rPr>
              <a:t>It was found that these shows were not only popular among children but also consumed moderately to highly, and influential in multiple dimensions of their development</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Almost ninety percent children had reported these very shows improved a sense of affiliation with cultural legacy, heightened interests in Telugu language, as well as nurtured their traditions</a:t>
            </a:r>
          </a:p>
          <a:p>
            <a:pPr algn="just"/>
            <a:r>
              <a:rPr lang="en-US" sz="1800" dirty="0">
                <a:effectLst/>
                <a:latin typeface="Times New Roman" panose="02020603050405020304" pitchFamily="18" charset="0"/>
                <a:ea typeface="Calibri" panose="020F0502020204030204" pitchFamily="34" charset="0"/>
              </a:rPr>
              <a:t>However, in the study there are also raised concerns, in particular about lack of academic engagement and inconclusive effects on the attention span of children.</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That means that consumption of such contents should be very balanced, focusing on entertainment while at the same time maximizing their educational value and minimizing such drawbacks</a:t>
            </a:r>
          </a:p>
          <a:p>
            <a:pPr algn="just"/>
            <a:r>
              <a:rPr lang="en-US" sz="1800" dirty="0">
                <a:effectLst/>
                <a:latin typeface="Times New Roman" panose="02020603050405020304" pitchFamily="18" charset="0"/>
                <a:ea typeface="Calibri" panose="020F0502020204030204" pitchFamily="34" charset="0"/>
              </a:rPr>
              <a:t>Overall, Telugu reality and comedy TV shows are more than entertainment; they act as a channel for cultural preservation and social engagement among children, with the need for careful content creation and consumption strategies in support of holistic child development.</a:t>
            </a:r>
            <a:endParaRPr lang="en-US" dirty="0"/>
          </a:p>
        </p:txBody>
      </p:sp>
    </p:spTree>
    <p:extLst>
      <p:ext uri="{BB962C8B-B14F-4D97-AF65-F5344CB8AC3E}">
        <p14:creationId xmlns:p14="http://schemas.microsoft.com/office/powerpoint/2010/main" val="398579374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2FE02-6234-048D-CBD9-24A07A9F6073}"/>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FF16F931-9B08-C116-02EE-0C9D566A1919}"/>
              </a:ext>
            </a:extLst>
          </p:cNvPr>
          <p:cNvSpPr>
            <a:spLocks noGrp="1"/>
          </p:cNvSpPr>
          <p:nvPr>
            <p:ph idx="1"/>
          </p:nvPr>
        </p:nvSpPr>
        <p:spPr/>
        <p:txBody>
          <a:bodyPr>
            <a:normAutofit fontScale="85000" lnSpcReduction="20000"/>
          </a:bodyPr>
          <a:lstStyle/>
          <a:p>
            <a:pPr marL="342900" lvl="0" indent="-342900">
              <a:lnSpc>
                <a:spcPct val="150000"/>
              </a:lnSpc>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Chirumamilla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 (2019).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Producing TV (s): The multitudinous life of television in south India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(Doctoral dissertation).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Desai, M. K. (2021). Introduction: Regional language television channels: an Indian story. In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Regional Language Television in India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(pp. 1-31). Routledge India.</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50000"/>
              </a:lnSpc>
              <a:buFont typeface="+mj-lt"/>
              <a:buAutoNum type="arabicPeriod"/>
            </a:pPr>
            <a:r>
              <a:rPr lang="it-IT" sz="1800" kern="100" dirty="0">
                <a:effectLst/>
                <a:latin typeface="Times New Roman" panose="02020603050405020304" pitchFamily="18" charset="0"/>
                <a:ea typeface="Calibri" panose="020F0502020204030204" pitchFamily="34" charset="0"/>
                <a:cs typeface="Mangal" panose="02040503050203030202" pitchFamily="18" charset="0"/>
              </a:rPr>
              <a:t>Desai, M. K. (2021). </a:t>
            </a:r>
            <a:r>
              <a:rPr lang="it-IT" sz="1800" i="1" kern="100" dirty="0">
                <a:effectLst/>
                <a:latin typeface="Times New Roman" panose="02020603050405020304" pitchFamily="18" charset="0"/>
                <a:ea typeface="Calibri" panose="020F0502020204030204" pitchFamily="34" charset="0"/>
                <a:cs typeface="Mangal" panose="02040503050203030202" pitchFamily="18" charset="0"/>
              </a:rPr>
              <a:t>Regional language television in India</a:t>
            </a:r>
            <a:r>
              <a:rPr lang="it-IT"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CRC Press.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Golwalkar, S., &amp; Mishra, M. (2023, January). Rise of Indian regional content on video streaming platforms: A study of audience consumption and perception of Indian regional content on OTT platforms. In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AIP Conference Proceedings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(Vol. 2523, No. 1). AIP Publishing.</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50000"/>
              </a:lnSpc>
              <a:spcAft>
                <a:spcPts val="100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Jalarajan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 S., &amp; Suresh, A. K. (2023). INDIAN TELEVISION AND THE RISE OF THE LOCAL.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Television Publics in South Asia: Mediated Politics and Culture</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254354120"/>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70434-780F-940C-AE57-6DFEA868795F}"/>
              </a:ext>
            </a:extLst>
          </p:cNvPr>
          <p:cNvSpPr>
            <a:spLocks noGrp="1"/>
          </p:cNvSpPr>
          <p:nvPr>
            <p:ph type="title"/>
          </p:nvPr>
        </p:nvSpPr>
        <p:spPr>
          <a:xfrm>
            <a:off x="3678382" y="3039053"/>
            <a:ext cx="3927764" cy="1242002"/>
          </a:xfrm>
        </p:spPr>
        <p:txBody>
          <a:bodyPr/>
          <a:lstStyle/>
          <a:p>
            <a:pPr algn="ctr"/>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108019756"/>
      </p:ext>
    </p:extLst>
  </p:cSld>
  <p:clrMapOvr>
    <a:masterClrMapping/>
  </p:clrMapOvr>
  <p:transition spd="slow">
    <p:push dir="u"/>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TotalTime>
  <Words>2440</Words>
  <Application>Microsoft Office PowerPoint</Application>
  <PresentationFormat>Widescreen</PresentationFormat>
  <Paragraphs>139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Wisp</vt:lpstr>
      <vt:lpstr>MEDIA CONSUMPTION PATTERNS AMONG CHILDREN IN ANDHRA PRADESH: THE ROLE OF TELUGU REALITY AND COMEDY TV SHOWS </vt:lpstr>
      <vt:lpstr>Abstract </vt:lpstr>
      <vt:lpstr>INTRODUCTION </vt:lpstr>
      <vt:lpstr>Research Objectives  </vt:lpstr>
      <vt:lpstr>REVIEW OF LITREATURE </vt:lpstr>
      <vt:lpstr>RESEARCH METHDOLOGY  </vt:lpstr>
      <vt:lpstr>DATA ANALYSIS ANS RESULT</vt:lpstr>
      <vt:lpstr>PowerPoint Presentation</vt:lpstr>
      <vt:lpstr>PowerPoint Presentation</vt:lpstr>
      <vt:lpstr>PowerPoint Presentation</vt:lpstr>
      <vt:lpstr>DISCUSSION </vt:lpstr>
      <vt:lpstr>CONCLUSION </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64</cp:revision>
  <dcterms:created xsi:type="dcterms:W3CDTF">2025-01-08T12:22:19Z</dcterms:created>
  <dcterms:modified xsi:type="dcterms:W3CDTF">2025-01-08T12:37:17Z</dcterms:modified>
</cp:coreProperties>
</file>