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png"/><Relationship Id="rId7" Type="http://schemas.openxmlformats.org/officeDocument/2006/relationships/hyperlink" Target="https://gamma.app"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33291"/>
          </a:xfrm>
          <a:prstGeom prst="rect">
            <a:avLst/>
          </a:prstGeom>
          <a:solidFill>
            <a:srgbClr val="080E26"/>
          </a:solidFill>
          <a:ln/>
        </p:spPr>
      </p:sp>
      <p:pic>
        <p:nvPicPr>
          <p:cNvPr id="4" name="Image 0" descr="preencoded.png"/>
          <p:cNvPicPr>
            <a:picLocks noChangeAspect="1"/>
          </p:cNvPicPr>
          <p:nvPr/>
        </p:nvPicPr>
        <p:blipFill>
          <a:blip r:embed="rId3"/>
          <a:stretch>
            <a:fillRect/>
          </a:stretch>
        </p:blipFill>
        <p:spPr>
          <a:xfrm>
            <a:off x="0" y="0"/>
            <a:ext cx="5486400" cy="8233291"/>
          </a:xfrm>
          <a:prstGeom prst="rect">
            <a:avLst/>
          </a:prstGeom>
        </p:spPr>
      </p:pic>
      <p:sp>
        <p:nvSpPr>
          <p:cNvPr id="5" name="Text 2"/>
          <p:cNvSpPr/>
          <p:nvPr/>
        </p:nvSpPr>
        <p:spPr>
          <a:xfrm>
            <a:off x="6264116" y="570309"/>
            <a:ext cx="7588568" cy="2333149"/>
          </a:xfrm>
          <a:prstGeom prst="rect">
            <a:avLst/>
          </a:prstGeom>
          <a:noFill/>
          <a:ln/>
        </p:spPr>
        <p:txBody>
          <a:bodyPr wrap="square" rtlCol="0" anchor="t"/>
          <a:lstStyle/>
          <a:p>
            <a:pPr marL="0" indent="0">
              <a:lnSpc>
                <a:spcPts val="6124"/>
              </a:lnSpc>
              <a:buNone/>
            </a:pPr>
            <a:r>
              <a:rPr lang="en-US" sz="4899" dirty="0">
                <a:solidFill>
                  <a:srgbClr val="FFFFFF"/>
                </a:solidFill>
                <a:latin typeface="Fraunces" pitchFamily="34" charset="0"/>
                <a:ea typeface="Fraunces" pitchFamily="34" charset="-122"/>
                <a:cs typeface="Fraunces" pitchFamily="34" charset="-120"/>
              </a:rPr>
              <a:t>Sibling Rivalry: Factors, Manifestations and Implications</a:t>
            </a:r>
            <a:endParaRPr lang="en-US" sz="4899" dirty="0"/>
          </a:p>
        </p:txBody>
      </p:sp>
      <p:sp>
        <p:nvSpPr>
          <p:cNvPr id="6" name="Text 3"/>
          <p:cNvSpPr/>
          <p:nvPr/>
        </p:nvSpPr>
        <p:spPr>
          <a:xfrm>
            <a:off x="6264116" y="3214568"/>
            <a:ext cx="7588568" cy="331827"/>
          </a:xfrm>
          <a:prstGeom prst="rect">
            <a:avLst/>
          </a:prstGeom>
          <a:noFill/>
          <a:ln/>
        </p:spPr>
        <p:txBody>
          <a:bodyPr wrap="none" rtlCol="0" anchor="t"/>
          <a:lstStyle/>
          <a:p>
            <a:pPr marL="0" indent="0">
              <a:lnSpc>
                <a:spcPts val="2613"/>
              </a:lnSpc>
              <a:buNone/>
            </a:pPr>
            <a:r>
              <a:rPr lang="en-US" sz="1633" b="1" dirty="0">
                <a:solidFill>
                  <a:srgbClr val="EBECEF"/>
                </a:solidFill>
                <a:latin typeface="Epilogue" pitchFamily="34" charset="0"/>
                <a:ea typeface="Epilogue" pitchFamily="34" charset="-122"/>
                <a:cs typeface="Epilogue" pitchFamily="34" charset="-120"/>
              </a:rPr>
              <a:t>Subject:</a:t>
            </a:r>
            <a:r>
              <a:rPr lang="en-US" sz="1633" dirty="0">
                <a:solidFill>
                  <a:srgbClr val="EBECEF"/>
                </a:solidFill>
                <a:latin typeface="Epilogue" pitchFamily="34" charset="0"/>
                <a:ea typeface="Epilogue" pitchFamily="34" charset="-122"/>
                <a:cs typeface="Epilogue" pitchFamily="34" charset="-120"/>
              </a:rPr>
              <a:t> Psychology</a:t>
            </a:r>
            <a:endParaRPr lang="en-US" sz="1633" dirty="0"/>
          </a:p>
        </p:txBody>
      </p:sp>
      <p:sp>
        <p:nvSpPr>
          <p:cNvPr id="7" name="Text 4"/>
          <p:cNvSpPr/>
          <p:nvPr/>
        </p:nvSpPr>
        <p:spPr>
          <a:xfrm>
            <a:off x="6264116" y="3779639"/>
            <a:ext cx="7588568" cy="331827"/>
          </a:xfrm>
          <a:prstGeom prst="rect">
            <a:avLst/>
          </a:prstGeom>
          <a:noFill/>
          <a:ln/>
        </p:spPr>
        <p:txBody>
          <a:bodyPr wrap="none" rtlCol="0" anchor="t"/>
          <a:lstStyle/>
          <a:p>
            <a:pPr marL="0" indent="0">
              <a:lnSpc>
                <a:spcPts val="2613"/>
              </a:lnSpc>
              <a:buNone/>
            </a:pPr>
            <a:r>
              <a:rPr lang="en-US" sz="1633" b="1" dirty="0">
                <a:solidFill>
                  <a:srgbClr val="EBECEF"/>
                </a:solidFill>
                <a:latin typeface="Epilogue" pitchFamily="34" charset="0"/>
                <a:ea typeface="Epilogue" pitchFamily="34" charset="-122"/>
                <a:cs typeface="Epilogue" pitchFamily="34" charset="-120"/>
              </a:rPr>
              <a:t>Written &amp; researched by:</a:t>
            </a:r>
            <a:r>
              <a:rPr lang="en-US" sz="1633" dirty="0">
                <a:solidFill>
                  <a:srgbClr val="EBECEF"/>
                </a:solidFill>
                <a:latin typeface="Epilogue" pitchFamily="34" charset="0"/>
                <a:ea typeface="Epilogue" pitchFamily="34" charset="-122"/>
                <a:cs typeface="Epilogue" pitchFamily="34" charset="-120"/>
              </a:rPr>
              <a:t> Varada V.S</a:t>
            </a:r>
            <a:endParaRPr lang="en-US" sz="1633" dirty="0"/>
          </a:p>
        </p:txBody>
      </p:sp>
      <p:sp>
        <p:nvSpPr>
          <p:cNvPr id="8" name="Text 5"/>
          <p:cNvSpPr/>
          <p:nvPr/>
        </p:nvSpPr>
        <p:spPr>
          <a:xfrm>
            <a:off x="6264116" y="4344710"/>
            <a:ext cx="7588568" cy="3318272"/>
          </a:xfrm>
          <a:prstGeom prst="rect">
            <a:avLst/>
          </a:prstGeom>
          <a:noFill/>
          <a:ln/>
        </p:spPr>
        <p:txBody>
          <a:bodyPr wrap="square" rtlCol="0" anchor="t"/>
          <a:lstStyle/>
          <a:p>
            <a:pPr marL="0" indent="0">
              <a:lnSpc>
                <a:spcPts val="2613"/>
              </a:lnSpc>
              <a:buNone/>
            </a:pPr>
            <a:r>
              <a:rPr lang="en-US" sz="1633" dirty="0">
                <a:solidFill>
                  <a:srgbClr val="EBECEF"/>
                </a:solidFill>
                <a:latin typeface="Epilogue" pitchFamily="34" charset="0"/>
                <a:ea typeface="Epilogue" pitchFamily="34" charset="-122"/>
                <a:cs typeface="Epilogue" pitchFamily="34" charset="-120"/>
              </a:rPr>
              <a:t>This study offers qualitative insights into sibling rivalry dynamics among individuals aged 18-35. In-depth interviews and observations reveal diverse expressions, including verbal conflicts, competition for achievements, and subtle undermining behavior. Themes such as parental attention, resource allocation, and the impact of life events emerge, emphasizing the emotional intricacies within sibling relationships. The findings suggest a need for counseling support and highlight the role of life events and cultural influences. Despite limitations, this research lays a foundation for future exploration and targeted interventions promoting healthier sibling dynamics.</a:t>
            </a:r>
            <a:endParaRPr lang="en-US" sz="1633"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747713"/>
            <a:ext cx="7990165"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Understanding Sibling Rivalry</a:t>
            </a:r>
            <a:endParaRPr lang="en-US" sz="4374" dirty="0"/>
          </a:p>
        </p:txBody>
      </p:sp>
      <p:sp>
        <p:nvSpPr>
          <p:cNvPr id="6" name="Shape 3"/>
          <p:cNvSpPr/>
          <p:nvPr/>
        </p:nvSpPr>
        <p:spPr>
          <a:xfrm>
            <a:off x="4801910" y="1775341"/>
            <a:ext cx="44410" cy="5706427"/>
          </a:xfrm>
          <a:prstGeom prst="roundRect">
            <a:avLst>
              <a:gd name="adj" fmla="val 225151"/>
            </a:avLst>
          </a:prstGeom>
          <a:solidFill>
            <a:srgbClr val="414A70"/>
          </a:solidFill>
          <a:ln/>
        </p:spPr>
      </p:sp>
      <p:sp>
        <p:nvSpPr>
          <p:cNvPr id="7" name="Shape 4"/>
          <p:cNvSpPr/>
          <p:nvPr/>
        </p:nvSpPr>
        <p:spPr>
          <a:xfrm>
            <a:off x="5074027" y="2176641"/>
            <a:ext cx="777597" cy="44410"/>
          </a:xfrm>
          <a:prstGeom prst="roundRect">
            <a:avLst>
              <a:gd name="adj" fmla="val 225151"/>
            </a:avLst>
          </a:prstGeom>
          <a:solidFill>
            <a:srgbClr val="414A70"/>
          </a:solidFill>
          <a:ln/>
        </p:spPr>
      </p:sp>
      <p:sp>
        <p:nvSpPr>
          <p:cNvPr id="8" name="Shape 5"/>
          <p:cNvSpPr/>
          <p:nvPr/>
        </p:nvSpPr>
        <p:spPr>
          <a:xfrm>
            <a:off x="4574084" y="1948934"/>
            <a:ext cx="499943" cy="499943"/>
          </a:xfrm>
          <a:prstGeom prst="roundRect">
            <a:avLst>
              <a:gd name="adj" fmla="val 20000"/>
            </a:avLst>
          </a:prstGeom>
          <a:solidFill>
            <a:srgbClr val="283157"/>
          </a:solidFill>
          <a:ln w="7620">
            <a:solidFill>
              <a:srgbClr val="414A70"/>
            </a:solidFill>
            <a:prstDash val="solid"/>
          </a:ln>
        </p:spPr>
      </p:sp>
      <p:sp>
        <p:nvSpPr>
          <p:cNvPr id="9" name="Text 6"/>
          <p:cNvSpPr/>
          <p:nvPr/>
        </p:nvSpPr>
        <p:spPr>
          <a:xfrm>
            <a:off x="4747558" y="1990606"/>
            <a:ext cx="152876" cy="416481"/>
          </a:xfrm>
          <a:prstGeom prst="rect">
            <a:avLst/>
          </a:prstGeom>
          <a:noFill/>
          <a:ln/>
        </p:spPr>
        <p:txBody>
          <a:bodyPr wrap="none" rtlCol="0" anchor="t"/>
          <a:lstStyle/>
          <a:p>
            <a:pPr marL="0" indent="0" algn="ctr">
              <a:lnSpc>
                <a:spcPts val="3281"/>
              </a:lnSpc>
              <a:buNone/>
            </a:pPr>
            <a:r>
              <a:rPr lang="en-US" sz="2624" dirty="0">
                <a:solidFill>
                  <a:srgbClr val="EBECEF"/>
                </a:solidFill>
                <a:latin typeface="Fraunces" pitchFamily="34" charset="0"/>
                <a:ea typeface="Fraunces" pitchFamily="34" charset="-122"/>
                <a:cs typeface="Fraunces" pitchFamily="34" charset="-120"/>
              </a:rPr>
              <a:t>1</a:t>
            </a:r>
            <a:endParaRPr lang="en-US" sz="2624" dirty="0"/>
          </a:p>
        </p:txBody>
      </p:sp>
      <p:sp>
        <p:nvSpPr>
          <p:cNvPr id="10" name="Text 7"/>
          <p:cNvSpPr/>
          <p:nvPr/>
        </p:nvSpPr>
        <p:spPr>
          <a:xfrm>
            <a:off x="6046113" y="1997512"/>
            <a:ext cx="2777490" cy="347186"/>
          </a:xfrm>
          <a:prstGeom prst="rect">
            <a:avLst/>
          </a:prstGeom>
          <a:noFill/>
          <a:ln/>
        </p:spPr>
        <p:txBody>
          <a:bodyPr wrap="none" rtlCol="0" anchor="t"/>
          <a:lstStyle/>
          <a:p>
            <a:pPr marL="0" indent="0" algn="l">
              <a:lnSpc>
                <a:spcPts val="2734"/>
              </a:lnSpc>
              <a:buNone/>
            </a:pPr>
            <a:r>
              <a:rPr lang="en-US" sz="2187" dirty="0">
                <a:solidFill>
                  <a:srgbClr val="EBECEF"/>
                </a:solidFill>
                <a:latin typeface="Fraunces" pitchFamily="34" charset="0"/>
                <a:ea typeface="Fraunces" pitchFamily="34" charset="-122"/>
                <a:cs typeface="Fraunces" pitchFamily="34" charset="-120"/>
              </a:rPr>
              <a:t>Parental Attention</a:t>
            </a:r>
            <a:endParaRPr lang="en-US" sz="2187" dirty="0"/>
          </a:p>
        </p:txBody>
      </p:sp>
      <p:sp>
        <p:nvSpPr>
          <p:cNvPr id="11" name="Text 8"/>
          <p:cNvSpPr/>
          <p:nvPr/>
        </p:nvSpPr>
        <p:spPr>
          <a:xfrm>
            <a:off x="6046113" y="2477929"/>
            <a:ext cx="7751088" cy="1066205"/>
          </a:xfrm>
          <a:prstGeom prst="rect">
            <a:avLst/>
          </a:prstGeom>
          <a:noFill/>
          <a:ln/>
        </p:spPr>
        <p:txBody>
          <a:bodyPr wrap="square" rtlCol="0" anchor="t"/>
          <a:lstStyle/>
          <a:p>
            <a:pPr marL="0" indent="0" algn="l">
              <a:lnSpc>
                <a:spcPts val="2799"/>
              </a:lnSpc>
              <a:buNone/>
            </a:pPr>
            <a:r>
              <a:rPr lang="en-US" sz="1750" dirty="0">
                <a:solidFill>
                  <a:srgbClr val="EBECEF"/>
                </a:solidFill>
                <a:latin typeface="Epilogue" pitchFamily="34" charset="0"/>
                <a:ea typeface="Epilogue" pitchFamily="34" charset="-122"/>
                <a:cs typeface="Epilogue" pitchFamily="34" charset="-120"/>
              </a:rPr>
              <a:t>Competition for parental attention is a prevalent theme in sibling relationships, contributing to feelings of rivalry and emotional intricacies.</a:t>
            </a:r>
            <a:endParaRPr lang="en-US" sz="1750" dirty="0"/>
          </a:p>
        </p:txBody>
      </p:sp>
      <p:sp>
        <p:nvSpPr>
          <p:cNvPr id="12" name="Shape 9"/>
          <p:cNvSpPr/>
          <p:nvPr/>
        </p:nvSpPr>
        <p:spPr>
          <a:xfrm>
            <a:off x="5074027" y="4389775"/>
            <a:ext cx="777597" cy="44410"/>
          </a:xfrm>
          <a:prstGeom prst="roundRect">
            <a:avLst>
              <a:gd name="adj" fmla="val 225151"/>
            </a:avLst>
          </a:prstGeom>
          <a:solidFill>
            <a:srgbClr val="414A70"/>
          </a:solidFill>
          <a:ln/>
        </p:spPr>
      </p:sp>
      <p:sp>
        <p:nvSpPr>
          <p:cNvPr id="13" name="Shape 10"/>
          <p:cNvSpPr/>
          <p:nvPr/>
        </p:nvSpPr>
        <p:spPr>
          <a:xfrm>
            <a:off x="4574084" y="4162068"/>
            <a:ext cx="499943" cy="499943"/>
          </a:xfrm>
          <a:prstGeom prst="roundRect">
            <a:avLst>
              <a:gd name="adj" fmla="val 20000"/>
            </a:avLst>
          </a:prstGeom>
          <a:solidFill>
            <a:srgbClr val="283157"/>
          </a:solidFill>
          <a:ln w="7620">
            <a:solidFill>
              <a:srgbClr val="414A70"/>
            </a:solidFill>
            <a:prstDash val="solid"/>
          </a:ln>
        </p:spPr>
      </p:sp>
      <p:sp>
        <p:nvSpPr>
          <p:cNvPr id="14" name="Text 11"/>
          <p:cNvSpPr/>
          <p:nvPr/>
        </p:nvSpPr>
        <p:spPr>
          <a:xfrm>
            <a:off x="4723031" y="4203740"/>
            <a:ext cx="202049" cy="416481"/>
          </a:xfrm>
          <a:prstGeom prst="rect">
            <a:avLst/>
          </a:prstGeom>
          <a:noFill/>
          <a:ln/>
        </p:spPr>
        <p:txBody>
          <a:bodyPr wrap="none" rtlCol="0" anchor="t"/>
          <a:lstStyle/>
          <a:p>
            <a:pPr marL="0" indent="0" algn="ctr">
              <a:lnSpc>
                <a:spcPts val="3281"/>
              </a:lnSpc>
              <a:buNone/>
            </a:pPr>
            <a:r>
              <a:rPr lang="en-US" sz="2624" dirty="0">
                <a:solidFill>
                  <a:srgbClr val="EBECEF"/>
                </a:solidFill>
                <a:latin typeface="Fraunces" pitchFamily="34" charset="0"/>
                <a:ea typeface="Fraunces" pitchFamily="34" charset="-122"/>
                <a:cs typeface="Fraunces" pitchFamily="34" charset="-120"/>
              </a:rPr>
              <a:t>2</a:t>
            </a:r>
            <a:endParaRPr lang="en-US" sz="2624" dirty="0"/>
          </a:p>
        </p:txBody>
      </p:sp>
      <p:sp>
        <p:nvSpPr>
          <p:cNvPr id="15" name="Text 12"/>
          <p:cNvSpPr/>
          <p:nvPr/>
        </p:nvSpPr>
        <p:spPr>
          <a:xfrm>
            <a:off x="6046113" y="4210645"/>
            <a:ext cx="2777490" cy="347186"/>
          </a:xfrm>
          <a:prstGeom prst="rect">
            <a:avLst/>
          </a:prstGeom>
          <a:noFill/>
          <a:ln/>
        </p:spPr>
        <p:txBody>
          <a:bodyPr wrap="none" rtlCol="0" anchor="t"/>
          <a:lstStyle/>
          <a:p>
            <a:pPr marL="0" indent="0" algn="l">
              <a:lnSpc>
                <a:spcPts val="2734"/>
              </a:lnSpc>
              <a:buNone/>
            </a:pPr>
            <a:r>
              <a:rPr lang="en-US" sz="2187" dirty="0">
                <a:solidFill>
                  <a:srgbClr val="EBECEF"/>
                </a:solidFill>
                <a:latin typeface="Fraunces" pitchFamily="34" charset="0"/>
                <a:ea typeface="Fraunces" pitchFamily="34" charset="-122"/>
                <a:cs typeface="Fraunces" pitchFamily="34" charset="-120"/>
              </a:rPr>
              <a:t>Resource Allocation</a:t>
            </a:r>
            <a:endParaRPr lang="en-US" sz="2187" dirty="0"/>
          </a:p>
        </p:txBody>
      </p:sp>
      <p:sp>
        <p:nvSpPr>
          <p:cNvPr id="16" name="Text 13"/>
          <p:cNvSpPr/>
          <p:nvPr/>
        </p:nvSpPr>
        <p:spPr>
          <a:xfrm>
            <a:off x="6046113" y="4691063"/>
            <a:ext cx="7751088" cy="710803"/>
          </a:xfrm>
          <a:prstGeom prst="rect">
            <a:avLst/>
          </a:prstGeom>
          <a:noFill/>
          <a:ln/>
        </p:spPr>
        <p:txBody>
          <a:bodyPr wrap="square" rtlCol="0" anchor="t"/>
          <a:lstStyle/>
          <a:p>
            <a:pPr marL="0" indent="0" algn="l">
              <a:lnSpc>
                <a:spcPts val="2799"/>
              </a:lnSpc>
              <a:buNone/>
            </a:pPr>
            <a:r>
              <a:rPr lang="en-US" sz="1750" dirty="0">
                <a:solidFill>
                  <a:srgbClr val="EBECEF"/>
                </a:solidFill>
                <a:latin typeface="Epilogue" pitchFamily="34" charset="0"/>
                <a:ea typeface="Epilogue" pitchFamily="34" charset="-122"/>
                <a:cs typeface="Epilogue" pitchFamily="34" charset="-120"/>
              </a:rPr>
              <a:t>The challenges of sharing limited resources, both emotional and material, often lead to feelings of rivalry among siblings.</a:t>
            </a:r>
            <a:endParaRPr lang="en-US" sz="1750" dirty="0"/>
          </a:p>
        </p:txBody>
      </p:sp>
      <p:sp>
        <p:nvSpPr>
          <p:cNvPr id="17" name="Shape 14"/>
          <p:cNvSpPr/>
          <p:nvPr/>
        </p:nvSpPr>
        <p:spPr>
          <a:xfrm>
            <a:off x="5074027" y="6247507"/>
            <a:ext cx="777597" cy="44410"/>
          </a:xfrm>
          <a:prstGeom prst="roundRect">
            <a:avLst>
              <a:gd name="adj" fmla="val 225151"/>
            </a:avLst>
          </a:prstGeom>
          <a:solidFill>
            <a:srgbClr val="414A70"/>
          </a:solidFill>
          <a:ln/>
        </p:spPr>
      </p:sp>
      <p:sp>
        <p:nvSpPr>
          <p:cNvPr id="18" name="Shape 15"/>
          <p:cNvSpPr/>
          <p:nvPr/>
        </p:nvSpPr>
        <p:spPr>
          <a:xfrm>
            <a:off x="4574084" y="6019800"/>
            <a:ext cx="499943" cy="499943"/>
          </a:xfrm>
          <a:prstGeom prst="roundRect">
            <a:avLst>
              <a:gd name="adj" fmla="val 20000"/>
            </a:avLst>
          </a:prstGeom>
          <a:solidFill>
            <a:srgbClr val="283157"/>
          </a:solidFill>
          <a:ln w="7620">
            <a:solidFill>
              <a:srgbClr val="414A70"/>
            </a:solidFill>
            <a:prstDash val="solid"/>
          </a:ln>
        </p:spPr>
      </p:sp>
      <p:sp>
        <p:nvSpPr>
          <p:cNvPr id="19" name="Text 16"/>
          <p:cNvSpPr/>
          <p:nvPr/>
        </p:nvSpPr>
        <p:spPr>
          <a:xfrm>
            <a:off x="4731960" y="6061472"/>
            <a:ext cx="184071" cy="416481"/>
          </a:xfrm>
          <a:prstGeom prst="rect">
            <a:avLst/>
          </a:prstGeom>
          <a:noFill/>
          <a:ln/>
        </p:spPr>
        <p:txBody>
          <a:bodyPr wrap="none" rtlCol="0" anchor="t"/>
          <a:lstStyle/>
          <a:p>
            <a:pPr marL="0" indent="0" algn="ctr">
              <a:lnSpc>
                <a:spcPts val="3281"/>
              </a:lnSpc>
              <a:buNone/>
            </a:pPr>
            <a:r>
              <a:rPr lang="en-US" sz="2624" dirty="0">
                <a:solidFill>
                  <a:srgbClr val="EBECEF"/>
                </a:solidFill>
                <a:latin typeface="Fraunces" pitchFamily="34" charset="0"/>
                <a:ea typeface="Fraunces" pitchFamily="34" charset="-122"/>
                <a:cs typeface="Fraunces" pitchFamily="34" charset="-120"/>
              </a:rPr>
              <a:t>3</a:t>
            </a:r>
            <a:endParaRPr lang="en-US" sz="2624" dirty="0"/>
          </a:p>
        </p:txBody>
      </p:sp>
      <p:sp>
        <p:nvSpPr>
          <p:cNvPr id="20" name="Text 17"/>
          <p:cNvSpPr/>
          <p:nvPr/>
        </p:nvSpPr>
        <p:spPr>
          <a:xfrm>
            <a:off x="6046113" y="6068378"/>
            <a:ext cx="2799040" cy="347186"/>
          </a:xfrm>
          <a:prstGeom prst="rect">
            <a:avLst/>
          </a:prstGeom>
          <a:noFill/>
          <a:ln/>
        </p:spPr>
        <p:txBody>
          <a:bodyPr wrap="none" rtlCol="0" anchor="t"/>
          <a:lstStyle/>
          <a:p>
            <a:pPr marL="0" indent="0" algn="l">
              <a:lnSpc>
                <a:spcPts val="2734"/>
              </a:lnSpc>
              <a:buNone/>
            </a:pPr>
            <a:r>
              <a:rPr lang="en-US" sz="2187" dirty="0">
                <a:solidFill>
                  <a:srgbClr val="EBECEF"/>
                </a:solidFill>
                <a:latin typeface="Fraunces" pitchFamily="34" charset="0"/>
                <a:ea typeface="Fraunces" pitchFamily="34" charset="-122"/>
                <a:cs typeface="Fraunces" pitchFamily="34" charset="-120"/>
              </a:rPr>
              <a:t>Impact of Life Events</a:t>
            </a:r>
            <a:endParaRPr lang="en-US" sz="2187" dirty="0"/>
          </a:p>
        </p:txBody>
      </p:sp>
      <p:sp>
        <p:nvSpPr>
          <p:cNvPr id="21" name="Text 18"/>
          <p:cNvSpPr/>
          <p:nvPr/>
        </p:nvSpPr>
        <p:spPr>
          <a:xfrm>
            <a:off x="6046113" y="6548795"/>
            <a:ext cx="7751088" cy="710803"/>
          </a:xfrm>
          <a:prstGeom prst="rect">
            <a:avLst/>
          </a:prstGeom>
          <a:noFill/>
          <a:ln/>
        </p:spPr>
        <p:txBody>
          <a:bodyPr wrap="square" rtlCol="0" anchor="t"/>
          <a:lstStyle/>
          <a:p>
            <a:pPr marL="0" indent="0" algn="l">
              <a:lnSpc>
                <a:spcPts val="2799"/>
              </a:lnSpc>
              <a:buNone/>
            </a:pPr>
            <a:r>
              <a:rPr lang="en-US" sz="1750" dirty="0">
                <a:solidFill>
                  <a:srgbClr val="EBECEF"/>
                </a:solidFill>
                <a:latin typeface="Epilogue" pitchFamily="34" charset="0"/>
                <a:ea typeface="Epilogue" pitchFamily="34" charset="-122"/>
                <a:cs typeface="Epilogue" pitchFamily="34" charset="-120"/>
              </a:rPr>
              <a:t>Major life events, such as parental divorces or relocations, can trigger or alleviate sibling rivalry, reshaping the dynamics between siblings.</a:t>
            </a:r>
            <a:endParaRPr lang="en-US" sz="1750" dirty="0"/>
          </a:p>
        </p:txBody>
      </p:sp>
      <p:pic>
        <p:nvPicPr>
          <p:cNvPr id="2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sp>
        <p:nvSpPr>
          <p:cNvPr id="4" name="Text 2"/>
          <p:cNvSpPr/>
          <p:nvPr/>
        </p:nvSpPr>
        <p:spPr>
          <a:xfrm>
            <a:off x="2037993" y="2043113"/>
            <a:ext cx="10416778"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Psychological Factors in Sibling Rivalry</a:t>
            </a:r>
            <a:endParaRPr lang="en-US" sz="4374" dirty="0"/>
          </a:p>
        </p:txBody>
      </p:sp>
      <p:sp>
        <p:nvSpPr>
          <p:cNvPr id="5" name="Text 3"/>
          <p:cNvSpPr/>
          <p:nvPr/>
        </p:nvSpPr>
        <p:spPr>
          <a:xfrm>
            <a:off x="2037993" y="3292912"/>
            <a:ext cx="2777490" cy="347186"/>
          </a:xfrm>
          <a:prstGeom prst="rect">
            <a:avLst/>
          </a:prstGeom>
          <a:noFill/>
          <a:ln/>
        </p:spPr>
        <p:txBody>
          <a:bodyPr wrap="none" rtlCol="0" anchor="t"/>
          <a:lstStyle/>
          <a:p>
            <a:pPr marL="0" indent="0">
              <a:lnSpc>
                <a:spcPts val="2734"/>
              </a:lnSpc>
              <a:buNone/>
            </a:pPr>
            <a:r>
              <a:rPr lang="en-US" sz="2187" dirty="0">
                <a:solidFill>
                  <a:srgbClr val="FFFFFF"/>
                </a:solidFill>
                <a:latin typeface="Fraunces" pitchFamily="34" charset="0"/>
                <a:ea typeface="Fraunces" pitchFamily="34" charset="-122"/>
                <a:cs typeface="Fraunces" pitchFamily="34" charset="-120"/>
              </a:rPr>
              <a:t>Parental Behavior</a:t>
            </a:r>
            <a:endParaRPr lang="en-US" sz="2187" dirty="0"/>
          </a:p>
        </p:txBody>
      </p:sp>
      <p:sp>
        <p:nvSpPr>
          <p:cNvPr id="6" name="Text 4"/>
          <p:cNvSpPr/>
          <p:nvPr/>
        </p:nvSpPr>
        <p:spPr>
          <a:xfrm>
            <a:off x="2037993" y="3862268"/>
            <a:ext cx="3156347" cy="1777008"/>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Parental favoritism or differential treatment significantly impacts sibling relationships, contributing to feelings of rivalry.</a:t>
            </a:r>
            <a:endParaRPr lang="en-US" sz="1750" dirty="0"/>
          </a:p>
        </p:txBody>
      </p:sp>
      <p:sp>
        <p:nvSpPr>
          <p:cNvPr id="7" name="Text 5"/>
          <p:cNvSpPr/>
          <p:nvPr/>
        </p:nvSpPr>
        <p:spPr>
          <a:xfrm>
            <a:off x="5743932" y="3292912"/>
            <a:ext cx="2777490" cy="347186"/>
          </a:xfrm>
          <a:prstGeom prst="rect">
            <a:avLst/>
          </a:prstGeom>
          <a:noFill/>
          <a:ln/>
        </p:spPr>
        <p:txBody>
          <a:bodyPr wrap="none" rtlCol="0" anchor="t"/>
          <a:lstStyle/>
          <a:p>
            <a:pPr marL="0" indent="0">
              <a:lnSpc>
                <a:spcPts val="2734"/>
              </a:lnSpc>
              <a:buNone/>
            </a:pPr>
            <a:r>
              <a:rPr lang="en-US" sz="2187" dirty="0">
                <a:solidFill>
                  <a:srgbClr val="FFFFFF"/>
                </a:solidFill>
                <a:latin typeface="Fraunces" pitchFamily="34" charset="0"/>
                <a:ea typeface="Fraunces" pitchFamily="34" charset="-122"/>
                <a:cs typeface="Fraunces" pitchFamily="34" charset="-120"/>
              </a:rPr>
              <a:t>Identity Formation</a:t>
            </a:r>
            <a:endParaRPr lang="en-US" sz="2187" dirty="0"/>
          </a:p>
        </p:txBody>
      </p:sp>
      <p:sp>
        <p:nvSpPr>
          <p:cNvPr id="8" name="Text 6"/>
          <p:cNvSpPr/>
          <p:nvPr/>
        </p:nvSpPr>
        <p:spPr>
          <a:xfrm>
            <a:off x="5743932" y="3862268"/>
            <a:ext cx="3156347" cy="1777008"/>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Sibling relationships play a pivotal role in shaping an individual's sense of self and identity during childhood and adolescence.</a:t>
            </a:r>
            <a:endParaRPr lang="en-US" sz="1750" dirty="0"/>
          </a:p>
        </p:txBody>
      </p:sp>
      <p:sp>
        <p:nvSpPr>
          <p:cNvPr id="9" name="Text 7"/>
          <p:cNvSpPr/>
          <p:nvPr/>
        </p:nvSpPr>
        <p:spPr>
          <a:xfrm>
            <a:off x="9449872" y="3292912"/>
            <a:ext cx="3156347" cy="694373"/>
          </a:xfrm>
          <a:prstGeom prst="rect">
            <a:avLst/>
          </a:prstGeom>
          <a:noFill/>
          <a:ln/>
        </p:spPr>
        <p:txBody>
          <a:bodyPr wrap="square" rtlCol="0" anchor="t"/>
          <a:lstStyle/>
          <a:p>
            <a:pPr marL="0" indent="0">
              <a:lnSpc>
                <a:spcPts val="2734"/>
              </a:lnSpc>
              <a:buNone/>
            </a:pPr>
            <a:r>
              <a:rPr lang="en-US" sz="2187" dirty="0">
                <a:solidFill>
                  <a:srgbClr val="FFFFFF"/>
                </a:solidFill>
                <a:latin typeface="Fraunces" pitchFamily="34" charset="0"/>
                <a:ea typeface="Fraunces" pitchFamily="34" charset="-122"/>
                <a:cs typeface="Fraunces" pitchFamily="34" charset="-120"/>
              </a:rPr>
              <a:t>Social Learning Theories</a:t>
            </a:r>
            <a:endParaRPr lang="en-US" sz="2187" dirty="0"/>
          </a:p>
        </p:txBody>
      </p:sp>
      <p:sp>
        <p:nvSpPr>
          <p:cNvPr id="10" name="Text 8"/>
          <p:cNvSpPr/>
          <p:nvPr/>
        </p:nvSpPr>
        <p:spPr>
          <a:xfrm>
            <a:off x="9449872" y="4209455"/>
            <a:ext cx="3156347" cy="1777008"/>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Siblings observe and imitate each other's behaviors, perpetuating the cycle of rivalry through social learning.</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2347317"/>
            <a:ext cx="5759529"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Impact of Birth Order</a:t>
            </a:r>
            <a:endParaRPr lang="en-US" sz="4374" dirty="0"/>
          </a:p>
        </p:txBody>
      </p:sp>
      <p:sp>
        <p:nvSpPr>
          <p:cNvPr id="6" name="Shape 3"/>
          <p:cNvSpPr/>
          <p:nvPr/>
        </p:nvSpPr>
        <p:spPr>
          <a:xfrm>
            <a:off x="4490799" y="3548539"/>
            <a:ext cx="499943" cy="499943"/>
          </a:xfrm>
          <a:prstGeom prst="roundRect">
            <a:avLst>
              <a:gd name="adj" fmla="val 20000"/>
            </a:avLst>
          </a:prstGeom>
          <a:solidFill>
            <a:srgbClr val="283157"/>
          </a:solidFill>
          <a:ln w="7620">
            <a:solidFill>
              <a:srgbClr val="414A70"/>
            </a:solidFill>
            <a:prstDash val="solid"/>
          </a:ln>
        </p:spPr>
      </p:sp>
      <p:sp>
        <p:nvSpPr>
          <p:cNvPr id="7" name="Text 4"/>
          <p:cNvSpPr/>
          <p:nvPr/>
        </p:nvSpPr>
        <p:spPr>
          <a:xfrm>
            <a:off x="4664273" y="3590211"/>
            <a:ext cx="152876" cy="416481"/>
          </a:xfrm>
          <a:prstGeom prst="rect">
            <a:avLst/>
          </a:prstGeom>
          <a:noFill/>
          <a:ln/>
        </p:spPr>
        <p:txBody>
          <a:bodyPr wrap="none" rtlCol="0" anchor="t"/>
          <a:lstStyle/>
          <a:p>
            <a:pPr marL="0" indent="0" algn="ctr">
              <a:lnSpc>
                <a:spcPts val="3281"/>
              </a:lnSpc>
              <a:buNone/>
            </a:pPr>
            <a:r>
              <a:rPr lang="en-US" sz="2624" dirty="0">
                <a:solidFill>
                  <a:srgbClr val="EBECEF"/>
                </a:solidFill>
                <a:latin typeface="Fraunces" pitchFamily="34" charset="0"/>
                <a:ea typeface="Fraunces" pitchFamily="34" charset="-122"/>
                <a:cs typeface="Fraunces" pitchFamily="34" charset="-120"/>
              </a:rPr>
              <a:t>1</a:t>
            </a:r>
            <a:endParaRPr lang="en-US" sz="2624" dirty="0"/>
          </a:p>
        </p:txBody>
      </p:sp>
      <p:sp>
        <p:nvSpPr>
          <p:cNvPr id="8" name="Text 5"/>
          <p:cNvSpPr/>
          <p:nvPr/>
        </p:nvSpPr>
        <p:spPr>
          <a:xfrm>
            <a:off x="5212913" y="3624858"/>
            <a:ext cx="3188137" cy="347186"/>
          </a:xfrm>
          <a:prstGeom prst="rect">
            <a:avLst/>
          </a:prstGeom>
          <a:noFill/>
          <a:ln/>
        </p:spPr>
        <p:txBody>
          <a:bodyPr wrap="none" rtlCol="0" anchor="t"/>
          <a:lstStyle/>
          <a:p>
            <a:pPr marL="0" indent="0">
              <a:lnSpc>
                <a:spcPts val="2734"/>
              </a:lnSpc>
              <a:buNone/>
            </a:pPr>
            <a:r>
              <a:rPr lang="en-US" sz="2187" dirty="0">
                <a:solidFill>
                  <a:srgbClr val="EBECEF"/>
                </a:solidFill>
                <a:latin typeface="Fraunces" pitchFamily="34" charset="0"/>
                <a:ea typeface="Fraunces" pitchFamily="34" charset="-122"/>
                <a:cs typeface="Fraunces" pitchFamily="34" charset="-120"/>
              </a:rPr>
              <a:t>Firstborn vs. Later-born</a:t>
            </a:r>
            <a:endParaRPr lang="en-US" sz="2187" dirty="0"/>
          </a:p>
        </p:txBody>
      </p:sp>
      <p:sp>
        <p:nvSpPr>
          <p:cNvPr id="9" name="Text 6"/>
          <p:cNvSpPr/>
          <p:nvPr/>
        </p:nvSpPr>
        <p:spPr>
          <a:xfrm>
            <a:off x="5212913" y="4105275"/>
            <a:ext cx="3820001" cy="1777008"/>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Birth order influences the unique roles and responsibilities assigned to each sibling, impacting their relationships and contributing to rivalry.</a:t>
            </a:r>
            <a:endParaRPr lang="en-US" sz="1750" dirty="0"/>
          </a:p>
        </p:txBody>
      </p:sp>
      <p:sp>
        <p:nvSpPr>
          <p:cNvPr id="10" name="Shape 7"/>
          <p:cNvSpPr/>
          <p:nvPr/>
        </p:nvSpPr>
        <p:spPr>
          <a:xfrm>
            <a:off x="9255085" y="3548539"/>
            <a:ext cx="499943" cy="499943"/>
          </a:xfrm>
          <a:prstGeom prst="roundRect">
            <a:avLst>
              <a:gd name="adj" fmla="val 20000"/>
            </a:avLst>
          </a:prstGeom>
          <a:solidFill>
            <a:srgbClr val="283157"/>
          </a:solidFill>
          <a:ln w="7620">
            <a:solidFill>
              <a:srgbClr val="414A70"/>
            </a:solidFill>
            <a:prstDash val="solid"/>
          </a:ln>
        </p:spPr>
      </p:sp>
      <p:sp>
        <p:nvSpPr>
          <p:cNvPr id="11" name="Text 8"/>
          <p:cNvSpPr/>
          <p:nvPr/>
        </p:nvSpPr>
        <p:spPr>
          <a:xfrm>
            <a:off x="9404033" y="3590211"/>
            <a:ext cx="202049" cy="416481"/>
          </a:xfrm>
          <a:prstGeom prst="rect">
            <a:avLst/>
          </a:prstGeom>
          <a:noFill/>
          <a:ln/>
        </p:spPr>
        <p:txBody>
          <a:bodyPr wrap="none" rtlCol="0" anchor="t"/>
          <a:lstStyle/>
          <a:p>
            <a:pPr marL="0" indent="0" algn="ctr">
              <a:lnSpc>
                <a:spcPts val="3281"/>
              </a:lnSpc>
              <a:buNone/>
            </a:pPr>
            <a:r>
              <a:rPr lang="en-US" sz="2624" dirty="0">
                <a:solidFill>
                  <a:srgbClr val="EBECEF"/>
                </a:solidFill>
                <a:latin typeface="Fraunces" pitchFamily="34" charset="0"/>
                <a:ea typeface="Fraunces" pitchFamily="34" charset="-122"/>
                <a:cs typeface="Fraunces" pitchFamily="34" charset="-120"/>
              </a:rPr>
              <a:t>2</a:t>
            </a:r>
            <a:endParaRPr lang="en-US" sz="2624" dirty="0"/>
          </a:p>
        </p:txBody>
      </p:sp>
      <p:sp>
        <p:nvSpPr>
          <p:cNvPr id="12" name="Text 9"/>
          <p:cNvSpPr/>
          <p:nvPr/>
        </p:nvSpPr>
        <p:spPr>
          <a:xfrm>
            <a:off x="9977199" y="3624858"/>
            <a:ext cx="3210758" cy="347186"/>
          </a:xfrm>
          <a:prstGeom prst="rect">
            <a:avLst/>
          </a:prstGeom>
          <a:noFill/>
          <a:ln/>
        </p:spPr>
        <p:txBody>
          <a:bodyPr wrap="none" rtlCol="0" anchor="t"/>
          <a:lstStyle/>
          <a:p>
            <a:pPr marL="0" indent="0">
              <a:lnSpc>
                <a:spcPts val="2734"/>
              </a:lnSpc>
              <a:buNone/>
            </a:pPr>
            <a:r>
              <a:rPr lang="en-US" sz="2187" dirty="0">
                <a:solidFill>
                  <a:srgbClr val="EBECEF"/>
                </a:solidFill>
                <a:latin typeface="Fraunces" pitchFamily="34" charset="0"/>
                <a:ea typeface="Fraunces" pitchFamily="34" charset="-122"/>
                <a:cs typeface="Fraunces" pitchFamily="34" charset="-120"/>
              </a:rPr>
              <a:t>Differential Experiences</a:t>
            </a:r>
            <a:endParaRPr lang="en-US" sz="2187" dirty="0"/>
          </a:p>
        </p:txBody>
      </p:sp>
      <p:sp>
        <p:nvSpPr>
          <p:cNvPr id="13" name="Text 10"/>
          <p:cNvSpPr/>
          <p:nvPr/>
        </p:nvSpPr>
        <p:spPr>
          <a:xfrm>
            <a:off x="9977199" y="4105275"/>
            <a:ext cx="3820001" cy="1421606"/>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Firstborn, middle, and last-born siblings experience and express rivalry differently based on their birth order.</a:t>
            </a:r>
            <a:endParaRPr lang="en-US" sz="1750" dirty="0"/>
          </a:p>
        </p:txBody>
      </p:sp>
      <p:pic>
        <p:nvPicPr>
          <p:cNvPr id="14"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1895237"/>
            <a:ext cx="9306401" cy="1388745"/>
          </a:xfrm>
          <a:prstGeom prst="rect">
            <a:avLst/>
          </a:prstGeom>
          <a:noFill/>
          <a:ln/>
        </p:spPr>
        <p:txBody>
          <a:bodyPr wrap="squar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Cultural Influences on Sibling Rivalry</a:t>
            </a:r>
            <a:endParaRPr lang="en-US" sz="4374" dirty="0"/>
          </a:p>
        </p:txBody>
      </p:sp>
      <p:sp>
        <p:nvSpPr>
          <p:cNvPr id="6" name="Shape 3"/>
          <p:cNvSpPr/>
          <p:nvPr/>
        </p:nvSpPr>
        <p:spPr>
          <a:xfrm>
            <a:off x="4490799" y="3617238"/>
            <a:ext cx="4542115" cy="2717006"/>
          </a:xfrm>
          <a:prstGeom prst="roundRect">
            <a:avLst>
              <a:gd name="adj" fmla="val 3680"/>
            </a:avLst>
          </a:prstGeom>
          <a:solidFill>
            <a:srgbClr val="283157"/>
          </a:solidFill>
          <a:ln w="7620">
            <a:solidFill>
              <a:srgbClr val="414A70"/>
            </a:solidFill>
            <a:prstDash val="solid"/>
          </a:ln>
        </p:spPr>
      </p:sp>
      <p:sp>
        <p:nvSpPr>
          <p:cNvPr id="7" name="Text 4"/>
          <p:cNvSpPr/>
          <p:nvPr/>
        </p:nvSpPr>
        <p:spPr>
          <a:xfrm>
            <a:off x="4720590" y="3847028"/>
            <a:ext cx="3334703" cy="347186"/>
          </a:xfrm>
          <a:prstGeom prst="rect">
            <a:avLst/>
          </a:prstGeom>
          <a:noFill/>
          <a:ln/>
        </p:spPr>
        <p:txBody>
          <a:bodyPr wrap="none" rtlCol="0" anchor="t"/>
          <a:lstStyle/>
          <a:p>
            <a:pPr marL="0" indent="0">
              <a:lnSpc>
                <a:spcPts val="2734"/>
              </a:lnSpc>
              <a:buNone/>
            </a:pPr>
            <a:r>
              <a:rPr lang="en-US" sz="2187" dirty="0">
                <a:solidFill>
                  <a:srgbClr val="EBECEF"/>
                </a:solidFill>
                <a:latin typeface="Fraunces" pitchFamily="34" charset="0"/>
                <a:ea typeface="Fraunces" pitchFamily="34" charset="-122"/>
                <a:cs typeface="Fraunces" pitchFamily="34" charset="-120"/>
              </a:rPr>
              <a:t>Communication Patterns</a:t>
            </a:r>
            <a:endParaRPr lang="en-US" sz="2187" dirty="0"/>
          </a:p>
        </p:txBody>
      </p:sp>
      <p:sp>
        <p:nvSpPr>
          <p:cNvPr id="8" name="Text 5"/>
          <p:cNvSpPr/>
          <p:nvPr/>
        </p:nvSpPr>
        <p:spPr>
          <a:xfrm>
            <a:off x="4720590" y="4327446"/>
            <a:ext cx="4082534" cy="1777008"/>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Cultural expectations contribute to variations in communication patterns and expectations within diverse family contexts, impacting the manifestation of sibling rivalry.</a:t>
            </a:r>
            <a:endParaRPr lang="en-US" sz="1750" dirty="0"/>
          </a:p>
        </p:txBody>
      </p:sp>
      <p:sp>
        <p:nvSpPr>
          <p:cNvPr id="9" name="Shape 6"/>
          <p:cNvSpPr/>
          <p:nvPr/>
        </p:nvSpPr>
        <p:spPr>
          <a:xfrm>
            <a:off x="9255085" y="3617238"/>
            <a:ext cx="4542115" cy="2717006"/>
          </a:xfrm>
          <a:prstGeom prst="roundRect">
            <a:avLst>
              <a:gd name="adj" fmla="val 3680"/>
            </a:avLst>
          </a:prstGeom>
          <a:solidFill>
            <a:srgbClr val="283157"/>
          </a:solidFill>
          <a:ln w="7620">
            <a:solidFill>
              <a:srgbClr val="414A70"/>
            </a:solidFill>
            <a:prstDash val="solid"/>
          </a:ln>
        </p:spPr>
      </p:sp>
      <p:sp>
        <p:nvSpPr>
          <p:cNvPr id="10" name="Text 7"/>
          <p:cNvSpPr/>
          <p:nvPr/>
        </p:nvSpPr>
        <p:spPr>
          <a:xfrm>
            <a:off x="9484876" y="3847028"/>
            <a:ext cx="2777490" cy="347186"/>
          </a:xfrm>
          <a:prstGeom prst="rect">
            <a:avLst/>
          </a:prstGeom>
          <a:noFill/>
          <a:ln/>
        </p:spPr>
        <p:txBody>
          <a:bodyPr wrap="none" rtlCol="0" anchor="t"/>
          <a:lstStyle/>
          <a:p>
            <a:pPr marL="0" indent="0">
              <a:lnSpc>
                <a:spcPts val="2734"/>
              </a:lnSpc>
              <a:buNone/>
            </a:pPr>
            <a:r>
              <a:rPr lang="en-US" sz="2187" dirty="0">
                <a:solidFill>
                  <a:srgbClr val="EBECEF"/>
                </a:solidFill>
                <a:latin typeface="Fraunces" pitchFamily="34" charset="0"/>
                <a:ea typeface="Fraunces" pitchFamily="34" charset="-122"/>
                <a:cs typeface="Fraunces" pitchFamily="34" charset="-120"/>
              </a:rPr>
              <a:t>Family Structure</a:t>
            </a:r>
            <a:endParaRPr lang="en-US" sz="2187" dirty="0"/>
          </a:p>
        </p:txBody>
      </p:sp>
      <p:sp>
        <p:nvSpPr>
          <p:cNvPr id="11" name="Text 8"/>
          <p:cNvSpPr/>
          <p:nvPr/>
        </p:nvSpPr>
        <p:spPr>
          <a:xfrm>
            <a:off x="9484876" y="4327446"/>
            <a:ext cx="4082534" cy="1421606"/>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Parenting styles, family structure, and cultural factors play crucial roles in shaping the dynamics between siblings.</a:t>
            </a:r>
            <a:endParaRPr lang="en-US" sz="1750" dirty="0"/>
          </a:p>
        </p:txBody>
      </p:sp>
      <p:pic>
        <p:nvPicPr>
          <p:cNvPr id="1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827961"/>
            <a:ext cx="5554980"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Qualitative Insights</a:t>
            </a:r>
            <a:endParaRPr lang="en-US" sz="4374" dirty="0"/>
          </a:p>
        </p:txBody>
      </p:sp>
      <p:pic>
        <p:nvPicPr>
          <p:cNvPr id="6" name="Image 1" descr="preencoded.png"/>
          <p:cNvPicPr>
            <a:picLocks noChangeAspect="1"/>
          </p:cNvPicPr>
          <p:nvPr/>
        </p:nvPicPr>
        <p:blipFill>
          <a:blip r:embed="rId4"/>
          <a:stretch>
            <a:fillRect/>
          </a:stretch>
        </p:blipFill>
        <p:spPr>
          <a:xfrm>
            <a:off x="833199" y="1855589"/>
            <a:ext cx="1110972" cy="1777484"/>
          </a:xfrm>
          <a:prstGeom prst="rect">
            <a:avLst/>
          </a:prstGeom>
        </p:spPr>
      </p:pic>
      <p:sp>
        <p:nvSpPr>
          <p:cNvPr id="7" name="Text 3"/>
          <p:cNvSpPr/>
          <p:nvPr/>
        </p:nvSpPr>
        <p:spPr>
          <a:xfrm>
            <a:off x="2277428" y="2077760"/>
            <a:ext cx="2777490" cy="347186"/>
          </a:xfrm>
          <a:prstGeom prst="rect">
            <a:avLst/>
          </a:prstGeom>
          <a:noFill/>
          <a:ln/>
        </p:spPr>
        <p:txBody>
          <a:bodyPr wrap="none" rtlCol="0" anchor="t"/>
          <a:lstStyle/>
          <a:p>
            <a:pPr marL="0" indent="0" algn="l">
              <a:lnSpc>
                <a:spcPts val="2734"/>
              </a:lnSpc>
              <a:buNone/>
            </a:pPr>
            <a:r>
              <a:rPr lang="en-US" sz="2187" dirty="0">
                <a:solidFill>
                  <a:srgbClr val="EBECEF"/>
                </a:solidFill>
                <a:latin typeface="Fraunces" pitchFamily="34" charset="0"/>
                <a:ea typeface="Fraunces" pitchFamily="34" charset="-122"/>
                <a:cs typeface="Fraunces" pitchFamily="34" charset="-120"/>
              </a:rPr>
              <a:t>Verbal Conflicts</a:t>
            </a:r>
            <a:endParaRPr lang="en-US" sz="2187" dirty="0"/>
          </a:p>
        </p:txBody>
      </p:sp>
      <p:sp>
        <p:nvSpPr>
          <p:cNvPr id="8" name="Text 4"/>
          <p:cNvSpPr/>
          <p:nvPr/>
        </p:nvSpPr>
        <p:spPr>
          <a:xfrm>
            <a:off x="2277428" y="2558177"/>
            <a:ext cx="7862173" cy="710803"/>
          </a:xfrm>
          <a:prstGeom prst="rect">
            <a:avLst/>
          </a:prstGeom>
          <a:noFill/>
          <a:ln/>
        </p:spPr>
        <p:txBody>
          <a:bodyPr wrap="square" rtlCol="0" anchor="t"/>
          <a:lstStyle/>
          <a:p>
            <a:pPr marL="0" indent="0" algn="l">
              <a:lnSpc>
                <a:spcPts val="2799"/>
              </a:lnSpc>
              <a:buNone/>
            </a:pPr>
            <a:r>
              <a:rPr lang="en-US" sz="1750" dirty="0">
                <a:solidFill>
                  <a:srgbClr val="EBECEF"/>
                </a:solidFill>
                <a:latin typeface="Epilogue" pitchFamily="34" charset="0"/>
                <a:ea typeface="Epilogue" pitchFamily="34" charset="-122"/>
                <a:cs typeface="Epilogue" pitchFamily="34" charset="-120"/>
              </a:rPr>
              <a:t>Verbal conflicts are a common manifestation of sibling rivalry, contributing to the emotional intricacies within sibling relationships.</a:t>
            </a:r>
            <a:endParaRPr lang="en-US" sz="1750" dirty="0"/>
          </a:p>
        </p:txBody>
      </p:sp>
      <p:pic>
        <p:nvPicPr>
          <p:cNvPr id="9" name="Image 2" descr="preencoded.png"/>
          <p:cNvPicPr>
            <a:picLocks noChangeAspect="1"/>
          </p:cNvPicPr>
          <p:nvPr/>
        </p:nvPicPr>
        <p:blipFill>
          <a:blip r:embed="rId5"/>
          <a:stretch>
            <a:fillRect/>
          </a:stretch>
        </p:blipFill>
        <p:spPr>
          <a:xfrm>
            <a:off x="833199" y="3633073"/>
            <a:ext cx="1110972" cy="1777484"/>
          </a:xfrm>
          <a:prstGeom prst="rect">
            <a:avLst/>
          </a:prstGeom>
        </p:spPr>
      </p:pic>
      <p:sp>
        <p:nvSpPr>
          <p:cNvPr id="10" name="Text 5"/>
          <p:cNvSpPr/>
          <p:nvPr/>
        </p:nvSpPr>
        <p:spPr>
          <a:xfrm>
            <a:off x="2277428" y="3855244"/>
            <a:ext cx="4048244" cy="347186"/>
          </a:xfrm>
          <a:prstGeom prst="rect">
            <a:avLst/>
          </a:prstGeom>
          <a:noFill/>
          <a:ln/>
        </p:spPr>
        <p:txBody>
          <a:bodyPr wrap="none" rtlCol="0" anchor="t"/>
          <a:lstStyle/>
          <a:p>
            <a:pPr marL="0" indent="0" algn="l">
              <a:lnSpc>
                <a:spcPts val="2734"/>
              </a:lnSpc>
              <a:buNone/>
            </a:pPr>
            <a:r>
              <a:rPr lang="en-US" sz="2187" dirty="0">
                <a:solidFill>
                  <a:srgbClr val="EBECEF"/>
                </a:solidFill>
                <a:latin typeface="Fraunces" pitchFamily="34" charset="0"/>
                <a:ea typeface="Fraunces" pitchFamily="34" charset="-122"/>
                <a:cs typeface="Fraunces" pitchFamily="34" charset="-120"/>
              </a:rPr>
              <a:t>Competition for Achievements</a:t>
            </a:r>
            <a:endParaRPr lang="en-US" sz="2187" dirty="0"/>
          </a:p>
        </p:txBody>
      </p:sp>
      <p:sp>
        <p:nvSpPr>
          <p:cNvPr id="11" name="Text 6"/>
          <p:cNvSpPr/>
          <p:nvPr/>
        </p:nvSpPr>
        <p:spPr>
          <a:xfrm>
            <a:off x="2277428" y="4335661"/>
            <a:ext cx="7862173" cy="710803"/>
          </a:xfrm>
          <a:prstGeom prst="rect">
            <a:avLst/>
          </a:prstGeom>
          <a:noFill/>
          <a:ln/>
        </p:spPr>
        <p:txBody>
          <a:bodyPr wrap="square" rtlCol="0" anchor="t"/>
          <a:lstStyle/>
          <a:p>
            <a:pPr marL="0" indent="0" algn="l">
              <a:lnSpc>
                <a:spcPts val="2799"/>
              </a:lnSpc>
              <a:buNone/>
            </a:pPr>
            <a:r>
              <a:rPr lang="en-US" sz="1750" dirty="0">
                <a:solidFill>
                  <a:srgbClr val="EBECEF"/>
                </a:solidFill>
                <a:latin typeface="Epilogue" pitchFamily="34" charset="0"/>
                <a:ea typeface="Epilogue" pitchFamily="34" charset="-122"/>
                <a:cs typeface="Epilogue" pitchFamily="34" charset="-120"/>
              </a:rPr>
              <a:t>Siblings often engage in a subtle yet persistent race for accomplishments, contributing to ongoing feelings of rivalry.</a:t>
            </a:r>
            <a:endParaRPr lang="en-US" sz="1750" dirty="0"/>
          </a:p>
        </p:txBody>
      </p:sp>
      <p:pic>
        <p:nvPicPr>
          <p:cNvPr id="12" name="Image 3" descr="preencoded.png"/>
          <p:cNvPicPr>
            <a:picLocks noChangeAspect="1"/>
          </p:cNvPicPr>
          <p:nvPr/>
        </p:nvPicPr>
        <p:blipFill>
          <a:blip r:embed="rId6"/>
          <a:stretch>
            <a:fillRect/>
          </a:stretch>
        </p:blipFill>
        <p:spPr>
          <a:xfrm>
            <a:off x="833199" y="5410557"/>
            <a:ext cx="1110972" cy="1990963"/>
          </a:xfrm>
          <a:prstGeom prst="rect">
            <a:avLst/>
          </a:prstGeom>
        </p:spPr>
      </p:pic>
      <p:sp>
        <p:nvSpPr>
          <p:cNvPr id="13" name="Text 7"/>
          <p:cNvSpPr/>
          <p:nvPr/>
        </p:nvSpPr>
        <p:spPr>
          <a:xfrm>
            <a:off x="2277428" y="5632728"/>
            <a:ext cx="3932515" cy="347186"/>
          </a:xfrm>
          <a:prstGeom prst="rect">
            <a:avLst/>
          </a:prstGeom>
          <a:noFill/>
          <a:ln/>
        </p:spPr>
        <p:txBody>
          <a:bodyPr wrap="none" rtlCol="0" anchor="t"/>
          <a:lstStyle/>
          <a:p>
            <a:pPr marL="0" indent="0" algn="l">
              <a:lnSpc>
                <a:spcPts val="2734"/>
              </a:lnSpc>
              <a:buNone/>
            </a:pPr>
            <a:r>
              <a:rPr lang="en-US" sz="2187" dirty="0">
                <a:solidFill>
                  <a:srgbClr val="EBECEF"/>
                </a:solidFill>
                <a:latin typeface="Fraunces" pitchFamily="34" charset="0"/>
                <a:ea typeface="Fraunces" pitchFamily="34" charset="-122"/>
                <a:cs typeface="Fraunces" pitchFamily="34" charset="-120"/>
              </a:rPr>
              <a:t>Subtle Undermining Behavior</a:t>
            </a:r>
            <a:endParaRPr lang="en-US" sz="2187" dirty="0"/>
          </a:p>
        </p:txBody>
      </p:sp>
      <p:sp>
        <p:nvSpPr>
          <p:cNvPr id="14" name="Text 8"/>
          <p:cNvSpPr/>
          <p:nvPr/>
        </p:nvSpPr>
        <p:spPr>
          <a:xfrm>
            <a:off x="2277428" y="6113145"/>
            <a:ext cx="7862173" cy="1066205"/>
          </a:xfrm>
          <a:prstGeom prst="rect">
            <a:avLst/>
          </a:prstGeom>
          <a:noFill/>
          <a:ln/>
        </p:spPr>
        <p:txBody>
          <a:bodyPr wrap="square" rtlCol="0" anchor="t"/>
          <a:lstStyle/>
          <a:p>
            <a:pPr marL="0" indent="0" algn="l">
              <a:lnSpc>
                <a:spcPts val="2799"/>
              </a:lnSpc>
              <a:buNone/>
            </a:pPr>
            <a:r>
              <a:rPr lang="en-US" sz="1750" dirty="0">
                <a:solidFill>
                  <a:srgbClr val="EBECEF"/>
                </a:solidFill>
                <a:latin typeface="Epilogue" pitchFamily="34" charset="0"/>
                <a:ea typeface="Epilogue" pitchFamily="34" charset="-122"/>
                <a:cs typeface="Epilogue" pitchFamily="34" charset="-120"/>
              </a:rPr>
              <a:t>Instances of subtle teasing, belittlement, or efforts to undermine each other's achievements contribute to a pervasive atmosphere of rivalry within sibling relationships.</a:t>
            </a:r>
            <a:endParaRPr lang="en-US" sz="1750" dirty="0"/>
          </a:p>
        </p:txBody>
      </p:sp>
      <p:pic>
        <p:nvPicPr>
          <p:cNvPr id="15" name="Image 4" descr="preencoded.png">
            <a:hlinkClick r:id="rId7"/>
          </p:cNvPr>
          <p:cNvPicPr>
            <a:picLocks noChangeAspect="1"/>
          </p:cNvPicPr>
          <p:nvPr/>
        </p:nvPicPr>
        <p:blipFill>
          <a:blip r:embed="rId8"/>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sp>
        <p:nvSpPr>
          <p:cNvPr id="4" name="Text 2"/>
          <p:cNvSpPr/>
          <p:nvPr/>
        </p:nvSpPr>
        <p:spPr>
          <a:xfrm>
            <a:off x="2037993" y="1801535"/>
            <a:ext cx="6789658"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Data Analysis Techniques</a:t>
            </a:r>
            <a:endParaRPr lang="en-US" sz="4374" dirty="0"/>
          </a:p>
        </p:txBody>
      </p:sp>
      <p:sp>
        <p:nvSpPr>
          <p:cNvPr id="5" name="Text 3"/>
          <p:cNvSpPr/>
          <p:nvPr/>
        </p:nvSpPr>
        <p:spPr>
          <a:xfrm>
            <a:off x="2037993" y="3051334"/>
            <a:ext cx="5110520" cy="666512"/>
          </a:xfrm>
          <a:prstGeom prst="rect">
            <a:avLst/>
          </a:prstGeom>
          <a:noFill/>
          <a:ln/>
        </p:spPr>
        <p:txBody>
          <a:bodyPr wrap="none" rtlCol="0" anchor="t"/>
          <a:lstStyle/>
          <a:p>
            <a:pPr marL="0" indent="0" algn="ctr">
              <a:lnSpc>
                <a:spcPts val="5249"/>
              </a:lnSpc>
              <a:buNone/>
            </a:pPr>
            <a:r>
              <a:rPr lang="en-US" sz="5249" dirty="0">
                <a:solidFill>
                  <a:srgbClr val="EBECEF"/>
                </a:solidFill>
                <a:latin typeface="Fraunces" pitchFamily="34" charset="0"/>
                <a:ea typeface="Fraunces" pitchFamily="34" charset="-122"/>
                <a:cs typeface="Fraunces" pitchFamily="34" charset="-120"/>
              </a:rPr>
              <a:t>1</a:t>
            </a:r>
            <a:endParaRPr lang="en-US" sz="5249" dirty="0"/>
          </a:p>
        </p:txBody>
      </p:sp>
      <p:sp>
        <p:nvSpPr>
          <p:cNvPr id="6" name="Text 4"/>
          <p:cNvSpPr/>
          <p:nvPr/>
        </p:nvSpPr>
        <p:spPr>
          <a:xfrm>
            <a:off x="2037993" y="3995499"/>
            <a:ext cx="5110520" cy="355402"/>
          </a:xfrm>
          <a:prstGeom prst="rect">
            <a:avLst/>
          </a:prstGeom>
          <a:noFill/>
          <a:ln/>
        </p:spPr>
        <p:txBody>
          <a:bodyPr wrap="none" rtlCol="0" anchor="t"/>
          <a:lstStyle/>
          <a:p>
            <a:pPr marL="0" indent="0" algn="ctr">
              <a:lnSpc>
                <a:spcPts val="2799"/>
              </a:lnSpc>
              <a:buNone/>
            </a:pPr>
            <a:r>
              <a:rPr lang="en-US" sz="1750" dirty="0">
                <a:solidFill>
                  <a:srgbClr val="EBECEF"/>
                </a:solidFill>
                <a:latin typeface="Epilogue" pitchFamily="34" charset="0"/>
                <a:ea typeface="Epilogue" pitchFamily="34" charset="-122"/>
                <a:cs typeface="Epilogue" pitchFamily="34" charset="-120"/>
              </a:rPr>
              <a:t>Data Familiarization</a:t>
            </a:r>
            <a:endParaRPr lang="en-US" sz="1750" dirty="0"/>
          </a:p>
        </p:txBody>
      </p:sp>
      <p:sp>
        <p:nvSpPr>
          <p:cNvPr id="7" name="Text 5"/>
          <p:cNvSpPr/>
          <p:nvPr/>
        </p:nvSpPr>
        <p:spPr>
          <a:xfrm>
            <a:off x="7481768" y="3051334"/>
            <a:ext cx="5110639" cy="666512"/>
          </a:xfrm>
          <a:prstGeom prst="rect">
            <a:avLst/>
          </a:prstGeom>
          <a:noFill/>
          <a:ln/>
        </p:spPr>
        <p:txBody>
          <a:bodyPr wrap="none" rtlCol="0" anchor="t"/>
          <a:lstStyle/>
          <a:p>
            <a:pPr marL="0" indent="0" algn="ctr">
              <a:lnSpc>
                <a:spcPts val="5249"/>
              </a:lnSpc>
              <a:buNone/>
            </a:pPr>
            <a:r>
              <a:rPr lang="en-US" sz="5249" dirty="0">
                <a:solidFill>
                  <a:srgbClr val="EBECEF"/>
                </a:solidFill>
                <a:latin typeface="Fraunces" pitchFamily="34" charset="0"/>
                <a:ea typeface="Fraunces" pitchFamily="34" charset="-122"/>
                <a:cs typeface="Fraunces" pitchFamily="34" charset="-120"/>
              </a:rPr>
              <a:t>2</a:t>
            </a:r>
            <a:endParaRPr lang="en-US" sz="5249" dirty="0"/>
          </a:p>
        </p:txBody>
      </p:sp>
      <p:sp>
        <p:nvSpPr>
          <p:cNvPr id="8" name="Text 6"/>
          <p:cNvSpPr/>
          <p:nvPr/>
        </p:nvSpPr>
        <p:spPr>
          <a:xfrm>
            <a:off x="7481768" y="3995499"/>
            <a:ext cx="5110639" cy="355402"/>
          </a:xfrm>
          <a:prstGeom prst="rect">
            <a:avLst/>
          </a:prstGeom>
          <a:noFill/>
          <a:ln/>
        </p:spPr>
        <p:txBody>
          <a:bodyPr wrap="none" rtlCol="0" anchor="t"/>
          <a:lstStyle/>
          <a:p>
            <a:pPr marL="0" indent="0" algn="ctr">
              <a:lnSpc>
                <a:spcPts val="2799"/>
              </a:lnSpc>
              <a:buNone/>
            </a:pPr>
            <a:r>
              <a:rPr lang="en-US" sz="1750" dirty="0">
                <a:solidFill>
                  <a:srgbClr val="EBECEF"/>
                </a:solidFill>
                <a:latin typeface="Epilogue" pitchFamily="34" charset="0"/>
                <a:ea typeface="Epilogue" pitchFamily="34" charset="-122"/>
                <a:cs typeface="Epilogue" pitchFamily="34" charset="-120"/>
              </a:rPr>
              <a:t>Coding</a:t>
            </a:r>
            <a:endParaRPr lang="en-US" sz="1750" dirty="0"/>
          </a:p>
        </p:txBody>
      </p:sp>
      <p:sp>
        <p:nvSpPr>
          <p:cNvPr id="9" name="Text 7"/>
          <p:cNvSpPr/>
          <p:nvPr/>
        </p:nvSpPr>
        <p:spPr>
          <a:xfrm>
            <a:off x="2037993" y="5128498"/>
            <a:ext cx="5110520" cy="666512"/>
          </a:xfrm>
          <a:prstGeom prst="rect">
            <a:avLst/>
          </a:prstGeom>
          <a:noFill/>
          <a:ln/>
        </p:spPr>
        <p:txBody>
          <a:bodyPr wrap="none" rtlCol="0" anchor="t"/>
          <a:lstStyle/>
          <a:p>
            <a:pPr marL="0" indent="0" algn="ctr">
              <a:lnSpc>
                <a:spcPts val="5249"/>
              </a:lnSpc>
              <a:buNone/>
            </a:pPr>
            <a:r>
              <a:rPr lang="en-US" sz="5249" dirty="0">
                <a:solidFill>
                  <a:srgbClr val="EBECEF"/>
                </a:solidFill>
                <a:latin typeface="Fraunces" pitchFamily="34" charset="0"/>
                <a:ea typeface="Fraunces" pitchFamily="34" charset="-122"/>
                <a:cs typeface="Fraunces" pitchFamily="34" charset="-120"/>
              </a:rPr>
              <a:t>3</a:t>
            </a:r>
            <a:endParaRPr lang="en-US" sz="5249" dirty="0"/>
          </a:p>
        </p:txBody>
      </p:sp>
      <p:sp>
        <p:nvSpPr>
          <p:cNvPr id="10" name="Text 8"/>
          <p:cNvSpPr/>
          <p:nvPr/>
        </p:nvSpPr>
        <p:spPr>
          <a:xfrm>
            <a:off x="2037993" y="6072664"/>
            <a:ext cx="5110520" cy="355402"/>
          </a:xfrm>
          <a:prstGeom prst="rect">
            <a:avLst/>
          </a:prstGeom>
          <a:noFill/>
          <a:ln/>
        </p:spPr>
        <p:txBody>
          <a:bodyPr wrap="none" rtlCol="0" anchor="t"/>
          <a:lstStyle/>
          <a:p>
            <a:pPr marL="0" indent="0" algn="ctr">
              <a:lnSpc>
                <a:spcPts val="2799"/>
              </a:lnSpc>
              <a:buNone/>
            </a:pPr>
            <a:r>
              <a:rPr lang="en-US" sz="1750" dirty="0">
                <a:solidFill>
                  <a:srgbClr val="EBECEF"/>
                </a:solidFill>
                <a:latin typeface="Epilogue" pitchFamily="34" charset="0"/>
                <a:ea typeface="Epilogue" pitchFamily="34" charset="-122"/>
                <a:cs typeface="Epilogue" pitchFamily="34" charset="-120"/>
              </a:rPr>
              <a:t>Identification of Themes</a:t>
            </a:r>
            <a:endParaRPr lang="en-US" sz="1750" dirty="0"/>
          </a:p>
        </p:txBody>
      </p:sp>
      <p:sp>
        <p:nvSpPr>
          <p:cNvPr id="11" name="Text 9"/>
          <p:cNvSpPr/>
          <p:nvPr/>
        </p:nvSpPr>
        <p:spPr>
          <a:xfrm>
            <a:off x="7481768" y="5128498"/>
            <a:ext cx="5110639" cy="666512"/>
          </a:xfrm>
          <a:prstGeom prst="rect">
            <a:avLst/>
          </a:prstGeom>
          <a:noFill/>
          <a:ln/>
        </p:spPr>
        <p:txBody>
          <a:bodyPr wrap="none" rtlCol="0" anchor="t"/>
          <a:lstStyle/>
          <a:p>
            <a:pPr marL="0" indent="0" algn="ctr">
              <a:lnSpc>
                <a:spcPts val="5249"/>
              </a:lnSpc>
              <a:buNone/>
            </a:pPr>
            <a:r>
              <a:rPr lang="en-US" sz="5249" dirty="0">
                <a:solidFill>
                  <a:srgbClr val="EBECEF"/>
                </a:solidFill>
                <a:latin typeface="Fraunces" pitchFamily="34" charset="0"/>
                <a:ea typeface="Fraunces" pitchFamily="34" charset="-122"/>
                <a:cs typeface="Fraunces" pitchFamily="34" charset="-120"/>
              </a:rPr>
              <a:t>4</a:t>
            </a:r>
            <a:endParaRPr lang="en-US" sz="5249" dirty="0"/>
          </a:p>
        </p:txBody>
      </p:sp>
      <p:sp>
        <p:nvSpPr>
          <p:cNvPr id="12" name="Text 10"/>
          <p:cNvSpPr/>
          <p:nvPr/>
        </p:nvSpPr>
        <p:spPr>
          <a:xfrm>
            <a:off x="7481768" y="6072664"/>
            <a:ext cx="5110639" cy="355402"/>
          </a:xfrm>
          <a:prstGeom prst="rect">
            <a:avLst/>
          </a:prstGeom>
          <a:noFill/>
          <a:ln/>
        </p:spPr>
        <p:txBody>
          <a:bodyPr wrap="none" rtlCol="0" anchor="t"/>
          <a:lstStyle/>
          <a:p>
            <a:pPr marL="0" indent="0" algn="ctr">
              <a:lnSpc>
                <a:spcPts val="2799"/>
              </a:lnSpc>
              <a:buNone/>
            </a:pPr>
            <a:r>
              <a:rPr lang="en-US" sz="1750" dirty="0">
                <a:solidFill>
                  <a:srgbClr val="EBECEF"/>
                </a:solidFill>
                <a:latin typeface="Epilogue" pitchFamily="34" charset="0"/>
                <a:ea typeface="Epilogue" pitchFamily="34" charset="-122"/>
                <a:cs typeface="Epilogue" pitchFamily="34" charset="-120"/>
              </a:rPr>
              <a:t>Refinement and Review</a:t>
            </a:r>
            <a:endParaRPr lang="en-US" sz="1750" dirty="0"/>
          </a:p>
        </p:txBody>
      </p:sp>
      <p:pic>
        <p:nvPicPr>
          <p:cNvPr id="13"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sp>
        <p:nvSpPr>
          <p:cNvPr id="4" name="Text 2"/>
          <p:cNvSpPr/>
          <p:nvPr/>
        </p:nvSpPr>
        <p:spPr>
          <a:xfrm>
            <a:off x="2037993" y="1479113"/>
            <a:ext cx="8250674"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Comprehensive Understanding</a:t>
            </a:r>
            <a:endParaRPr lang="en-US" sz="4374" dirty="0"/>
          </a:p>
        </p:txBody>
      </p:sp>
      <p:sp>
        <p:nvSpPr>
          <p:cNvPr id="5" name="Shape 3"/>
          <p:cNvSpPr/>
          <p:nvPr/>
        </p:nvSpPr>
        <p:spPr>
          <a:xfrm>
            <a:off x="2037993" y="2617827"/>
            <a:ext cx="10554414" cy="4132659"/>
          </a:xfrm>
          <a:prstGeom prst="roundRect">
            <a:avLst>
              <a:gd name="adj" fmla="val 2419"/>
            </a:avLst>
          </a:prstGeom>
          <a:noFill/>
          <a:ln w="7620">
            <a:solidFill>
              <a:srgbClr val="FFFFFF">
                <a:alpha val="24000"/>
              </a:srgbClr>
            </a:solidFill>
            <a:prstDash val="solid"/>
          </a:ln>
        </p:spPr>
      </p:sp>
      <p:sp>
        <p:nvSpPr>
          <p:cNvPr id="6" name="Shape 4"/>
          <p:cNvSpPr/>
          <p:nvPr/>
        </p:nvSpPr>
        <p:spPr>
          <a:xfrm>
            <a:off x="2045613" y="2625447"/>
            <a:ext cx="10539174" cy="2058710"/>
          </a:xfrm>
          <a:prstGeom prst="rect">
            <a:avLst/>
          </a:prstGeom>
          <a:solidFill>
            <a:srgbClr val="FFFFFF">
              <a:alpha val="4000"/>
            </a:srgbClr>
          </a:solidFill>
          <a:ln/>
        </p:spPr>
      </p:sp>
      <p:sp>
        <p:nvSpPr>
          <p:cNvPr id="7" name="Text 5"/>
          <p:cNvSpPr/>
          <p:nvPr/>
        </p:nvSpPr>
        <p:spPr>
          <a:xfrm>
            <a:off x="2267783" y="2766298"/>
            <a:ext cx="4821436" cy="355402"/>
          </a:xfrm>
          <a:prstGeom prst="rect">
            <a:avLst/>
          </a:prstGeom>
          <a:noFill/>
          <a:ln/>
        </p:spPr>
        <p:txBody>
          <a:bodyPr wrap="non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Thick Description</a:t>
            </a:r>
            <a:endParaRPr lang="en-US" sz="1750" dirty="0"/>
          </a:p>
        </p:txBody>
      </p:sp>
      <p:sp>
        <p:nvSpPr>
          <p:cNvPr id="8" name="Text 6"/>
          <p:cNvSpPr/>
          <p:nvPr/>
        </p:nvSpPr>
        <p:spPr>
          <a:xfrm>
            <a:off x="7541181" y="2766298"/>
            <a:ext cx="4821436" cy="1777008"/>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To enhance the interpretive depth of the analysis, thick description was employed, providing detailed contextual information and illustrative examples within each theme.</a:t>
            </a:r>
            <a:endParaRPr lang="en-US" sz="1750" dirty="0"/>
          </a:p>
        </p:txBody>
      </p:sp>
      <p:sp>
        <p:nvSpPr>
          <p:cNvPr id="9" name="Shape 7"/>
          <p:cNvSpPr/>
          <p:nvPr/>
        </p:nvSpPr>
        <p:spPr>
          <a:xfrm>
            <a:off x="2045613" y="4684157"/>
            <a:ext cx="10539174" cy="2058710"/>
          </a:xfrm>
          <a:prstGeom prst="rect">
            <a:avLst/>
          </a:prstGeom>
          <a:solidFill>
            <a:srgbClr val="000000">
              <a:alpha val="4000"/>
            </a:srgbClr>
          </a:solidFill>
          <a:ln/>
        </p:spPr>
      </p:sp>
      <p:sp>
        <p:nvSpPr>
          <p:cNvPr id="10" name="Text 8"/>
          <p:cNvSpPr/>
          <p:nvPr/>
        </p:nvSpPr>
        <p:spPr>
          <a:xfrm>
            <a:off x="2267783" y="4825008"/>
            <a:ext cx="4821436" cy="355402"/>
          </a:xfrm>
          <a:prstGeom prst="rect">
            <a:avLst/>
          </a:prstGeom>
          <a:noFill/>
          <a:ln/>
        </p:spPr>
        <p:txBody>
          <a:bodyPr wrap="non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Cross-Validation</a:t>
            </a:r>
            <a:endParaRPr lang="en-US" sz="1750" dirty="0"/>
          </a:p>
        </p:txBody>
      </p:sp>
      <p:sp>
        <p:nvSpPr>
          <p:cNvPr id="11" name="Text 9"/>
          <p:cNvSpPr/>
          <p:nvPr/>
        </p:nvSpPr>
        <p:spPr>
          <a:xfrm>
            <a:off x="7541181" y="4825008"/>
            <a:ext cx="4821436" cy="1777008"/>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To enhance the reliability and credibility of the qualitative findings, cross-validation was conducted, comparing themes and interpretations across multiple researchers within the team.</a:t>
            </a:r>
            <a:endParaRPr lang="en-US" sz="1750" dirty="0"/>
          </a:p>
        </p:txBody>
      </p:sp>
      <p:pic>
        <p:nvPicPr>
          <p:cNvPr id="12"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sp>
        <p:nvSpPr>
          <p:cNvPr id="4" name="Text 2"/>
          <p:cNvSpPr/>
          <p:nvPr/>
        </p:nvSpPr>
        <p:spPr>
          <a:xfrm>
            <a:off x="2037993" y="1268611"/>
            <a:ext cx="5554980"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References</a:t>
            </a:r>
            <a:endParaRPr lang="en-US" sz="4374" dirty="0"/>
          </a:p>
        </p:txBody>
      </p:sp>
      <p:sp>
        <p:nvSpPr>
          <p:cNvPr id="5" name="Text 3"/>
          <p:cNvSpPr/>
          <p:nvPr/>
        </p:nvSpPr>
        <p:spPr>
          <a:xfrm>
            <a:off x="2037993" y="2407325"/>
            <a:ext cx="10554414" cy="1066205"/>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Bandura, A. (1977). Social learning theory. Prentice-Hall. Dunn, J., &amp; Munn, P. (1986). Siblings and the development of prosocial behaviour. International Journal of Behavioral Development, 9(3), 265-284.</a:t>
            </a:r>
            <a:endParaRPr lang="en-US" sz="1750" dirty="0"/>
          </a:p>
        </p:txBody>
      </p:sp>
      <p:sp>
        <p:nvSpPr>
          <p:cNvPr id="6" name="Text 4"/>
          <p:cNvSpPr/>
          <p:nvPr/>
        </p:nvSpPr>
        <p:spPr>
          <a:xfrm>
            <a:off x="2037993" y="3723442"/>
            <a:ext cx="10554414" cy="355402"/>
          </a:xfrm>
          <a:prstGeom prst="rect">
            <a:avLst/>
          </a:prstGeom>
          <a:noFill/>
          <a:ln/>
        </p:spPr>
        <p:txBody>
          <a:bodyPr wrap="non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Erikson, E. H. (1964). Childhood and society.</a:t>
            </a:r>
            <a:endParaRPr lang="en-US" sz="1750" dirty="0"/>
          </a:p>
        </p:txBody>
      </p:sp>
      <p:sp>
        <p:nvSpPr>
          <p:cNvPr id="7" name="Text 5"/>
          <p:cNvSpPr/>
          <p:nvPr/>
        </p:nvSpPr>
        <p:spPr>
          <a:xfrm>
            <a:off x="2037993" y="4328755"/>
            <a:ext cx="10554414" cy="710803"/>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Norton. McHale, S. M., Updegraff, K. A., &amp; Whiteman, S. D. (2012). Sibling relationships and influences in childhood and adolescence. Journal of Marriage and Family, 74(5), 913-930.</a:t>
            </a:r>
            <a:endParaRPr lang="en-US" sz="1750" dirty="0"/>
          </a:p>
        </p:txBody>
      </p:sp>
      <p:sp>
        <p:nvSpPr>
          <p:cNvPr id="8" name="Text 6"/>
          <p:cNvSpPr/>
          <p:nvPr/>
        </p:nvSpPr>
        <p:spPr>
          <a:xfrm>
            <a:off x="2037993" y="5289471"/>
            <a:ext cx="10554414" cy="710803"/>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Stocker, C. M., McHale, S. M., &amp; Karniol, R. (1993). Children's perceptions of relationships with siblings, friends, and mothers: Comparisons, contrasts, and implications for social development.</a:t>
            </a:r>
            <a:endParaRPr lang="en-US" sz="1750" dirty="0"/>
          </a:p>
        </p:txBody>
      </p:sp>
      <p:sp>
        <p:nvSpPr>
          <p:cNvPr id="9" name="Text 7"/>
          <p:cNvSpPr/>
          <p:nvPr/>
        </p:nvSpPr>
        <p:spPr>
          <a:xfrm>
            <a:off x="2037993" y="6250186"/>
            <a:ext cx="10554414" cy="710803"/>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Merrill-Palmer Quarterly, 39(3), 460-477. Sulloway, F. J. (1996). Born to rebel: Birth order, family dynamics, and creative lives.</a:t>
            </a:r>
            <a:endParaRPr lang="en-US" sz="1750" dirty="0"/>
          </a:p>
        </p:txBody>
      </p:sp>
      <p:pic>
        <p:nvPicPr>
          <p:cNvPr id="10"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688</Words>
  <Application>Microsoft Office PowerPoint</Application>
  <PresentationFormat>Custom</PresentationFormat>
  <Paragraphs>69</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Slide 3</vt:lpstr>
      <vt:lpstr>Slide 4</vt:lpstr>
      <vt:lpstr>Slide 5</vt:lpstr>
      <vt:lpstr>Slide 6</vt:lpstr>
      <vt:lpstr>Slide 7</vt:lpstr>
      <vt:lpstr>Slide 8</vt:lpstr>
      <vt:lpstr>Slide 9</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1</cp:revision>
  <dcterms:created xsi:type="dcterms:W3CDTF">2024-03-07T06:28:37Z</dcterms:created>
  <dcterms:modified xsi:type="dcterms:W3CDTF">2024-03-07T11:19:10Z</dcterms:modified>
</cp:coreProperties>
</file>