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0604F-E041-EC1F-F90E-92B19C243A0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EAC0E9D6-E65D-5EF2-A169-C9E4A5196F7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E4F74F01-A8FE-2390-0BC8-E47BC01A7A31}"/>
              </a:ext>
            </a:extLst>
          </p:cNvPr>
          <p:cNvSpPr>
            <a:spLocks noGrp="1"/>
          </p:cNvSpPr>
          <p:nvPr>
            <p:ph type="dt" sz="half" idx="10"/>
          </p:nvPr>
        </p:nvSpPr>
        <p:spPr/>
        <p:txBody>
          <a:bodyPr/>
          <a:lstStyle/>
          <a:p>
            <a:fld id="{5F11F82A-5E85-492F-89E4-8E77872574E7}" type="datetimeFigureOut">
              <a:rPr lang="en-IN" smtClean="0"/>
              <a:t>27-11-2024</a:t>
            </a:fld>
            <a:endParaRPr lang="en-IN"/>
          </a:p>
        </p:txBody>
      </p:sp>
      <p:sp>
        <p:nvSpPr>
          <p:cNvPr id="5" name="Footer Placeholder 4">
            <a:extLst>
              <a:ext uri="{FF2B5EF4-FFF2-40B4-BE49-F238E27FC236}">
                <a16:creationId xmlns:a16="http://schemas.microsoft.com/office/drawing/2014/main" id="{45216701-B4A1-6362-725B-9511329B0D5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3EF2683-FDA4-881F-E84D-C2A15677F73F}"/>
              </a:ext>
            </a:extLst>
          </p:cNvPr>
          <p:cNvSpPr>
            <a:spLocks noGrp="1"/>
          </p:cNvSpPr>
          <p:nvPr>
            <p:ph type="sldNum" sz="quarter" idx="12"/>
          </p:nvPr>
        </p:nvSpPr>
        <p:spPr/>
        <p:txBody>
          <a:bodyPr/>
          <a:lstStyle/>
          <a:p>
            <a:fld id="{192FE483-D540-46EC-9419-DC2DD4E73C70}" type="slidenum">
              <a:rPr lang="en-IN" smtClean="0"/>
              <a:t>‹#›</a:t>
            </a:fld>
            <a:endParaRPr lang="en-IN"/>
          </a:p>
        </p:txBody>
      </p:sp>
    </p:spTree>
    <p:extLst>
      <p:ext uri="{BB962C8B-B14F-4D97-AF65-F5344CB8AC3E}">
        <p14:creationId xmlns:p14="http://schemas.microsoft.com/office/powerpoint/2010/main" val="2769257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09B13-52CC-F5F6-624E-A9F5EB530DEF}"/>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F72F7120-F416-226C-453E-2679EFD1EB2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1737B086-9E0C-7468-1335-F1336815C662}"/>
              </a:ext>
            </a:extLst>
          </p:cNvPr>
          <p:cNvSpPr>
            <a:spLocks noGrp="1"/>
          </p:cNvSpPr>
          <p:nvPr>
            <p:ph type="dt" sz="half" idx="10"/>
          </p:nvPr>
        </p:nvSpPr>
        <p:spPr/>
        <p:txBody>
          <a:bodyPr/>
          <a:lstStyle/>
          <a:p>
            <a:fld id="{5F11F82A-5E85-492F-89E4-8E77872574E7}" type="datetimeFigureOut">
              <a:rPr lang="en-IN" smtClean="0"/>
              <a:t>27-11-2024</a:t>
            </a:fld>
            <a:endParaRPr lang="en-IN"/>
          </a:p>
        </p:txBody>
      </p:sp>
      <p:sp>
        <p:nvSpPr>
          <p:cNvPr id="5" name="Footer Placeholder 4">
            <a:extLst>
              <a:ext uri="{FF2B5EF4-FFF2-40B4-BE49-F238E27FC236}">
                <a16:creationId xmlns:a16="http://schemas.microsoft.com/office/drawing/2014/main" id="{E07D9F81-849E-1C0B-21A8-1D7975FAC3B3}"/>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F677CEFD-66A5-1C7A-7F82-ED69D663D3DB}"/>
              </a:ext>
            </a:extLst>
          </p:cNvPr>
          <p:cNvSpPr>
            <a:spLocks noGrp="1"/>
          </p:cNvSpPr>
          <p:nvPr>
            <p:ph type="sldNum" sz="quarter" idx="12"/>
          </p:nvPr>
        </p:nvSpPr>
        <p:spPr/>
        <p:txBody>
          <a:bodyPr/>
          <a:lstStyle/>
          <a:p>
            <a:fld id="{192FE483-D540-46EC-9419-DC2DD4E73C70}" type="slidenum">
              <a:rPr lang="en-IN" smtClean="0"/>
              <a:t>‹#›</a:t>
            </a:fld>
            <a:endParaRPr lang="en-IN"/>
          </a:p>
        </p:txBody>
      </p:sp>
    </p:spTree>
    <p:extLst>
      <p:ext uri="{BB962C8B-B14F-4D97-AF65-F5344CB8AC3E}">
        <p14:creationId xmlns:p14="http://schemas.microsoft.com/office/powerpoint/2010/main" val="26759962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39AE2-C906-831C-EAE0-5F14407A15A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6D5473F2-10EA-145F-650A-3A2A5B68CB7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30ECBC4-4C0C-3093-8C40-4C1285AE9E4D}"/>
              </a:ext>
            </a:extLst>
          </p:cNvPr>
          <p:cNvSpPr>
            <a:spLocks noGrp="1"/>
          </p:cNvSpPr>
          <p:nvPr>
            <p:ph type="dt" sz="half" idx="10"/>
          </p:nvPr>
        </p:nvSpPr>
        <p:spPr/>
        <p:txBody>
          <a:bodyPr/>
          <a:lstStyle/>
          <a:p>
            <a:fld id="{5F11F82A-5E85-492F-89E4-8E77872574E7}" type="datetimeFigureOut">
              <a:rPr lang="en-IN" smtClean="0"/>
              <a:t>27-11-2024</a:t>
            </a:fld>
            <a:endParaRPr lang="en-IN"/>
          </a:p>
        </p:txBody>
      </p:sp>
      <p:sp>
        <p:nvSpPr>
          <p:cNvPr id="5" name="Footer Placeholder 4">
            <a:extLst>
              <a:ext uri="{FF2B5EF4-FFF2-40B4-BE49-F238E27FC236}">
                <a16:creationId xmlns:a16="http://schemas.microsoft.com/office/drawing/2014/main" id="{8D0FAD12-2772-E4A7-95AC-748E89A57A4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C9FDFC5-581B-E926-CD93-A6470EF0038C}"/>
              </a:ext>
            </a:extLst>
          </p:cNvPr>
          <p:cNvSpPr>
            <a:spLocks noGrp="1"/>
          </p:cNvSpPr>
          <p:nvPr>
            <p:ph type="sldNum" sz="quarter" idx="12"/>
          </p:nvPr>
        </p:nvSpPr>
        <p:spPr/>
        <p:txBody>
          <a:bodyPr/>
          <a:lstStyle/>
          <a:p>
            <a:fld id="{192FE483-D540-46EC-9419-DC2DD4E73C70}" type="slidenum">
              <a:rPr lang="en-IN" smtClean="0"/>
              <a:t>‹#›</a:t>
            </a:fld>
            <a:endParaRPr lang="en-IN"/>
          </a:p>
        </p:txBody>
      </p:sp>
    </p:spTree>
    <p:extLst>
      <p:ext uri="{BB962C8B-B14F-4D97-AF65-F5344CB8AC3E}">
        <p14:creationId xmlns:p14="http://schemas.microsoft.com/office/powerpoint/2010/main" val="8038539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386F6-5F94-2094-5BEE-0A04682B37B9}"/>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7ADF4110-3A80-9854-7BA1-F3322EE601C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821B0A14-B465-C016-A6C6-0AC4D78974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85EAA063-4B59-B5AF-0F34-6C9B472EF2B8}"/>
              </a:ext>
            </a:extLst>
          </p:cNvPr>
          <p:cNvSpPr>
            <a:spLocks noGrp="1"/>
          </p:cNvSpPr>
          <p:nvPr>
            <p:ph type="dt" sz="half" idx="10"/>
          </p:nvPr>
        </p:nvSpPr>
        <p:spPr/>
        <p:txBody>
          <a:bodyPr/>
          <a:lstStyle/>
          <a:p>
            <a:fld id="{5F11F82A-5E85-492F-89E4-8E77872574E7}" type="datetimeFigureOut">
              <a:rPr lang="en-IN" smtClean="0"/>
              <a:t>27-11-2024</a:t>
            </a:fld>
            <a:endParaRPr lang="en-IN"/>
          </a:p>
        </p:txBody>
      </p:sp>
      <p:sp>
        <p:nvSpPr>
          <p:cNvPr id="6" name="Footer Placeholder 5">
            <a:extLst>
              <a:ext uri="{FF2B5EF4-FFF2-40B4-BE49-F238E27FC236}">
                <a16:creationId xmlns:a16="http://schemas.microsoft.com/office/drawing/2014/main" id="{F9E3FEE9-E81D-3B50-F1C8-7A5BEB62EF37}"/>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D29AA638-47E3-DE85-1491-BCB60F13A2BE}"/>
              </a:ext>
            </a:extLst>
          </p:cNvPr>
          <p:cNvSpPr>
            <a:spLocks noGrp="1"/>
          </p:cNvSpPr>
          <p:nvPr>
            <p:ph type="sldNum" sz="quarter" idx="12"/>
          </p:nvPr>
        </p:nvSpPr>
        <p:spPr/>
        <p:txBody>
          <a:bodyPr/>
          <a:lstStyle/>
          <a:p>
            <a:fld id="{192FE483-D540-46EC-9419-DC2DD4E73C70}" type="slidenum">
              <a:rPr lang="en-IN" smtClean="0"/>
              <a:t>‹#›</a:t>
            </a:fld>
            <a:endParaRPr lang="en-IN"/>
          </a:p>
        </p:txBody>
      </p:sp>
    </p:spTree>
    <p:extLst>
      <p:ext uri="{BB962C8B-B14F-4D97-AF65-F5344CB8AC3E}">
        <p14:creationId xmlns:p14="http://schemas.microsoft.com/office/powerpoint/2010/main" val="1869218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F201E-4FE8-0262-BD8F-E053C9EB1CC4}"/>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65349EFC-ABAB-BF0C-3C3A-F48C12E0F56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67473A5-B1C0-C12A-542E-91DE6814D5B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5AD6A9EA-30C4-5C0C-5891-1AC000B44F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3A8ED09-6A3A-D39D-2385-E3510F36CCE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61E69E5B-AD67-BB83-B947-A93992D42761}"/>
              </a:ext>
            </a:extLst>
          </p:cNvPr>
          <p:cNvSpPr>
            <a:spLocks noGrp="1"/>
          </p:cNvSpPr>
          <p:nvPr>
            <p:ph type="dt" sz="half" idx="10"/>
          </p:nvPr>
        </p:nvSpPr>
        <p:spPr/>
        <p:txBody>
          <a:bodyPr/>
          <a:lstStyle/>
          <a:p>
            <a:fld id="{5F11F82A-5E85-492F-89E4-8E77872574E7}" type="datetimeFigureOut">
              <a:rPr lang="en-IN" smtClean="0"/>
              <a:t>27-11-2024</a:t>
            </a:fld>
            <a:endParaRPr lang="en-IN"/>
          </a:p>
        </p:txBody>
      </p:sp>
      <p:sp>
        <p:nvSpPr>
          <p:cNvPr id="8" name="Footer Placeholder 7">
            <a:extLst>
              <a:ext uri="{FF2B5EF4-FFF2-40B4-BE49-F238E27FC236}">
                <a16:creationId xmlns:a16="http://schemas.microsoft.com/office/drawing/2014/main" id="{C7A83EFA-9F75-51C5-6F42-C03AD77252A9}"/>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7C1994D7-6FDC-9C5E-B957-360406F7DFE6}"/>
              </a:ext>
            </a:extLst>
          </p:cNvPr>
          <p:cNvSpPr>
            <a:spLocks noGrp="1"/>
          </p:cNvSpPr>
          <p:nvPr>
            <p:ph type="sldNum" sz="quarter" idx="12"/>
          </p:nvPr>
        </p:nvSpPr>
        <p:spPr/>
        <p:txBody>
          <a:bodyPr/>
          <a:lstStyle/>
          <a:p>
            <a:fld id="{192FE483-D540-46EC-9419-DC2DD4E73C70}" type="slidenum">
              <a:rPr lang="en-IN" smtClean="0"/>
              <a:t>‹#›</a:t>
            </a:fld>
            <a:endParaRPr lang="en-IN"/>
          </a:p>
        </p:txBody>
      </p:sp>
    </p:spTree>
    <p:extLst>
      <p:ext uri="{BB962C8B-B14F-4D97-AF65-F5344CB8AC3E}">
        <p14:creationId xmlns:p14="http://schemas.microsoft.com/office/powerpoint/2010/main" val="5725445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F6A04-B6B5-CD2B-5B6F-E6E0559A8A67}"/>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0793716E-4632-04F1-FB6D-0936D7B957D3}"/>
              </a:ext>
            </a:extLst>
          </p:cNvPr>
          <p:cNvSpPr>
            <a:spLocks noGrp="1"/>
          </p:cNvSpPr>
          <p:nvPr>
            <p:ph type="dt" sz="half" idx="10"/>
          </p:nvPr>
        </p:nvSpPr>
        <p:spPr/>
        <p:txBody>
          <a:bodyPr/>
          <a:lstStyle/>
          <a:p>
            <a:fld id="{5F11F82A-5E85-492F-89E4-8E77872574E7}" type="datetimeFigureOut">
              <a:rPr lang="en-IN" smtClean="0"/>
              <a:t>27-11-2024</a:t>
            </a:fld>
            <a:endParaRPr lang="en-IN"/>
          </a:p>
        </p:txBody>
      </p:sp>
      <p:sp>
        <p:nvSpPr>
          <p:cNvPr id="4" name="Footer Placeholder 3">
            <a:extLst>
              <a:ext uri="{FF2B5EF4-FFF2-40B4-BE49-F238E27FC236}">
                <a16:creationId xmlns:a16="http://schemas.microsoft.com/office/drawing/2014/main" id="{CC46206F-CC2D-A038-49DB-7F4942A936ED}"/>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95DAD3B2-9E5C-69EB-1FF0-C5819858B7C2}"/>
              </a:ext>
            </a:extLst>
          </p:cNvPr>
          <p:cNvSpPr>
            <a:spLocks noGrp="1"/>
          </p:cNvSpPr>
          <p:nvPr>
            <p:ph type="sldNum" sz="quarter" idx="12"/>
          </p:nvPr>
        </p:nvSpPr>
        <p:spPr/>
        <p:txBody>
          <a:bodyPr/>
          <a:lstStyle/>
          <a:p>
            <a:fld id="{192FE483-D540-46EC-9419-DC2DD4E73C70}" type="slidenum">
              <a:rPr lang="en-IN" smtClean="0"/>
              <a:t>‹#›</a:t>
            </a:fld>
            <a:endParaRPr lang="en-IN"/>
          </a:p>
        </p:txBody>
      </p:sp>
    </p:spTree>
    <p:extLst>
      <p:ext uri="{BB962C8B-B14F-4D97-AF65-F5344CB8AC3E}">
        <p14:creationId xmlns:p14="http://schemas.microsoft.com/office/powerpoint/2010/main" val="2107025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6B91437-2638-52B8-69EB-6FF4660FDDE8}"/>
              </a:ext>
            </a:extLst>
          </p:cNvPr>
          <p:cNvSpPr>
            <a:spLocks noGrp="1"/>
          </p:cNvSpPr>
          <p:nvPr>
            <p:ph type="dt" sz="half" idx="10"/>
          </p:nvPr>
        </p:nvSpPr>
        <p:spPr/>
        <p:txBody>
          <a:bodyPr/>
          <a:lstStyle/>
          <a:p>
            <a:fld id="{5F11F82A-5E85-492F-89E4-8E77872574E7}" type="datetimeFigureOut">
              <a:rPr lang="en-IN" smtClean="0"/>
              <a:t>27-11-2024</a:t>
            </a:fld>
            <a:endParaRPr lang="en-IN"/>
          </a:p>
        </p:txBody>
      </p:sp>
      <p:sp>
        <p:nvSpPr>
          <p:cNvPr id="3" name="Footer Placeholder 2">
            <a:extLst>
              <a:ext uri="{FF2B5EF4-FFF2-40B4-BE49-F238E27FC236}">
                <a16:creationId xmlns:a16="http://schemas.microsoft.com/office/drawing/2014/main" id="{62697EC9-88E4-BF22-1EE6-1A47BCDAC3B4}"/>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8C64FFF7-B6CB-703E-E321-DC8E4BAFD087}"/>
              </a:ext>
            </a:extLst>
          </p:cNvPr>
          <p:cNvSpPr>
            <a:spLocks noGrp="1"/>
          </p:cNvSpPr>
          <p:nvPr>
            <p:ph type="sldNum" sz="quarter" idx="12"/>
          </p:nvPr>
        </p:nvSpPr>
        <p:spPr/>
        <p:txBody>
          <a:bodyPr/>
          <a:lstStyle/>
          <a:p>
            <a:fld id="{192FE483-D540-46EC-9419-DC2DD4E73C70}" type="slidenum">
              <a:rPr lang="en-IN" smtClean="0"/>
              <a:t>‹#›</a:t>
            </a:fld>
            <a:endParaRPr lang="en-IN"/>
          </a:p>
        </p:txBody>
      </p:sp>
    </p:spTree>
    <p:extLst>
      <p:ext uri="{BB962C8B-B14F-4D97-AF65-F5344CB8AC3E}">
        <p14:creationId xmlns:p14="http://schemas.microsoft.com/office/powerpoint/2010/main" val="23326401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798EF-D33E-61D7-C7FB-87C8A707844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50B89DEF-9549-1ED7-3312-150D4E2A310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64C94D1B-1CFE-76F9-DEAF-D37E90C8BD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9277A3D-A7AB-994B-775F-03D1CF036C85}"/>
              </a:ext>
            </a:extLst>
          </p:cNvPr>
          <p:cNvSpPr>
            <a:spLocks noGrp="1"/>
          </p:cNvSpPr>
          <p:nvPr>
            <p:ph type="dt" sz="half" idx="10"/>
          </p:nvPr>
        </p:nvSpPr>
        <p:spPr/>
        <p:txBody>
          <a:bodyPr/>
          <a:lstStyle/>
          <a:p>
            <a:fld id="{5F11F82A-5E85-492F-89E4-8E77872574E7}" type="datetimeFigureOut">
              <a:rPr lang="en-IN" smtClean="0"/>
              <a:t>27-11-2024</a:t>
            </a:fld>
            <a:endParaRPr lang="en-IN"/>
          </a:p>
        </p:txBody>
      </p:sp>
      <p:sp>
        <p:nvSpPr>
          <p:cNvPr id="6" name="Footer Placeholder 5">
            <a:extLst>
              <a:ext uri="{FF2B5EF4-FFF2-40B4-BE49-F238E27FC236}">
                <a16:creationId xmlns:a16="http://schemas.microsoft.com/office/drawing/2014/main" id="{11C8D971-DE33-D35F-75BC-914183CDF9F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6088E87-9CB6-9332-2243-B17E97F3987D}"/>
              </a:ext>
            </a:extLst>
          </p:cNvPr>
          <p:cNvSpPr>
            <a:spLocks noGrp="1"/>
          </p:cNvSpPr>
          <p:nvPr>
            <p:ph type="sldNum" sz="quarter" idx="12"/>
          </p:nvPr>
        </p:nvSpPr>
        <p:spPr/>
        <p:txBody>
          <a:bodyPr/>
          <a:lstStyle/>
          <a:p>
            <a:fld id="{192FE483-D540-46EC-9419-DC2DD4E73C70}" type="slidenum">
              <a:rPr lang="en-IN" smtClean="0"/>
              <a:t>‹#›</a:t>
            </a:fld>
            <a:endParaRPr lang="en-IN"/>
          </a:p>
        </p:txBody>
      </p:sp>
    </p:spTree>
    <p:extLst>
      <p:ext uri="{BB962C8B-B14F-4D97-AF65-F5344CB8AC3E}">
        <p14:creationId xmlns:p14="http://schemas.microsoft.com/office/powerpoint/2010/main" val="29369367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C3639-8CE7-2D51-FF3A-33E4AB64E2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934D1756-8331-5642-4A97-B00684750F9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2214C2D8-0318-F514-FFFA-4A2727FAC2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198D67-DA63-1173-CD51-ECFDDCCC3CD7}"/>
              </a:ext>
            </a:extLst>
          </p:cNvPr>
          <p:cNvSpPr>
            <a:spLocks noGrp="1"/>
          </p:cNvSpPr>
          <p:nvPr>
            <p:ph type="dt" sz="half" idx="10"/>
          </p:nvPr>
        </p:nvSpPr>
        <p:spPr/>
        <p:txBody>
          <a:bodyPr/>
          <a:lstStyle/>
          <a:p>
            <a:fld id="{5F11F82A-5E85-492F-89E4-8E77872574E7}" type="datetimeFigureOut">
              <a:rPr lang="en-IN" smtClean="0"/>
              <a:t>27-11-2024</a:t>
            </a:fld>
            <a:endParaRPr lang="en-IN"/>
          </a:p>
        </p:txBody>
      </p:sp>
      <p:sp>
        <p:nvSpPr>
          <p:cNvPr id="6" name="Footer Placeholder 5">
            <a:extLst>
              <a:ext uri="{FF2B5EF4-FFF2-40B4-BE49-F238E27FC236}">
                <a16:creationId xmlns:a16="http://schemas.microsoft.com/office/drawing/2014/main" id="{05EC7530-EEC6-BF68-CD28-14CEEE28632D}"/>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B081E3F2-2FF5-FF9A-3355-5E5A8623E241}"/>
              </a:ext>
            </a:extLst>
          </p:cNvPr>
          <p:cNvSpPr>
            <a:spLocks noGrp="1"/>
          </p:cNvSpPr>
          <p:nvPr>
            <p:ph type="sldNum" sz="quarter" idx="12"/>
          </p:nvPr>
        </p:nvSpPr>
        <p:spPr/>
        <p:txBody>
          <a:bodyPr/>
          <a:lstStyle/>
          <a:p>
            <a:fld id="{192FE483-D540-46EC-9419-DC2DD4E73C70}" type="slidenum">
              <a:rPr lang="en-IN" smtClean="0"/>
              <a:t>‹#›</a:t>
            </a:fld>
            <a:endParaRPr lang="en-IN"/>
          </a:p>
        </p:txBody>
      </p:sp>
    </p:spTree>
    <p:extLst>
      <p:ext uri="{BB962C8B-B14F-4D97-AF65-F5344CB8AC3E}">
        <p14:creationId xmlns:p14="http://schemas.microsoft.com/office/powerpoint/2010/main" val="404598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1F48E-834A-239E-6B5A-A8FF7EF61FBF}"/>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A6EEEE01-9452-7F5B-CDB9-274A030B0E3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CB31ED3-EA78-B701-04E1-69A3A49C630A}"/>
              </a:ext>
            </a:extLst>
          </p:cNvPr>
          <p:cNvSpPr>
            <a:spLocks noGrp="1"/>
          </p:cNvSpPr>
          <p:nvPr>
            <p:ph type="dt" sz="half" idx="10"/>
          </p:nvPr>
        </p:nvSpPr>
        <p:spPr/>
        <p:txBody>
          <a:bodyPr/>
          <a:lstStyle/>
          <a:p>
            <a:fld id="{5F11F82A-5E85-492F-89E4-8E77872574E7}" type="datetimeFigureOut">
              <a:rPr lang="en-IN" smtClean="0"/>
              <a:t>27-11-2024</a:t>
            </a:fld>
            <a:endParaRPr lang="en-IN"/>
          </a:p>
        </p:txBody>
      </p:sp>
      <p:sp>
        <p:nvSpPr>
          <p:cNvPr id="5" name="Footer Placeholder 4">
            <a:extLst>
              <a:ext uri="{FF2B5EF4-FFF2-40B4-BE49-F238E27FC236}">
                <a16:creationId xmlns:a16="http://schemas.microsoft.com/office/drawing/2014/main" id="{55FBB15F-3132-34F5-DE73-A33709EB3C4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F66EA31-69BE-E314-44FA-CFC185EE558A}"/>
              </a:ext>
            </a:extLst>
          </p:cNvPr>
          <p:cNvSpPr>
            <a:spLocks noGrp="1"/>
          </p:cNvSpPr>
          <p:nvPr>
            <p:ph type="sldNum" sz="quarter" idx="12"/>
          </p:nvPr>
        </p:nvSpPr>
        <p:spPr/>
        <p:txBody>
          <a:bodyPr/>
          <a:lstStyle/>
          <a:p>
            <a:fld id="{192FE483-D540-46EC-9419-DC2DD4E73C70}" type="slidenum">
              <a:rPr lang="en-IN" smtClean="0"/>
              <a:t>‹#›</a:t>
            </a:fld>
            <a:endParaRPr lang="en-IN"/>
          </a:p>
        </p:txBody>
      </p:sp>
    </p:spTree>
    <p:extLst>
      <p:ext uri="{BB962C8B-B14F-4D97-AF65-F5344CB8AC3E}">
        <p14:creationId xmlns:p14="http://schemas.microsoft.com/office/powerpoint/2010/main" val="4105676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8261E4D-B882-DFEC-462A-335D139923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D2F43A77-D81E-76D7-B425-7A9E7E14082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1C06F0E5-5639-B35B-F1D1-A1876B944AF9}"/>
              </a:ext>
            </a:extLst>
          </p:cNvPr>
          <p:cNvSpPr>
            <a:spLocks noGrp="1"/>
          </p:cNvSpPr>
          <p:nvPr>
            <p:ph type="dt" sz="half" idx="10"/>
          </p:nvPr>
        </p:nvSpPr>
        <p:spPr/>
        <p:txBody>
          <a:bodyPr/>
          <a:lstStyle/>
          <a:p>
            <a:fld id="{5F11F82A-5E85-492F-89E4-8E77872574E7}" type="datetimeFigureOut">
              <a:rPr lang="en-IN" smtClean="0"/>
              <a:t>27-11-2024</a:t>
            </a:fld>
            <a:endParaRPr lang="en-IN"/>
          </a:p>
        </p:txBody>
      </p:sp>
      <p:sp>
        <p:nvSpPr>
          <p:cNvPr id="5" name="Footer Placeholder 4">
            <a:extLst>
              <a:ext uri="{FF2B5EF4-FFF2-40B4-BE49-F238E27FC236}">
                <a16:creationId xmlns:a16="http://schemas.microsoft.com/office/drawing/2014/main" id="{8024B3CC-5DE1-093E-5708-DA2A8C8AB91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515A55A-3382-7AD5-33DC-16E103954268}"/>
              </a:ext>
            </a:extLst>
          </p:cNvPr>
          <p:cNvSpPr>
            <a:spLocks noGrp="1"/>
          </p:cNvSpPr>
          <p:nvPr>
            <p:ph type="sldNum" sz="quarter" idx="12"/>
          </p:nvPr>
        </p:nvSpPr>
        <p:spPr/>
        <p:txBody>
          <a:bodyPr/>
          <a:lstStyle/>
          <a:p>
            <a:fld id="{192FE483-D540-46EC-9419-DC2DD4E73C70}" type="slidenum">
              <a:rPr lang="en-IN" smtClean="0"/>
              <a:t>‹#›</a:t>
            </a:fld>
            <a:endParaRPr lang="en-IN"/>
          </a:p>
        </p:txBody>
      </p:sp>
    </p:spTree>
    <p:extLst>
      <p:ext uri="{BB962C8B-B14F-4D97-AF65-F5344CB8AC3E}">
        <p14:creationId xmlns:p14="http://schemas.microsoft.com/office/powerpoint/2010/main" val="24271165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5DE599E-4A0D-F4CD-A523-636CD6EFDF6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AC0D103D-EB07-B5A8-39D9-35CB663BAB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16EAB0A9-0293-9A25-493A-B905147F65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11F82A-5E85-492F-89E4-8E77872574E7}" type="datetimeFigureOut">
              <a:rPr lang="en-IN" smtClean="0"/>
              <a:t>27-11-2024</a:t>
            </a:fld>
            <a:endParaRPr lang="en-IN"/>
          </a:p>
        </p:txBody>
      </p:sp>
      <p:sp>
        <p:nvSpPr>
          <p:cNvPr id="5" name="Footer Placeholder 4">
            <a:extLst>
              <a:ext uri="{FF2B5EF4-FFF2-40B4-BE49-F238E27FC236}">
                <a16:creationId xmlns:a16="http://schemas.microsoft.com/office/drawing/2014/main" id="{3E6B8372-C00B-E152-BE06-0CBFFEF3DD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96C3BC93-CF42-DDFD-CA5A-B1A85334689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2FE483-D540-46EC-9419-DC2DD4E73C70}" type="slidenum">
              <a:rPr lang="en-IN" smtClean="0"/>
              <a:t>‹#›</a:t>
            </a:fld>
            <a:endParaRPr lang="en-IN"/>
          </a:p>
        </p:txBody>
      </p:sp>
    </p:spTree>
    <p:extLst>
      <p:ext uri="{BB962C8B-B14F-4D97-AF65-F5344CB8AC3E}">
        <p14:creationId xmlns:p14="http://schemas.microsoft.com/office/powerpoint/2010/main" val="33216918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White Presentation Background Vectors &amp; Illustrations for Free Download |  Freepik">
            <a:extLst>
              <a:ext uri="{FF2B5EF4-FFF2-40B4-BE49-F238E27FC236}">
                <a16:creationId xmlns:a16="http://schemas.microsoft.com/office/drawing/2014/main" id="{C1B7326C-27F5-3E8F-96CC-C90FF0D7ED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EB39FCE-40B5-336A-17E5-AB1CAE1E5984}"/>
              </a:ext>
            </a:extLst>
          </p:cNvPr>
          <p:cNvSpPr>
            <a:spLocks noGrp="1"/>
          </p:cNvSpPr>
          <p:nvPr>
            <p:ph type="ctrTitle"/>
          </p:nvPr>
        </p:nvSpPr>
        <p:spPr>
          <a:xfrm>
            <a:off x="1523999" y="1122363"/>
            <a:ext cx="10022237" cy="2387600"/>
          </a:xfrm>
        </p:spPr>
        <p:txBody>
          <a:bodyPr>
            <a:normAutofit/>
          </a:bodyPr>
          <a:lstStyle/>
          <a:p>
            <a:r>
              <a:rPr lang="en-US" sz="4400" b="1" dirty="0">
                <a:solidFill>
                  <a:srgbClr val="1E1E1F"/>
                </a:solidFill>
                <a:effectLst/>
                <a:latin typeface="Times New Roman" panose="02020603050405020304" pitchFamily="18" charset="0"/>
                <a:ea typeface="Times New Roman" panose="02020603050405020304" pitchFamily="18" charset="0"/>
                <a:cs typeface="Mangal" panose="02040503050203030202" pitchFamily="18" charset="0"/>
              </a:rPr>
              <a:t>Enhancing Quercetin’s Neuroprotective Effects in Alzheimer’s Disease Through Advanced Nano formulations</a:t>
            </a:r>
            <a:endParaRPr lang="en-IN" sz="8000" dirty="0"/>
          </a:p>
        </p:txBody>
      </p:sp>
      <p:sp>
        <p:nvSpPr>
          <p:cNvPr id="3" name="Subtitle 2">
            <a:extLst>
              <a:ext uri="{FF2B5EF4-FFF2-40B4-BE49-F238E27FC236}">
                <a16:creationId xmlns:a16="http://schemas.microsoft.com/office/drawing/2014/main" id="{AF5AE73A-7BED-2469-6BD5-3AE447CA9DB7}"/>
              </a:ext>
            </a:extLst>
          </p:cNvPr>
          <p:cNvSpPr>
            <a:spLocks noGrp="1"/>
          </p:cNvSpPr>
          <p:nvPr>
            <p:ph type="subTitle" idx="1"/>
          </p:nvPr>
        </p:nvSpPr>
        <p:spPr>
          <a:xfrm>
            <a:off x="5548392" y="3920210"/>
            <a:ext cx="6214822" cy="2387600"/>
          </a:xfrm>
        </p:spPr>
        <p:txBody>
          <a:bodyPr>
            <a:normAutofit fontScale="85000" lnSpcReduction="20000"/>
          </a:bodyPr>
          <a:lstStyle/>
          <a:p>
            <a:pPr>
              <a:lnSpc>
                <a:spcPct val="150000"/>
              </a:lnSpc>
            </a:pPr>
            <a:r>
              <a:rPr lang="en-IN" sz="1800" dirty="0">
                <a:latin typeface="Times New Roman" panose="02020603050405020304" pitchFamily="18" charset="0"/>
                <a:cs typeface="Times New Roman" panose="02020603050405020304" pitchFamily="18" charset="0"/>
              </a:rPr>
              <a:t>DEEPIKA SINGH, PRASHANT KUMAR</a:t>
            </a:r>
          </a:p>
          <a:p>
            <a:pPr>
              <a:lnSpc>
                <a:spcPct val="150000"/>
              </a:lnSpc>
            </a:pPr>
            <a:r>
              <a:rPr lang="en-IN" sz="1800" dirty="0">
                <a:latin typeface="Times New Roman" panose="02020603050405020304" pitchFamily="18" charset="0"/>
                <a:cs typeface="Times New Roman" panose="02020603050405020304" pitchFamily="18" charset="0"/>
              </a:rPr>
              <a:t>RESEARCH SCHOLAR</a:t>
            </a:r>
          </a:p>
          <a:p>
            <a:pPr>
              <a:lnSpc>
                <a:spcPct val="150000"/>
              </a:lnSpc>
            </a:pPr>
            <a:r>
              <a:rPr lang="en-IN" sz="1800" dirty="0">
                <a:latin typeface="Times New Roman" panose="02020603050405020304" pitchFamily="18" charset="0"/>
                <a:cs typeface="Times New Roman" panose="02020603050405020304" pitchFamily="18" charset="0"/>
              </a:rPr>
              <a:t>PHARMACY</a:t>
            </a:r>
          </a:p>
          <a:p>
            <a:pPr>
              <a:lnSpc>
                <a:spcPct val="150000"/>
              </a:lnSpc>
            </a:pPr>
            <a:r>
              <a:rPr lang="en-IN" sz="1800" dirty="0">
                <a:latin typeface="Times New Roman" panose="02020603050405020304" pitchFamily="18" charset="0"/>
                <a:cs typeface="Times New Roman" panose="02020603050405020304" pitchFamily="18" charset="0"/>
              </a:rPr>
              <a:t>Affiliation: SRM </a:t>
            </a:r>
            <a:r>
              <a:rPr lang="en-IN" sz="1800" dirty="0" err="1">
                <a:latin typeface="Times New Roman" panose="02020603050405020304" pitchFamily="18" charset="0"/>
                <a:cs typeface="Times New Roman" panose="02020603050405020304" pitchFamily="18" charset="0"/>
              </a:rPr>
              <a:t>Modinagar</a:t>
            </a:r>
            <a:r>
              <a:rPr lang="en-IN" sz="1800" dirty="0">
                <a:latin typeface="Times New Roman" panose="02020603050405020304" pitchFamily="18" charset="0"/>
                <a:cs typeface="Times New Roman" panose="02020603050405020304" pitchFamily="18" charset="0"/>
              </a:rPr>
              <a:t> College of Pharmacy, SRM Institute of Science and Technology (Deemed to be University), Delhi-NCR Campus, </a:t>
            </a:r>
            <a:r>
              <a:rPr lang="en-IN" sz="1800" dirty="0" err="1">
                <a:latin typeface="Times New Roman" panose="02020603050405020304" pitchFamily="18" charset="0"/>
                <a:cs typeface="Times New Roman" panose="02020603050405020304" pitchFamily="18" charset="0"/>
              </a:rPr>
              <a:t>Modinagar</a:t>
            </a:r>
            <a:r>
              <a:rPr lang="en-IN" sz="1800" dirty="0">
                <a:latin typeface="Times New Roman" panose="02020603050405020304" pitchFamily="18" charset="0"/>
                <a:cs typeface="Times New Roman" panose="02020603050405020304" pitchFamily="18" charset="0"/>
              </a:rPr>
              <a:t>, Ghaziabad, Uttar Pradesh 201204, India.</a:t>
            </a:r>
          </a:p>
          <a:p>
            <a:endParaRPr lang="en-IN" dirty="0"/>
          </a:p>
          <a:p>
            <a:endParaRPr lang="en-IN" dirty="0"/>
          </a:p>
        </p:txBody>
      </p:sp>
    </p:spTree>
    <p:extLst>
      <p:ext uri="{BB962C8B-B14F-4D97-AF65-F5344CB8AC3E}">
        <p14:creationId xmlns:p14="http://schemas.microsoft.com/office/powerpoint/2010/main" val="2264365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White Presentation Background Vectors &amp; Illustrations for Free Download |  Freepik">
            <a:extLst>
              <a:ext uri="{FF2B5EF4-FFF2-40B4-BE49-F238E27FC236}">
                <a16:creationId xmlns:a16="http://schemas.microsoft.com/office/drawing/2014/main" id="{318483E8-7AF8-0753-D99D-492BE8C33C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5C9EC64-190B-AC94-4F9F-1AC2891E0493}"/>
              </a:ext>
            </a:extLst>
          </p:cNvPr>
          <p:cNvSpPr>
            <a:spLocks noGrp="1"/>
          </p:cNvSpPr>
          <p:nvPr>
            <p:ph type="title"/>
          </p:nvPr>
        </p:nvSpPr>
        <p:spPr>
          <a:xfrm>
            <a:off x="838200" y="365125"/>
            <a:ext cx="10515600" cy="859241"/>
          </a:xfrm>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 </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FEC4BA3-58A4-6147-D911-53A297FD79C2}"/>
              </a:ext>
            </a:extLst>
          </p:cNvPr>
          <p:cNvSpPr>
            <a:spLocks noGrp="1"/>
          </p:cNvSpPr>
          <p:nvPr>
            <p:ph idx="1"/>
          </p:nvPr>
        </p:nvSpPr>
        <p:spPr>
          <a:xfrm>
            <a:off x="139485" y="1825625"/>
            <a:ext cx="11871701" cy="4854144"/>
          </a:xfrm>
        </p:spPr>
        <p:txBody>
          <a:bodyPr>
            <a:normAutofit lnSpcReduction="10000"/>
          </a:bodyPr>
          <a:lstStyle/>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cs typeface="Myriad Pro"/>
              </a:rPr>
              <a:t>Different neurodegenerative disorders have different </a:t>
            </a:r>
            <a:r>
              <a:rPr lang="en-IN" sz="1800" dirty="0" err="1">
                <a:solidFill>
                  <a:srgbClr val="000000"/>
                </a:solidFill>
                <a:effectLst/>
                <a:latin typeface="Times New Roman" panose="02020603050405020304" pitchFamily="18" charset="0"/>
                <a:ea typeface="Calibri" panose="020F0502020204030204" pitchFamily="34" charset="0"/>
                <a:cs typeface="Myriad Pro"/>
              </a:rPr>
              <a:t>etiologies</a:t>
            </a:r>
            <a:r>
              <a:rPr lang="en-IN" sz="1800" dirty="0">
                <a:solidFill>
                  <a:srgbClr val="000000"/>
                </a:solidFill>
                <a:effectLst/>
                <a:latin typeface="Times New Roman" panose="02020603050405020304" pitchFamily="18" charset="0"/>
                <a:ea typeface="Calibri" panose="020F0502020204030204" pitchFamily="34" charset="0"/>
                <a:cs typeface="Myriad Pro"/>
              </a:rPr>
              <a:t> and clinical consequences. Numerous risk factors, including age, genetic defects, excitotoxicity, oxidative stress, abnormalities of antioxidant enzymes, deficiencies in neurotransmitters, metabolic toxicity, autoimmunity, and hypertension, have been linked to neurodegenerative disorders in epidemiological and experimental studies</a:t>
            </a:r>
            <a:r>
              <a:rPr lang="en-US" sz="1800" dirty="0">
                <a:solidFill>
                  <a:srgbClr val="000000"/>
                </a:solidFill>
                <a:effectLst/>
                <a:latin typeface="Times New Roman" panose="02020603050405020304" pitchFamily="18" charset="0"/>
                <a:ea typeface="Calibri" panose="020F0502020204030204" pitchFamily="34" charset="0"/>
                <a:cs typeface="Myriad Pro"/>
              </a:rPr>
              <a:t>. </a:t>
            </a:r>
          </a:p>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cs typeface="Myriad Pro"/>
              </a:rPr>
              <a:t>Aloes Alzheimer, a German physician, is credited with first describing Alzheimer's disease (AD) in 1906. An estimated 50–60% of dementia cases are thought to be caused by AD, a progressive neurological disease that usually affects those over 65. </a:t>
            </a:r>
          </a:p>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cs typeface="Myriad Pro"/>
              </a:rPr>
              <a:t>According to estimates, there are currently 35.6 million dementia sufferers globally, and by 2030, that number will rise to 65.7 million, with developing nations accounting for the majority of the growth. </a:t>
            </a:r>
          </a:p>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cs typeface="Myriad Pro"/>
              </a:rPr>
              <a:t>Clinically, it manifests as cognitive deficiencies, progressive memory impairments, and reduced learning capacity. AD may arise as a result of a number of conditions, including a decrease in physical activity, infection, smoking, and the prevalence of disorders like obesity and diabetes.</a:t>
            </a:r>
            <a:endParaRPr lang="en-IN" sz="1800" dirty="0">
              <a:solidFill>
                <a:srgbClr val="000000"/>
              </a:solidFill>
              <a:effectLst/>
              <a:latin typeface="Myriad Pro"/>
              <a:ea typeface="Calibri" panose="020F0502020204030204" pitchFamily="34" charset="0"/>
              <a:cs typeface="Myriad Pro"/>
            </a:endParaRPr>
          </a:p>
          <a:p>
            <a:pPr marL="0" indent="0">
              <a:buNone/>
            </a:pPr>
            <a:endParaRPr lang="en-IN" dirty="0"/>
          </a:p>
        </p:txBody>
      </p:sp>
    </p:spTree>
    <p:extLst>
      <p:ext uri="{BB962C8B-B14F-4D97-AF65-F5344CB8AC3E}">
        <p14:creationId xmlns:p14="http://schemas.microsoft.com/office/powerpoint/2010/main" val="8797439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White Presentation Background Vectors &amp; Illustrations for Free Download |  Freepik">
            <a:extLst>
              <a:ext uri="{FF2B5EF4-FFF2-40B4-BE49-F238E27FC236}">
                <a16:creationId xmlns:a16="http://schemas.microsoft.com/office/drawing/2014/main" id="{81B81EEF-EF73-855A-5AF4-285F4255F7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02B43AD-CF58-9041-1818-7A49CE43D4FE}"/>
              </a:ext>
            </a:extLst>
          </p:cNvPr>
          <p:cNvSpPr>
            <a:spLocks noGrp="1"/>
          </p:cNvSpPr>
          <p:nvPr>
            <p:ph type="title"/>
          </p:nvPr>
        </p:nvSpPr>
        <p:spPr>
          <a:xfrm>
            <a:off x="216977" y="216977"/>
            <a:ext cx="11840704" cy="1208867"/>
          </a:xfrm>
        </p:spPr>
        <p:txBody>
          <a:bodyPr>
            <a:normAutofit/>
          </a:bodyPr>
          <a:lstStyle/>
          <a:p>
            <a:pPr algn="ctr"/>
            <a:r>
              <a:rPr lang="en-US" sz="4000" b="1" dirty="0">
                <a:solidFill>
                  <a:srgbClr val="000000"/>
                </a:solidFill>
                <a:effectLst/>
                <a:latin typeface="Times New Roman" panose="02020603050405020304" pitchFamily="18" charset="0"/>
                <a:ea typeface="Calibri" panose="020F0502020204030204" pitchFamily="34" charset="0"/>
                <a:cs typeface="Myriad Pro"/>
              </a:rPr>
              <a:t>Literature review regarding Quercetin’s Nano-formulations used in AD </a:t>
            </a:r>
            <a:endParaRPr lang="en-IN" sz="8000" dirty="0"/>
          </a:p>
        </p:txBody>
      </p:sp>
      <p:sp>
        <p:nvSpPr>
          <p:cNvPr id="3" name="Content Placeholder 2">
            <a:extLst>
              <a:ext uri="{FF2B5EF4-FFF2-40B4-BE49-F238E27FC236}">
                <a16:creationId xmlns:a16="http://schemas.microsoft.com/office/drawing/2014/main" id="{E81520CA-A030-FAE5-E6C2-7A7B611E99E8}"/>
              </a:ext>
            </a:extLst>
          </p:cNvPr>
          <p:cNvSpPr>
            <a:spLocks noGrp="1"/>
          </p:cNvSpPr>
          <p:nvPr>
            <p:ph idx="1"/>
          </p:nvPr>
        </p:nvSpPr>
        <p:spPr>
          <a:xfrm>
            <a:off x="216977" y="1825625"/>
            <a:ext cx="11840704" cy="4815398"/>
          </a:xfrm>
        </p:spPr>
        <p:txBody>
          <a:bodyPr>
            <a:normAutofit/>
          </a:bodyPr>
          <a:lstStyle/>
          <a:p>
            <a:pPr marL="0" indent="0" algn="just">
              <a:lnSpc>
                <a:spcPct val="160000"/>
              </a:lnSpc>
              <a:buNone/>
            </a:pPr>
            <a:r>
              <a:rPr lang="en-US" sz="1800" b="1" dirty="0">
                <a:solidFill>
                  <a:srgbClr val="000000"/>
                </a:solidFill>
                <a:effectLst/>
                <a:latin typeface="Times New Roman" panose="02020603050405020304" pitchFamily="18" charset="0"/>
                <a:ea typeface="Calibri" panose="020F0502020204030204" pitchFamily="34" charset="0"/>
                <a:cs typeface="Myriad Pro"/>
              </a:rPr>
              <a:t>Qi, </a:t>
            </a:r>
            <a:r>
              <a:rPr lang="en-US" sz="1800" b="1" dirty="0" err="1">
                <a:solidFill>
                  <a:srgbClr val="000000"/>
                </a:solidFill>
                <a:effectLst/>
                <a:latin typeface="Times New Roman" panose="02020603050405020304" pitchFamily="18" charset="0"/>
                <a:ea typeface="Calibri" panose="020F0502020204030204" pitchFamily="34" charset="0"/>
                <a:cs typeface="Myriad Pro"/>
              </a:rPr>
              <a:t>Yujie</a:t>
            </a:r>
            <a:r>
              <a:rPr lang="en-US" sz="1800" b="1" dirty="0">
                <a:solidFill>
                  <a:srgbClr val="000000"/>
                </a:solidFill>
                <a:effectLst/>
                <a:latin typeface="Times New Roman" panose="02020603050405020304" pitchFamily="18" charset="0"/>
                <a:ea typeface="Calibri" panose="020F0502020204030204" pitchFamily="34" charset="0"/>
                <a:cs typeface="Myriad Pro"/>
              </a:rPr>
              <a:t>, et al. (2020)</a:t>
            </a:r>
            <a:r>
              <a:rPr lang="en-US" sz="1800" dirty="0">
                <a:solidFill>
                  <a:srgbClr val="000000"/>
                </a:solidFill>
                <a:effectLst/>
                <a:latin typeface="Times New Roman" panose="02020603050405020304" pitchFamily="18" charset="0"/>
                <a:ea typeface="Calibri" panose="020F0502020204030204" pitchFamily="34" charset="0"/>
                <a:cs typeface="Myriad Pro"/>
              </a:rPr>
              <a:t> </a:t>
            </a:r>
            <a:r>
              <a:rPr lang="en-IN" sz="1800" dirty="0">
                <a:solidFill>
                  <a:srgbClr val="000000"/>
                </a:solidFill>
                <a:effectLst/>
                <a:latin typeface="Times New Roman" panose="02020603050405020304" pitchFamily="18" charset="0"/>
                <a:ea typeface="Calibri" panose="020F0502020204030204" pitchFamily="34" charset="0"/>
                <a:cs typeface="Myriad Pro"/>
              </a:rPr>
              <a:t>synthesize nanocomposites of P80-Que@Se. The two pathological hallmarks of Alzheimer's disease (AD) are abnormal aggregation of amyloid-β (Aβ) particles and oxidative stress. A popular flavonoid antioxidant called quercetin (Que) has the ability to reduce oxidative stress and has been shown to prevent the production of Aβ fibrils. Its therapeutic use is, however, restricted by its poor water solubility, high first-pass metabolism, and limited blood-brain barrier (BBB) permeability. In order to create nanocomposites (NC) for drug delivery, we present a straightforward method here. In order to create selenium nanoparticles, this approach combines Que with Na2SeO3. Polysorbate 80 (P80-Que@Se NC) and acacia are then used to modify these nanoparticles. The blood-brain barrier (BBB) may be more effectively crossed by this newly created nanocomposite, and polysorbate 80 functions as a pharmaceutical excipient to make Que more soluble in water. The in vitro results showed that P80-Que@Se could successfully prevent Aβ fibrillation and had a high aqueous solubility when compared to individual Que. </a:t>
            </a:r>
            <a:endParaRPr lang="en-IN" dirty="0"/>
          </a:p>
        </p:txBody>
      </p:sp>
    </p:spTree>
    <p:extLst>
      <p:ext uri="{BB962C8B-B14F-4D97-AF65-F5344CB8AC3E}">
        <p14:creationId xmlns:p14="http://schemas.microsoft.com/office/powerpoint/2010/main" val="1238725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White Presentation Background Vectors &amp; Illustrations for Free Download |  Freepik">
            <a:extLst>
              <a:ext uri="{FF2B5EF4-FFF2-40B4-BE49-F238E27FC236}">
                <a16:creationId xmlns:a16="http://schemas.microsoft.com/office/drawing/2014/main" id="{F65D7C18-D457-598F-6EE2-010BCBA028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30DF75C2-B7F5-847A-D646-6FDCAF5F6705}"/>
              </a:ext>
            </a:extLst>
          </p:cNvPr>
          <p:cNvSpPr>
            <a:spLocks noGrp="1"/>
          </p:cNvSpPr>
          <p:nvPr>
            <p:ph idx="1"/>
          </p:nvPr>
        </p:nvSpPr>
        <p:spPr>
          <a:xfrm>
            <a:off x="139485" y="170482"/>
            <a:ext cx="11778711" cy="6447294"/>
          </a:xfrm>
        </p:spPr>
        <p:txBody>
          <a:bodyPr>
            <a:normAutofit/>
          </a:bodyPr>
          <a:lstStyle/>
          <a:p>
            <a:pPr marL="0" indent="0" algn="just">
              <a:lnSpc>
                <a:spcPct val="150000"/>
              </a:lnSpc>
              <a:buNone/>
            </a:pPr>
            <a:r>
              <a:rPr lang="en-IN" sz="1800" dirty="0">
                <a:solidFill>
                  <a:srgbClr val="000000"/>
                </a:solidFill>
                <a:effectLst/>
                <a:latin typeface="Times New Roman" panose="02020603050405020304" pitchFamily="18" charset="0"/>
                <a:ea typeface="Calibri" panose="020F0502020204030204" pitchFamily="34" charset="0"/>
                <a:cs typeface="Myriad Pro"/>
              </a:rPr>
              <a:t>According to an examination using the In vitro Cell Counting Kit (CCK)-8, P80-Que@Se nanocomposites might shield PC12 cells from H2O2-induced cell death. Furthermore, P80-Que@Se demonstrated strong antioxidant activity and significant 1,1-diphenyl-2-picrylhydrazyl (DPPH) radical scavenging activity </a:t>
            </a:r>
            <a:r>
              <a:rPr lang="en-US" sz="1800" dirty="0">
                <a:solidFill>
                  <a:srgbClr val="000000"/>
                </a:solidFill>
                <a:effectLst/>
                <a:latin typeface="Times New Roman" panose="02020603050405020304" pitchFamily="18" charset="0"/>
                <a:ea typeface="Calibri" panose="020F0502020204030204" pitchFamily="34" charset="0"/>
                <a:cs typeface="Myriad Pro"/>
              </a:rPr>
              <a:t>(9).</a:t>
            </a:r>
            <a:endParaRPr lang="en-IN" sz="1800" dirty="0">
              <a:solidFill>
                <a:srgbClr val="000000"/>
              </a:solidFill>
              <a:effectLst/>
              <a:latin typeface="Myriad Pro"/>
              <a:ea typeface="Calibri" panose="020F0502020204030204" pitchFamily="34" charset="0"/>
              <a:cs typeface="Myriad Pro"/>
            </a:endParaRPr>
          </a:p>
          <a:p>
            <a:pPr marL="0" indent="0" algn="just">
              <a:lnSpc>
                <a:spcPct val="150000"/>
              </a:lnSpc>
              <a:buNone/>
            </a:pPr>
            <a:r>
              <a:rPr lang="en-IN" sz="1800" dirty="0">
                <a:solidFill>
                  <a:srgbClr val="000000"/>
                </a:solidFill>
                <a:effectLst/>
                <a:latin typeface="Times New Roman" panose="02020603050405020304" pitchFamily="18" charset="0"/>
                <a:ea typeface="Calibri" panose="020F0502020204030204" pitchFamily="34" charset="0"/>
                <a:cs typeface="Myriad Pro"/>
              </a:rPr>
              <a:t>The efficacy of quercetin-loaded nanoparticles to enhance neuroprotective effects was explored in this </a:t>
            </a:r>
            <a:r>
              <a:rPr lang="en-IN" sz="1800" b="1" dirty="0">
                <a:solidFill>
                  <a:srgbClr val="000000"/>
                </a:solidFill>
                <a:effectLst/>
                <a:latin typeface="Times New Roman" panose="02020603050405020304" pitchFamily="18" charset="0"/>
                <a:ea typeface="Calibri" panose="020F0502020204030204" pitchFamily="34" charset="0"/>
                <a:cs typeface="Myriad Pro"/>
              </a:rPr>
              <a:t>Pinheiro, R. G. R., et al. (2019)</a:t>
            </a:r>
            <a:r>
              <a:rPr lang="en-IN" sz="1800" dirty="0">
                <a:solidFill>
                  <a:srgbClr val="000000"/>
                </a:solidFill>
                <a:effectLst/>
                <a:latin typeface="Times New Roman" panose="02020603050405020304" pitchFamily="18" charset="0"/>
                <a:ea typeface="Calibri" panose="020F0502020204030204" pitchFamily="34" charset="0"/>
                <a:cs typeface="Myriad Pro"/>
              </a:rPr>
              <a:t> study employing an in vitro model of Alzheimer's disease with Aβ (1-42) peptide. When compared to the control sample with the Aβ (1-42) sample alone, it was shown that quercetin-loaded nanoparticles, particularly transferrin-functionalized NLC, were able to inhibit fibril formation, reverse the aggregation effect of unloaded nanoparticles, and also decrease peptide aggregation. Consequently, because of their greater ability to deliver quercetin to specific brain sites and their enhanced ability to inhibit amyloid-beta aggregation, the developed </a:t>
            </a:r>
            <a:r>
              <a:rPr lang="en-IN" sz="1800" dirty="0" err="1">
                <a:solidFill>
                  <a:srgbClr val="000000"/>
                </a:solidFill>
                <a:effectLst/>
                <a:latin typeface="Times New Roman" panose="02020603050405020304" pitchFamily="18" charset="0"/>
                <a:ea typeface="Calibri" panose="020F0502020204030204" pitchFamily="34" charset="0"/>
                <a:cs typeface="Myriad Pro"/>
              </a:rPr>
              <a:t>nanosystems</a:t>
            </a:r>
            <a:r>
              <a:rPr lang="en-IN" sz="1800" dirty="0">
                <a:solidFill>
                  <a:srgbClr val="000000"/>
                </a:solidFill>
                <a:effectLst/>
                <a:latin typeface="Times New Roman" panose="02020603050405020304" pitchFamily="18" charset="0"/>
                <a:ea typeface="Calibri" panose="020F0502020204030204" pitchFamily="34" charset="0"/>
                <a:cs typeface="Myriad Pro"/>
              </a:rPr>
              <a:t> functionalized with transferrin and loaded with quercetin appear promising for the treatment of neurological diseases, including Alzheimer's disease, primarily NLC. These </a:t>
            </a:r>
            <a:r>
              <a:rPr lang="en-IN" sz="1800" dirty="0" err="1">
                <a:solidFill>
                  <a:srgbClr val="000000"/>
                </a:solidFill>
                <a:effectLst/>
                <a:latin typeface="Times New Roman" panose="02020603050405020304" pitchFamily="18" charset="0"/>
                <a:ea typeface="Calibri" panose="020F0502020204030204" pitchFamily="34" charset="0"/>
                <a:cs typeface="Myriad Pro"/>
              </a:rPr>
              <a:t>nanosystems</a:t>
            </a:r>
            <a:r>
              <a:rPr lang="en-IN" sz="1800" dirty="0">
                <a:solidFill>
                  <a:srgbClr val="000000"/>
                </a:solidFill>
                <a:effectLst/>
                <a:latin typeface="Times New Roman" panose="02020603050405020304" pitchFamily="18" charset="0"/>
                <a:ea typeface="Calibri" panose="020F0502020204030204" pitchFamily="34" charset="0"/>
                <a:cs typeface="Myriad Pro"/>
              </a:rPr>
              <a:t> may offer a fresh approach to enhancing the current treatment, providing significant data and raising new expectations for Alzheimer's patients </a:t>
            </a:r>
            <a:r>
              <a:rPr lang="en-US" sz="1800" dirty="0">
                <a:solidFill>
                  <a:srgbClr val="000000"/>
                </a:solidFill>
                <a:effectLst/>
                <a:latin typeface="Times New Roman" panose="02020603050405020304" pitchFamily="18" charset="0"/>
                <a:ea typeface="Calibri" panose="020F0502020204030204" pitchFamily="34" charset="0"/>
                <a:cs typeface="Myriad Pro"/>
              </a:rPr>
              <a:t>(10).</a:t>
            </a:r>
          </a:p>
          <a:p>
            <a:pPr marL="0" indent="0">
              <a:buNone/>
            </a:pPr>
            <a:endParaRPr lang="en-IN" dirty="0"/>
          </a:p>
        </p:txBody>
      </p:sp>
    </p:spTree>
    <p:extLst>
      <p:ext uri="{BB962C8B-B14F-4D97-AF65-F5344CB8AC3E}">
        <p14:creationId xmlns:p14="http://schemas.microsoft.com/office/powerpoint/2010/main" val="32363420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White Presentation Background Vectors &amp; Illustrations for Free Download |  Freepik">
            <a:extLst>
              <a:ext uri="{FF2B5EF4-FFF2-40B4-BE49-F238E27FC236}">
                <a16:creationId xmlns:a16="http://schemas.microsoft.com/office/drawing/2014/main" id="{526E50B6-8DF0-EA3E-5F2E-80A13A70B0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Content Placeholder 3">
            <a:extLst>
              <a:ext uri="{FF2B5EF4-FFF2-40B4-BE49-F238E27FC236}">
                <a16:creationId xmlns:a16="http://schemas.microsoft.com/office/drawing/2014/main" id="{A109A54F-ED56-638E-A19F-7A1C550B98D6}"/>
              </a:ext>
            </a:extLst>
          </p:cNvPr>
          <p:cNvGraphicFramePr>
            <a:graphicFrameLocks noGrp="1"/>
          </p:cNvGraphicFramePr>
          <p:nvPr>
            <p:ph idx="1"/>
            <p:extLst>
              <p:ext uri="{D42A27DB-BD31-4B8C-83A1-F6EECF244321}">
                <p14:modId xmlns:p14="http://schemas.microsoft.com/office/powerpoint/2010/main" val="144913672"/>
              </p:ext>
            </p:extLst>
          </p:nvPr>
        </p:nvGraphicFramePr>
        <p:xfrm>
          <a:off x="0" y="0"/>
          <a:ext cx="12191998" cy="6770043"/>
        </p:xfrm>
        <a:graphic>
          <a:graphicData uri="http://schemas.openxmlformats.org/drawingml/2006/table">
            <a:tbl>
              <a:tblPr firstRow="1" firstCol="1" bandRow="1">
                <a:tableStyleId>{5C22544A-7EE6-4342-B048-85BDC9FD1C3A}</a:tableStyleId>
              </a:tblPr>
              <a:tblGrid>
                <a:gridCol w="2093887">
                  <a:extLst>
                    <a:ext uri="{9D8B030D-6E8A-4147-A177-3AD203B41FA5}">
                      <a16:colId xmlns:a16="http://schemas.microsoft.com/office/drawing/2014/main" val="1924014727"/>
                    </a:ext>
                  </a:extLst>
                </a:gridCol>
                <a:gridCol w="1021437">
                  <a:extLst>
                    <a:ext uri="{9D8B030D-6E8A-4147-A177-3AD203B41FA5}">
                      <a16:colId xmlns:a16="http://schemas.microsoft.com/office/drawing/2014/main" val="238858042"/>
                    </a:ext>
                  </a:extLst>
                </a:gridCol>
                <a:gridCol w="2014403">
                  <a:extLst>
                    <a:ext uri="{9D8B030D-6E8A-4147-A177-3AD203B41FA5}">
                      <a16:colId xmlns:a16="http://schemas.microsoft.com/office/drawing/2014/main" val="302153902"/>
                    </a:ext>
                  </a:extLst>
                </a:gridCol>
                <a:gridCol w="2859075">
                  <a:extLst>
                    <a:ext uri="{9D8B030D-6E8A-4147-A177-3AD203B41FA5}">
                      <a16:colId xmlns:a16="http://schemas.microsoft.com/office/drawing/2014/main" val="2848072837"/>
                    </a:ext>
                  </a:extLst>
                </a:gridCol>
                <a:gridCol w="2859075">
                  <a:extLst>
                    <a:ext uri="{9D8B030D-6E8A-4147-A177-3AD203B41FA5}">
                      <a16:colId xmlns:a16="http://schemas.microsoft.com/office/drawing/2014/main" val="2141213474"/>
                    </a:ext>
                  </a:extLst>
                </a:gridCol>
                <a:gridCol w="1344121">
                  <a:extLst>
                    <a:ext uri="{9D8B030D-6E8A-4147-A177-3AD203B41FA5}">
                      <a16:colId xmlns:a16="http://schemas.microsoft.com/office/drawing/2014/main" val="3530943513"/>
                    </a:ext>
                  </a:extLst>
                </a:gridCol>
              </a:tblGrid>
              <a:tr h="678228">
                <a:tc>
                  <a:txBody>
                    <a:bodyPr/>
                    <a:lstStyle/>
                    <a:p>
                      <a:pPr algn="just">
                        <a:lnSpc>
                          <a:spcPct val="150000"/>
                        </a:lnSpc>
                        <a:spcAft>
                          <a:spcPts val="800"/>
                        </a:spcAft>
                      </a:pPr>
                      <a:r>
                        <a:rPr lang="en-IN" sz="1600" kern="100" dirty="0">
                          <a:effectLst/>
                          <a:latin typeface="Times New Roman" panose="02020603050405020304" pitchFamily="18" charset="0"/>
                          <a:cs typeface="Times New Roman" panose="02020603050405020304" pitchFamily="18" charset="0"/>
                        </a:rPr>
                        <a:t>Formulation</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Model</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Route of administration</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Pharmacological benefit</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Outcome</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Reference</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51729495"/>
                  </a:ext>
                </a:extLst>
              </a:tr>
              <a:tr h="927877">
                <a:tc rowSpan="2">
                  <a:txBody>
                    <a:bodyPr/>
                    <a:lstStyle/>
                    <a:p>
                      <a:pPr algn="just">
                        <a:lnSpc>
                          <a:spcPct val="150000"/>
                        </a:lnSpc>
                        <a:spcAft>
                          <a:spcPts val="800"/>
                        </a:spcAft>
                      </a:pPr>
                      <a:r>
                        <a:rPr lang="en-IN" sz="1600" kern="100" dirty="0">
                          <a:effectLst/>
                          <a:latin typeface="Times New Roman" panose="02020603050405020304" pitchFamily="18" charset="0"/>
                          <a:cs typeface="Times New Roman" panose="02020603050405020304" pitchFamily="18" charset="0"/>
                        </a:rPr>
                        <a:t> </a:t>
                      </a:r>
                      <a:endParaRPr lang="en-IN" sz="1400" kern="100" dirty="0">
                        <a:effectLst/>
                        <a:latin typeface="Times New Roman" panose="02020603050405020304" pitchFamily="18" charset="0"/>
                        <a:cs typeface="Times New Roman" panose="02020603050405020304" pitchFamily="18" charset="0"/>
                      </a:endParaRPr>
                    </a:p>
                    <a:p>
                      <a:pPr algn="just">
                        <a:lnSpc>
                          <a:spcPct val="150000"/>
                        </a:lnSpc>
                        <a:spcAft>
                          <a:spcPts val="800"/>
                        </a:spcAft>
                      </a:pPr>
                      <a:r>
                        <a:rPr lang="en-IN" sz="1600" kern="100" dirty="0">
                          <a:effectLst/>
                          <a:latin typeface="Times New Roman" panose="02020603050405020304" pitchFamily="18" charset="0"/>
                          <a:cs typeface="Times New Roman" panose="02020603050405020304" pitchFamily="18" charset="0"/>
                        </a:rPr>
                        <a:t> </a:t>
                      </a:r>
                      <a:endParaRPr lang="en-IN" sz="1400" kern="100" dirty="0">
                        <a:effectLst/>
                        <a:latin typeface="Times New Roman" panose="02020603050405020304" pitchFamily="18" charset="0"/>
                        <a:cs typeface="Times New Roman" panose="02020603050405020304" pitchFamily="18" charset="0"/>
                      </a:endParaRPr>
                    </a:p>
                    <a:p>
                      <a:pPr algn="just">
                        <a:lnSpc>
                          <a:spcPct val="150000"/>
                        </a:lnSpc>
                        <a:spcAft>
                          <a:spcPts val="800"/>
                        </a:spcAft>
                      </a:pPr>
                      <a:r>
                        <a:rPr lang="en-IN" sz="1600" kern="100" dirty="0">
                          <a:effectLst/>
                          <a:latin typeface="Times New Roman" panose="02020603050405020304" pitchFamily="18" charset="0"/>
                          <a:cs typeface="Times New Roman" panose="02020603050405020304" pitchFamily="18" charset="0"/>
                        </a:rPr>
                        <a:t> </a:t>
                      </a:r>
                      <a:endParaRPr lang="en-IN" sz="1400" kern="100" dirty="0">
                        <a:effectLst/>
                        <a:latin typeface="Times New Roman" panose="02020603050405020304" pitchFamily="18" charset="0"/>
                        <a:cs typeface="Times New Roman" panose="02020603050405020304" pitchFamily="18" charset="0"/>
                      </a:endParaRPr>
                    </a:p>
                    <a:p>
                      <a:pPr algn="just">
                        <a:lnSpc>
                          <a:spcPct val="150000"/>
                        </a:lnSpc>
                        <a:spcAft>
                          <a:spcPts val="800"/>
                        </a:spcAft>
                      </a:pPr>
                      <a:r>
                        <a:rPr lang="en-IN" sz="1600" kern="100" dirty="0">
                          <a:effectLst/>
                          <a:latin typeface="Times New Roman" panose="02020603050405020304" pitchFamily="18" charset="0"/>
                          <a:cs typeface="Times New Roman" panose="02020603050405020304" pitchFamily="18" charset="0"/>
                        </a:rPr>
                        <a:t>Liposomes</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rowSpan="2">
                  <a:txBody>
                    <a:bodyPr/>
                    <a:lstStyle/>
                    <a:p>
                      <a:pPr algn="just">
                        <a:lnSpc>
                          <a:spcPct val="150000"/>
                        </a:lnSpc>
                        <a:spcAft>
                          <a:spcPts val="800"/>
                        </a:spcAft>
                      </a:pPr>
                      <a:r>
                        <a:rPr lang="en-IN" sz="1600" kern="100" dirty="0">
                          <a:effectLst/>
                          <a:latin typeface="Times New Roman" panose="02020603050405020304" pitchFamily="18" charset="0"/>
                          <a:cs typeface="Times New Roman" panose="02020603050405020304" pitchFamily="18" charset="0"/>
                        </a:rPr>
                        <a:t> </a:t>
                      </a:r>
                      <a:endParaRPr lang="en-IN" sz="1400" kern="100" dirty="0">
                        <a:effectLst/>
                        <a:latin typeface="Times New Roman" panose="02020603050405020304" pitchFamily="18" charset="0"/>
                        <a:cs typeface="Times New Roman" panose="02020603050405020304" pitchFamily="18" charset="0"/>
                      </a:endParaRPr>
                    </a:p>
                    <a:p>
                      <a:pPr algn="just">
                        <a:lnSpc>
                          <a:spcPct val="150000"/>
                        </a:lnSpc>
                        <a:spcAft>
                          <a:spcPts val="800"/>
                        </a:spcAft>
                      </a:pPr>
                      <a:r>
                        <a:rPr lang="en-IN" sz="1600" kern="100" dirty="0">
                          <a:effectLst/>
                          <a:latin typeface="Times New Roman" panose="02020603050405020304" pitchFamily="18" charset="0"/>
                          <a:cs typeface="Times New Roman" panose="02020603050405020304" pitchFamily="18" charset="0"/>
                        </a:rPr>
                        <a:t> </a:t>
                      </a:r>
                      <a:endParaRPr lang="en-IN" sz="1400" kern="100" dirty="0">
                        <a:effectLst/>
                        <a:latin typeface="Times New Roman" panose="02020603050405020304" pitchFamily="18" charset="0"/>
                        <a:cs typeface="Times New Roman" panose="02020603050405020304" pitchFamily="18" charset="0"/>
                      </a:endParaRPr>
                    </a:p>
                    <a:p>
                      <a:pPr algn="just">
                        <a:lnSpc>
                          <a:spcPct val="150000"/>
                        </a:lnSpc>
                        <a:spcAft>
                          <a:spcPts val="800"/>
                        </a:spcAft>
                      </a:pPr>
                      <a:r>
                        <a:rPr lang="en-IN" sz="1600" kern="100" dirty="0">
                          <a:effectLst/>
                          <a:latin typeface="Times New Roman" panose="02020603050405020304" pitchFamily="18" charset="0"/>
                          <a:cs typeface="Times New Roman" panose="02020603050405020304" pitchFamily="18" charset="0"/>
                        </a:rPr>
                        <a:t> </a:t>
                      </a:r>
                      <a:endParaRPr lang="en-IN" sz="1400" kern="100" dirty="0">
                        <a:effectLst/>
                        <a:latin typeface="Times New Roman" panose="02020603050405020304" pitchFamily="18" charset="0"/>
                        <a:cs typeface="Times New Roman" panose="02020603050405020304" pitchFamily="18" charset="0"/>
                      </a:endParaRPr>
                    </a:p>
                    <a:p>
                      <a:pPr algn="just">
                        <a:lnSpc>
                          <a:spcPct val="150000"/>
                        </a:lnSpc>
                        <a:spcAft>
                          <a:spcPts val="800"/>
                        </a:spcAft>
                      </a:pPr>
                      <a:r>
                        <a:rPr lang="en-IN" sz="1600" kern="100" dirty="0">
                          <a:effectLst/>
                          <a:latin typeface="Times New Roman" panose="02020603050405020304" pitchFamily="18" charset="0"/>
                          <a:cs typeface="Times New Roman" panose="02020603050405020304" pitchFamily="18" charset="0"/>
                        </a:rPr>
                        <a:t>Rats</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Intranasal </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Increased solubility</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Anxiolytic and cognitive benefits </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(12)</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0162935"/>
                  </a:ext>
                </a:extLst>
              </a:tr>
              <a:tr h="1483878">
                <a:tc vMerge="1">
                  <a:txBody>
                    <a:bodyPr/>
                    <a:lstStyle/>
                    <a:p>
                      <a:endParaRPr lang="en-IN"/>
                    </a:p>
                  </a:txBody>
                  <a:tcPr/>
                </a:tc>
                <a:tc vMerge="1">
                  <a:txBody>
                    <a:bodyPr/>
                    <a:lstStyle/>
                    <a:p>
                      <a:endParaRPr lang="en-IN"/>
                    </a:p>
                  </a:txBody>
                  <a:tcPr/>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 </a:t>
                      </a:r>
                      <a:endParaRPr lang="en-IN" sz="1400" kern="100">
                        <a:effectLst/>
                        <a:latin typeface="Times New Roman" panose="02020603050405020304" pitchFamily="18" charset="0"/>
                        <a:cs typeface="Times New Roman" panose="02020603050405020304" pitchFamily="18" charset="0"/>
                      </a:endParaRPr>
                    </a:p>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Oral</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Enhanced plasma concentration</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dirty="0">
                          <a:effectLst/>
                          <a:latin typeface="Times New Roman" panose="02020603050405020304" pitchFamily="18" charset="0"/>
                          <a:cs typeface="Times New Roman" panose="02020603050405020304" pitchFamily="18" charset="0"/>
                        </a:rPr>
                        <a:t>QT-SPIONs prevent neural cell apoptosis and improves learning and memory.</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(14)</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18904383"/>
                  </a:ext>
                </a:extLst>
              </a:tr>
              <a:tr h="774171">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SLNs</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Rats </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dirty="0">
                          <a:effectLst/>
                          <a:latin typeface="Times New Roman" panose="02020603050405020304" pitchFamily="18" charset="0"/>
                          <a:cs typeface="Times New Roman" panose="02020603050405020304" pitchFamily="18" charset="0"/>
                        </a:rPr>
                        <a:t>Intravenous</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Drug entrapment increased</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Behavioural improvement in memory retention</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(15)</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69056184"/>
                  </a:ext>
                </a:extLst>
              </a:tr>
              <a:tr h="668902">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NPQ</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SAMP8 mice</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dirty="0">
                          <a:effectLst/>
                          <a:latin typeface="Times New Roman" panose="02020603050405020304" pitchFamily="18" charset="0"/>
                          <a:cs typeface="Times New Roman" panose="02020603050405020304" pitchFamily="18" charset="0"/>
                        </a:rPr>
                        <a:t>Oral</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dirty="0">
                          <a:effectLst/>
                          <a:latin typeface="Times New Roman" panose="02020603050405020304" pitchFamily="18" charset="0"/>
                          <a:cs typeface="Times New Roman" panose="02020603050405020304" pitchFamily="18" charset="0"/>
                        </a:rPr>
                        <a:t>Enhanced bioavailability</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Increased memory and cognition </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(16)</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7123398"/>
                  </a:ext>
                </a:extLst>
              </a:tr>
              <a:tr h="774171">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Silica nanoparticles </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Hippocampal cells</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Peripheral</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dirty="0">
                          <a:effectLst/>
                          <a:latin typeface="Times New Roman" panose="02020603050405020304" pitchFamily="18" charset="0"/>
                          <a:cs typeface="Times New Roman" panose="02020603050405020304" pitchFamily="18" charset="0"/>
                        </a:rPr>
                        <a:t>Retain physiochemical integrity</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dirty="0">
                          <a:effectLst/>
                          <a:latin typeface="Times New Roman" panose="02020603050405020304" pitchFamily="18" charset="0"/>
                          <a:cs typeface="Times New Roman" panose="02020603050405020304" pitchFamily="18" charset="0"/>
                        </a:rPr>
                        <a:t>Improves antioxidant activity potential </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(17)</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40206994"/>
                  </a:ext>
                </a:extLst>
              </a:tr>
              <a:tr h="1434536">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Polymeric NPs</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SH-SY5Y cells</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dirty="0">
                          <a:effectLst/>
                          <a:latin typeface="Times New Roman" panose="02020603050405020304" pitchFamily="18" charset="0"/>
                          <a:cs typeface="Times New Roman" panose="02020603050405020304" pitchFamily="18" charset="0"/>
                        </a:rPr>
                        <a:t> </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a:effectLst/>
                          <a:latin typeface="Times New Roman" panose="02020603050405020304" pitchFamily="18" charset="0"/>
                          <a:cs typeface="Times New Roman" panose="02020603050405020304" pitchFamily="18" charset="0"/>
                        </a:rPr>
                        <a:t>sustainable release</a:t>
                      </a:r>
                      <a:endParaRPr lang="en-IN"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US" sz="1600" kern="100" dirty="0">
                          <a:effectLst/>
                          <a:latin typeface="Times New Roman" panose="02020603050405020304" pitchFamily="18" charset="0"/>
                          <a:cs typeface="Times New Roman" panose="02020603050405020304" pitchFamily="18" charset="0"/>
                        </a:rPr>
                        <a:t>disassembles Aβ fibrils</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800"/>
                        </a:spcAft>
                      </a:pPr>
                      <a:r>
                        <a:rPr lang="en-IN" sz="1600" kern="100" dirty="0">
                          <a:effectLst/>
                          <a:latin typeface="Times New Roman" panose="02020603050405020304" pitchFamily="18" charset="0"/>
                          <a:cs typeface="Times New Roman" panose="02020603050405020304" pitchFamily="18" charset="0"/>
                        </a:rPr>
                        <a:t>(18)</a:t>
                      </a:r>
                      <a:endParaRPr lang="en-IN"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60610165"/>
                  </a:ext>
                </a:extLst>
              </a:tr>
            </a:tbl>
          </a:graphicData>
        </a:graphic>
      </p:graphicFrame>
    </p:spTree>
    <p:extLst>
      <p:ext uri="{BB962C8B-B14F-4D97-AF65-F5344CB8AC3E}">
        <p14:creationId xmlns:p14="http://schemas.microsoft.com/office/powerpoint/2010/main" val="2789435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White Presentation Background Vectors &amp; Illustrations for Free Download |  Freepik">
            <a:extLst>
              <a:ext uri="{FF2B5EF4-FFF2-40B4-BE49-F238E27FC236}">
                <a16:creationId xmlns:a16="http://schemas.microsoft.com/office/drawing/2014/main" id="{425980CC-0D1F-2ED9-4D54-2AFD63F68F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32A23CA-7187-47DE-BF11-0FE2CA3F16DD}"/>
              </a:ext>
            </a:extLst>
          </p:cNvPr>
          <p:cNvSpPr>
            <a:spLocks noGrp="1"/>
          </p:cNvSpPr>
          <p:nvPr>
            <p:ph type="title"/>
          </p:nvPr>
        </p:nvSpPr>
        <p:spPr>
          <a:xfrm>
            <a:off x="838200" y="365126"/>
            <a:ext cx="10515600" cy="890238"/>
          </a:xfrm>
        </p:spPr>
        <p:txBody>
          <a:bodyPr>
            <a:normAutofit/>
          </a:bodyPr>
          <a:lstStyle/>
          <a:p>
            <a:pPr algn="ctr"/>
            <a:r>
              <a:rPr lang="en-US" sz="4000" b="1" dirty="0">
                <a:solidFill>
                  <a:srgbClr val="000000"/>
                </a:solidFill>
                <a:effectLst/>
                <a:latin typeface="Times New Roman" panose="02020603050405020304" pitchFamily="18" charset="0"/>
                <a:ea typeface="Calibri" panose="020F0502020204030204" pitchFamily="34" charset="0"/>
                <a:cs typeface="Myriad Pro"/>
              </a:rPr>
              <a:t>CONCLUSION</a:t>
            </a:r>
            <a:endParaRPr lang="en-IN" sz="8000" dirty="0"/>
          </a:p>
        </p:txBody>
      </p:sp>
      <p:sp>
        <p:nvSpPr>
          <p:cNvPr id="3" name="Content Placeholder 2">
            <a:extLst>
              <a:ext uri="{FF2B5EF4-FFF2-40B4-BE49-F238E27FC236}">
                <a16:creationId xmlns:a16="http://schemas.microsoft.com/office/drawing/2014/main" id="{5DF239A0-F094-AB05-101D-1DF41BC869D4}"/>
              </a:ext>
            </a:extLst>
          </p:cNvPr>
          <p:cNvSpPr>
            <a:spLocks noGrp="1"/>
          </p:cNvSpPr>
          <p:nvPr>
            <p:ph idx="1"/>
          </p:nvPr>
        </p:nvSpPr>
        <p:spPr>
          <a:xfrm>
            <a:off x="108487" y="1825625"/>
            <a:ext cx="11825207" cy="4916138"/>
          </a:xfrm>
        </p:spPr>
        <p:txBody>
          <a:bodyPr>
            <a:normAutofit fontScale="92500" lnSpcReduction="20000"/>
          </a:bodyPr>
          <a:lstStyle/>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cs typeface="Myriad Pro"/>
              </a:rPr>
              <a:t>Quercetin, a flavonoid known for its antioxidant and neuroprotective properties, has shown promising therapeutic potential in managing Alzheimer’s disease when delivered through advanced nanotechnology-based formulations. </a:t>
            </a:r>
          </a:p>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cs typeface="Myriad Pro"/>
              </a:rPr>
              <a:t>The efficacy of numerous quercetin formulations, including silica nanoparticles, polymeric nanoparticles, liposomes, solid lipid nanoparticles (SLNs), and nano-encapsulated quercetin (NPQ), in diverse animals and administration routes, is demonstrated by this. </a:t>
            </a:r>
          </a:p>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cs typeface="Myriad Pro"/>
              </a:rPr>
              <a:t>Utilizing these nanocarriers improves the pharmacological advantages of quercetin by addressing issues such as its low bioavailability and poor solubility. Increased drug entrapment through intravenous SLNs led to greater memory retention, while liposome-based intranasal and oral delivery markedly enhanced cognitive outcomes. </a:t>
            </a:r>
          </a:p>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cs typeface="Myriad Pro"/>
              </a:rPr>
              <a:t>An important pathology in Alzheimer's disease, amyloid-beta fibrils, was successfully disassembled and quercetin was stabilized and released over time with the use of polymeric and silica nanoparticles. </a:t>
            </a:r>
          </a:p>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cs typeface="Myriad Pro"/>
              </a:rPr>
              <a:t>The above study highlights quercetin's potential for better administration and efficacy as a neuroprotective drug in Alzheimer's therapy.</a:t>
            </a:r>
            <a:endParaRPr lang="en-IN" sz="1800" dirty="0">
              <a:solidFill>
                <a:srgbClr val="000000"/>
              </a:solidFill>
              <a:effectLst/>
              <a:latin typeface="Myriad Pro"/>
              <a:ea typeface="Calibri" panose="020F0502020204030204" pitchFamily="34" charset="0"/>
              <a:cs typeface="Myriad Pro"/>
            </a:endParaRPr>
          </a:p>
          <a:p>
            <a:endParaRPr lang="en-IN" dirty="0"/>
          </a:p>
        </p:txBody>
      </p:sp>
    </p:spTree>
    <p:extLst>
      <p:ext uri="{BB962C8B-B14F-4D97-AF65-F5344CB8AC3E}">
        <p14:creationId xmlns:p14="http://schemas.microsoft.com/office/powerpoint/2010/main" val="645026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White Presentation Background Vectors &amp; Illustrations for Free Download |  Freepik">
            <a:extLst>
              <a:ext uri="{FF2B5EF4-FFF2-40B4-BE49-F238E27FC236}">
                <a16:creationId xmlns:a16="http://schemas.microsoft.com/office/drawing/2014/main" id="{186C5318-7874-BB95-3C89-E996869AA1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6936CE3-E613-FD37-D033-B74E42968E7D}"/>
              </a:ext>
            </a:extLst>
          </p:cNvPr>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4AC0409-8EDA-F47D-FA12-5F89B2D35E33}"/>
              </a:ext>
            </a:extLst>
          </p:cNvPr>
          <p:cNvSpPr>
            <a:spLocks noGrp="1"/>
          </p:cNvSpPr>
          <p:nvPr>
            <p:ph idx="1"/>
          </p:nvPr>
        </p:nvSpPr>
        <p:spPr>
          <a:xfrm>
            <a:off x="170481" y="1825625"/>
            <a:ext cx="11871701" cy="4667250"/>
          </a:xfrm>
        </p:spPr>
        <p:txBody>
          <a:bodyPr>
            <a:normAutofit fontScale="92500" lnSpcReduction="10000"/>
          </a:bodyPr>
          <a:lstStyle/>
          <a:p>
            <a:pPr marL="342900" lvl="0" indent="-342900" algn="just">
              <a:lnSpc>
                <a:spcPct val="150000"/>
              </a:lnSpc>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Kim, H. J., Lee, K. W., Kim, M. S., &amp; Lee, H. J. (2008). Piceatannol attenuates hydrogen-peroxide-and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peroxynitrite</a:t>
            </a:r>
            <a:r>
              <a:rPr lang="en-IN" sz="1800" dirty="0">
                <a:effectLst/>
                <a:latin typeface="Times New Roman" panose="02020603050405020304" pitchFamily="18" charset="0"/>
                <a:ea typeface="Calibri" panose="020F0502020204030204" pitchFamily="34" charset="0"/>
                <a:cs typeface="Mangal" panose="02040503050203030202" pitchFamily="18" charset="0"/>
              </a:rPr>
              <a:t>-induced apoptosis of PC12 cells by blocking down-regulation of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Bcl</a:t>
            </a:r>
            <a:r>
              <a:rPr lang="en-IN" sz="1800" dirty="0">
                <a:effectLst/>
                <a:latin typeface="Times New Roman" panose="02020603050405020304" pitchFamily="18" charset="0"/>
                <a:ea typeface="Calibri" panose="020F0502020204030204" pitchFamily="34" charset="0"/>
                <a:cs typeface="Mangal" panose="02040503050203030202" pitchFamily="18" charset="0"/>
              </a:rPr>
              <a:t>-XL and activation of JNK. The Journal of nutritional biochemistry, 19(7), 459-466.</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Hassan, M. A., Balasubramanian, R., Masoud, A. D., Burkan, Z. E.,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Sughir</a:t>
            </a:r>
            <a:r>
              <a:rPr lang="en-IN" sz="1800" dirty="0">
                <a:effectLst/>
                <a:latin typeface="Times New Roman" panose="02020603050405020304" pitchFamily="18" charset="0"/>
                <a:ea typeface="Calibri" panose="020F0502020204030204" pitchFamily="34" charset="0"/>
                <a:cs typeface="Mangal" panose="02040503050203030202" pitchFamily="18" charset="0"/>
              </a:rPr>
              <a:t>, A., &amp; Kumar, R. S. (2014). Role of medicinal plants in neurodegenerative diseases with special emphasis to Alzheimer’s. </a:t>
            </a:r>
            <a:r>
              <a:rPr lang="en-IN" sz="1800" i="1" dirty="0">
                <a:effectLst/>
                <a:latin typeface="Times New Roman" panose="02020603050405020304" pitchFamily="18" charset="0"/>
                <a:ea typeface="Calibri" panose="020F0502020204030204" pitchFamily="34" charset="0"/>
                <a:cs typeface="Mangal" panose="02040503050203030202" pitchFamily="18" charset="0"/>
              </a:rPr>
              <a:t>Phytomedicine</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r>
              <a:rPr lang="en-IN" sz="1800" i="1" dirty="0">
                <a:effectLst/>
                <a:latin typeface="Times New Roman" panose="02020603050405020304" pitchFamily="18" charset="0"/>
                <a:ea typeface="Calibri" panose="020F0502020204030204" pitchFamily="34" charset="0"/>
                <a:cs typeface="Mangal" panose="02040503050203030202" pitchFamily="18" charset="0"/>
              </a:rPr>
              <a:t>5</a:t>
            </a:r>
            <a:r>
              <a:rPr lang="en-IN" sz="1800" dirty="0">
                <a:effectLst/>
                <a:latin typeface="Times New Roman" panose="02020603050405020304" pitchFamily="18" charset="0"/>
                <a:ea typeface="Calibri" panose="020F0502020204030204" pitchFamily="34" charset="0"/>
                <a:cs typeface="Mangal" panose="02040503050203030202" pitchFamily="18" charset="0"/>
              </a:rPr>
              <a:t>(6), 454-62.</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Sobhani, R., Pal, A. K., Bhattacharjee, A., Mitra, S., &amp;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Aguan</a:t>
            </a:r>
            <a:r>
              <a:rPr lang="en-IN" sz="1800" dirty="0">
                <a:effectLst/>
                <a:latin typeface="Times New Roman" panose="02020603050405020304" pitchFamily="18" charset="0"/>
                <a:ea typeface="Calibri" panose="020F0502020204030204" pitchFamily="34" charset="0"/>
                <a:cs typeface="Mangal" panose="02040503050203030202" pitchFamily="18" charset="0"/>
              </a:rPr>
              <a:t>, K. (2017). Screening indigenous medicinal plants of Northeast India for their anti-Alzheimer’s properties. Pharmacognosy Journal, 9(1).</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Qi, Y., Yi, P., He, T., Song, X., Liu, Y., Li, Q., ... &amp; Zhang, Y. (2020). Quercetin-loaded selenium nanoparticles inhibit amyloid-</a:t>
            </a:r>
            <a:r>
              <a:rPr lang="el-GR" sz="1800" dirty="0">
                <a:effectLst/>
                <a:latin typeface="Times New Roman" panose="02020603050405020304" pitchFamily="18" charset="0"/>
                <a:ea typeface="Calibri" panose="020F0502020204030204" pitchFamily="34" charset="0"/>
                <a:cs typeface="Mangal" panose="02040503050203030202" pitchFamily="18" charset="0"/>
              </a:rPr>
              <a:t>β </a:t>
            </a:r>
            <a:r>
              <a:rPr lang="en-IN" sz="1800" dirty="0">
                <a:effectLst/>
                <a:latin typeface="Times New Roman" panose="02020603050405020304" pitchFamily="18" charset="0"/>
                <a:ea typeface="Calibri" panose="020F0502020204030204" pitchFamily="34" charset="0"/>
                <a:cs typeface="Mangal" panose="02040503050203030202" pitchFamily="18" charset="0"/>
              </a:rPr>
              <a:t>aggregation and exhibit antioxidant activity. Colloids and surfaces A: physicochemical and Engineering Aspects, 602, 125058.</a:t>
            </a:r>
          </a:p>
          <a:p>
            <a:pPr marL="342900" lvl="0" indent="-342900" algn="just">
              <a:lnSpc>
                <a:spcPct val="150000"/>
              </a:lnSpc>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Pinheiro, R. G. R., Granja, A., Loureiro, J. A., Pereira, M. C., Pinheiro, M., Neves, A. R., &amp; Reis, S. (2020). Quercetin lipid nanoparticles functionalized with transferrin for Alzheimer's disease. European Journal of Pharmaceutical Sciences, 148, 105314.</a:t>
            </a:r>
          </a:p>
          <a:p>
            <a:endParaRPr lang="en-IN" dirty="0"/>
          </a:p>
        </p:txBody>
      </p:sp>
    </p:spTree>
    <p:extLst>
      <p:ext uri="{BB962C8B-B14F-4D97-AF65-F5344CB8AC3E}">
        <p14:creationId xmlns:p14="http://schemas.microsoft.com/office/powerpoint/2010/main" val="10311992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White Presentation Background Vectors &amp; Illustrations for Free Download |  Freepik">
            <a:extLst>
              <a:ext uri="{FF2B5EF4-FFF2-40B4-BE49-F238E27FC236}">
                <a16:creationId xmlns:a16="http://schemas.microsoft.com/office/drawing/2014/main" id="{8F840FDB-E316-6051-E6D7-3722CDDFC4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D5B1C29-CB63-3F15-A229-D161FBB634FC}"/>
              </a:ext>
            </a:extLst>
          </p:cNvPr>
          <p:cNvSpPr>
            <a:spLocks noGrp="1"/>
          </p:cNvSpPr>
          <p:nvPr>
            <p:ph idx="1"/>
          </p:nvPr>
        </p:nvSpPr>
        <p:spPr/>
        <p:txBody>
          <a:bodyPr>
            <a:normAutofit/>
          </a:bodyPr>
          <a:lstStyle/>
          <a:p>
            <a:pPr marL="0" indent="0" algn="ctr">
              <a:buNone/>
            </a:pPr>
            <a:endParaRPr lang="en-US" sz="6600" b="1" dirty="0">
              <a:latin typeface="Times New Roman" panose="02020603050405020304" pitchFamily="18" charset="0"/>
              <a:cs typeface="Times New Roman" panose="02020603050405020304" pitchFamily="18" charset="0"/>
            </a:endParaRPr>
          </a:p>
          <a:p>
            <a:pPr marL="0" indent="0" algn="ctr">
              <a:buNone/>
            </a:pPr>
            <a:r>
              <a:rPr lang="en-US" sz="6600" b="1" dirty="0">
                <a:latin typeface="Times New Roman" panose="02020603050405020304" pitchFamily="18" charset="0"/>
                <a:cs typeface="Times New Roman" panose="02020603050405020304" pitchFamily="18" charset="0"/>
              </a:rPr>
              <a:t>THANK </a:t>
            </a:r>
          </a:p>
          <a:p>
            <a:pPr marL="0" indent="0" algn="ctr">
              <a:buNone/>
            </a:pPr>
            <a:r>
              <a:rPr lang="en-US" sz="6600" b="1" dirty="0">
                <a:latin typeface="Times New Roman" panose="02020603050405020304" pitchFamily="18" charset="0"/>
                <a:cs typeface="Times New Roman" panose="02020603050405020304" pitchFamily="18" charset="0"/>
              </a:rPr>
              <a:t>YOU </a:t>
            </a:r>
            <a:endParaRPr lang="en-IN" sz="6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24811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1208</Words>
  <Application>Microsoft Office PowerPoint</Application>
  <PresentationFormat>Widescreen</PresentationFormat>
  <Paragraphs>76</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Calibri Light</vt:lpstr>
      <vt:lpstr>Myriad Pro</vt:lpstr>
      <vt:lpstr>Times New Roman</vt:lpstr>
      <vt:lpstr>Office Theme</vt:lpstr>
      <vt:lpstr>Enhancing Quercetin’s Neuroprotective Effects in Alzheimer’s Disease Through Advanced Nano formulations</vt:lpstr>
      <vt:lpstr>INTRODUCTION </vt:lpstr>
      <vt:lpstr>Literature review regarding Quercetin’s Nano-formulations used in AD </vt:lpstr>
      <vt:lpstr>PowerPoint Presentation</vt:lpstr>
      <vt:lpstr>PowerPoint Presentation</vt:lpstr>
      <vt:lpstr>CONCLUSION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1</cp:revision>
  <dcterms:created xsi:type="dcterms:W3CDTF">2024-11-27T08:17:04Z</dcterms:created>
  <dcterms:modified xsi:type="dcterms:W3CDTF">2024-11-27T08:17:11Z</dcterms:modified>
</cp:coreProperties>
</file>