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3" d="100"/>
          <a:sy n="83" d="100"/>
        </p:scale>
        <p:origin x="45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421C7971-20D7-485D-851C-DCCDEF80741B}"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8057535"/>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2461928534"/>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75099964"/>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36C10F9-8B44-46FE-9A47-E0254076CD58}" type="datetimeFigureOut">
              <a:rPr lang="en-US" smtClean="0"/>
              <a:t>8/21/2024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181498389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36C10F9-8B44-46FE-9A47-E0254076CD58}" type="datetimeFigureOut">
              <a:rPr lang="en-US" smtClean="0"/>
              <a:t>8/21/2024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1C7971-20D7-485D-851C-DCCDEF80741B}"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5543384"/>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6C10F9-8B44-46FE-9A47-E0254076CD58}" type="datetimeFigureOut">
              <a:rPr lang="en-US" smtClean="0"/>
              <a:t>8/21/2024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1C7971-20D7-485D-851C-DCCDEF80741B}"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7730579"/>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6C10F9-8B44-46FE-9A47-E0254076CD58}" type="datetimeFigureOut">
              <a:rPr lang="en-US" smtClean="0"/>
              <a:t>8/21/2024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165830584"/>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6C10F9-8B44-46FE-9A47-E0254076CD58}" type="datetimeFigureOut">
              <a:rPr lang="en-US" smtClean="0"/>
              <a:t>8/21/2024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1C7971-20D7-485D-851C-DCCDEF80741B}"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48408356"/>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6C10F9-8B44-46FE-9A47-E0254076CD58}" type="datetimeFigureOut">
              <a:rPr lang="en-US" smtClean="0"/>
              <a:t>8/21/2024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340715909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6C10F9-8B44-46FE-9A47-E0254076CD58}" type="datetimeFigureOut">
              <a:rPr lang="en-US" smtClean="0"/>
              <a:t>8/21/2024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575319133"/>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7033558"/>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43624228"/>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spTree>
    <p:extLst>
      <p:ext uri="{BB962C8B-B14F-4D97-AF65-F5344CB8AC3E}">
        <p14:creationId xmlns:p14="http://schemas.microsoft.com/office/powerpoint/2010/main" val="1734651529"/>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2542376"/>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7855662"/>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5617326"/>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36C10F9-8B44-46FE-9A47-E0254076CD58}" type="datetimeFigureOut">
              <a:rPr lang="en-US" smtClean="0"/>
              <a:t>8/21/2024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1C7971-20D7-485D-851C-DCCDEF80741B}"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57091321"/>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36C10F9-8B44-46FE-9A47-E0254076CD58}" type="datetimeFigureOut">
              <a:rPr lang="en-US" smtClean="0"/>
              <a:t>8/21/2024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21C7971-20D7-485D-851C-DCCDEF80741B}" type="slidenum">
              <a:rPr lang="en-US" smtClean="0"/>
              <a:t>‹#›</a:t>
            </a:fld>
            <a:endParaRPr lang="en-US"/>
          </a:p>
        </p:txBody>
      </p:sp>
    </p:spTree>
    <p:extLst>
      <p:ext uri="{BB962C8B-B14F-4D97-AF65-F5344CB8AC3E}">
        <p14:creationId xmlns:p14="http://schemas.microsoft.com/office/powerpoint/2010/main" val="24911826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ransition spd="slow">
    <p:wipe/>
  </p:transition>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B0692-05DB-D696-6DE1-64D4A44D4455}"/>
              </a:ext>
            </a:extLst>
          </p:cNvPr>
          <p:cNvSpPr>
            <a:spLocks noGrp="1"/>
          </p:cNvSpPr>
          <p:nvPr>
            <p:ph type="ctrTitle"/>
          </p:nvPr>
        </p:nvSpPr>
        <p:spPr>
          <a:xfrm>
            <a:off x="2692398" y="2123768"/>
            <a:ext cx="6815669" cy="1262896"/>
          </a:xfrm>
        </p:spPr>
        <p:txBody>
          <a:bodyPr/>
          <a:lstStyle/>
          <a:p>
            <a:r>
              <a:rPr lang="en-US" sz="2400" b="1" kern="100" dirty="0">
                <a:effectLst/>
                <a:latin typeface="Times New Roman" panose="02020603050405020304" pitchFamily="18" charset="0"/>
                <a:ea typeface="Calibri" panose="020F0502020204030204" pitchFamily="34" charset="0"/>
                <a:cs typeface="Mangal" panose="00000400000000000000" pitchFamily="2"/>
              </a:rPr>
              <a:t>HEAVY METALS IN ALIGARH'S URBAN SOILS: AN OVERVIEW OF HEALTH RISKS AND POLLUTION ASSESSMENT</a:t>
            </a:r>
            <a:endParaRPr lang="en-US" sz="6600" dirty="0"/>
          </a:p>
        </p:txBody>
      </p:sp>
      <p:sp>
        <p:nvSpPr>
          <p:cNvPr id="5" name="TextBox 4">
            <a:extLst>
              <a:ext uri="{FF2B5EF4-FFF2-40B4-BE49-F238E27FC236}">
                <a16:creationId xmlns:a16="http://schemas.microsoft.com/office/drawing/2014/main" id="{ECA92277-9069-F4DC-6929-EC5A9EAC759E}"/>
              </a:ext>
            </a:extLst>
          </p:cNvPr>
          <p:cNvSpPr txBox="1"/>
          <p:nvPr/>
        </p:nvSpPr>
        <p:spPr>
          <a:xfrm>
            <a:off x="2894372" y="3647411"/>
            <a:ext cx="6113206" cy="1509965"/>
          </a:xfrm>
          <a:prstGeom prst="rect">
            <a:avLst/>
          </a:prstGeom>
          <a:noFill/>
        </p:spPr>
        <p:txBody>
          <a:bodyPr wrap="square">
            <a:spAutoFit/>
          </a:bodyPr>
          <a:lstStyle/>
          <a:p>
            <a:pPr marL="0" marR="0" algn="ctr">
              <a:lnSpc>
                <a:spcPct val="115000"/>
              </a:lnSpc>
              <a:spcBef>
                <a:spcPts val="0"/>
              </a:spcBef>
              <a:spcAft>
                <a:spcPts val="1000"/>
              </a:spcAft>
            </a:pPr>
            <a:r>
              <a:rPr lang="en-US" sz="2000" b="1" kern="100">
                <a:effectLst/>
                <a:latin typeface="Times New Roman" panose="02020603050405020304" pitchFamily="18" charset="0"/>
                <a:ea typeface="Calibri" panose="020F0502020204030204" pitchFamily="34" charset="0"/>
                <a:cs typeface="Mangal" panose="00000400000000000000" pitchFamily="2"/>
              </a:rPr>
              <a:t>Geeta</a:t>
            </a:r>
            <a:r>
              <a:rPr lang="en-US" sz="2000" b="1" kern="100" baseline="30000">
                <a:effectLst/>
                <a:latin typeface="Times New Roman" panose="02020603050405020304" pitchFamily="18" charset="0"/>
                <a:ea typeface="Calibri" panose="020F0502020204030204" pitchFamily="34" charset="0"/>
                <a:cs typeface="Mangal" panose="00000400000000000000" pitchFamily="2"/>
              </a:rPr>
              <a:t>1</a:t>
            </a:r>
            <a:r>
              <a:rPr lang="en-US" sz="2000" b="1" kern="100" dirty="0">
                <a:effectLst/>
                <a:latin typeface="Times New Roman" panose="02020603050405020304" pitchFamily="18" charset="0"/>
                <a:ea typeface="Calibri" panose="020F0502020204030204" pitchFamily="34" charset="0"/>
                <a:cs typeface="Mangal" panose="00000400000000000000" pitchFamily="2"/>
              </a:rPr>
              <a:t>, Sandhya Chaudhary</a:t>
            </a:r>
            <a:r>
              <a:rPr lang="en-US" sz="2000" b="1" kern="100" baseline="30000" dirty="0">
                <a:effectLst/>
                <a:latin typeface="Times New Roman" panose="02020603050405020304" pitchFamily="18" charset="0"/>
                <a:ea typeface="Calibri" panose="020F0502020204030204" pitchFamily="34" charset="0"/>
                <a:cs typeface="Mangal" panose="00000400000000000000" pitchFamily="2"/>
              </a:rPr>
              <a:t>2</a:t>
            </a:r>
            <a:r>
              <a:rPr lang="en-US" sz="2000" b="1" kern="100" dirty="0">
                <a:effectLst/>
                <a:latin typeface="Times New Roman" panose="02020603050405020304" pitchFamily="18" charset="0"/>
                <a:ea typeface="Calibri" panose="020F0502020204030204" pitchFamily="34" charset="0"/>
                <a:cs typeface="Mangal" panose="00000400000000000000" pitchFamily="2"/>
              </a:rPr>
              <a:t>, Ravikant</a:t>
            </a:r>
            <a:r>
              <a:rPr lang="en-US" sz="2000" b="1" kern="100" baseline="30000" dirty="0">
                <a:effectLst/>
                <a:latin typeface="Times New Roman" panose="02020603050405020304" pitchFamily="18" charset="0"/>
                <a:ea typeface="Calibri" panose="020F0502020204030204" pitchFamily="34" charset="0"/>
                <a:cs typeface="Mangal" panose="00000400000000000000" pitchFamily="2"/>
              </a:rPr>
              <a:t>3</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0" marR="0" algn="ctr">
              <a:lnSpc>
                <a:spcPct val="115000"/>
              </a:lnSpc>
              <a:spcBef>
                <a:spcPts val="0"/>
              </a:spcBef>
              <a:spcAft>
                <a:spcPts val="0"/>
              </a:spcAft>
            </a:pPr>
            <a:r>
              <a:rPr lang="en-US" sz="1800" kern="100" dirty="0">
                <a:effectLst/>
                <a:latin typeface="Times New Roman" panose="02020603050405020304" pitchFamily="18" charset="0"/>
                <a:ea typeface="Calibri" panose="020F0502020204030204" pitchFamily="34" charset="0"/>
                <a:cs typeface="Mangal" panose="00000400000000000000" pitchFamily="2"/>
              </a:rPr>
              <a:t>Research scholar, </a:t>
            </a:r>
            <a:r>
              <a:rPr lang="en-US" sz="1800" kern="100" dirty="0" err="1">
                <a:effectLst/>
                <a:latin typeface="Times New Roman" panose="02020603050405020304" pitchFamily="18" charset="0"/>
                <a:ea typeface="Calibri" panose="020F0502020204030204" pitchFamily="34" charset="0"/>
                <a:cs typeface="Mangal" panose="00000400000000000000" pitchFamily="2"/>
              </a:rPr>
              <a:t>Mangalayatan</a:t>
            </a:r>
            <a:r>
              <a:rPr lang="en-US" sz="1800" kern="100" dirty="0">
                <a:effectLst/>
                <a:latin typeface="Times New Roman" panose="02020603050405020304" pitchFamily="18" charset="0"/>
                <a:ea typeface="Calibri" panose="020F0502020204030204" pitchFamily="34" charset="0"/>
                <a:cs typeface="Mangal" panose="00000400000000000000" pitchFamily="2"/>
              </a:rPr>
              <a:t> University Aligarh</a:t>
            </a:r>
            <a:r>
              <a:rPr lang="en-US" sz="1800" kern="100" baseline="30000" dirty="0">
                <a:effectLst/>
                <a:latin typeface="Times New Roman" panose="02020603050405020304" pitchFamily="18" charset="0"/>
                <a:ea typeface="Calibri" panose="020F0502020204030204" pitchFamily="34" charset="0"/>
                <a:cs typeface="Mangal" panose="00000400000000000000" pitchFamily="2"/>
              </a:rPr>
              <a:t>1</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0" marR="0" algn="ctr">
              <a:lnSpc>
                <a:spcPct val="115000"/>
              </a:lnSpc>
              <a:spcBef>
                <a:spcPts val="0"/>
              </a:spcBef>
              <a:spcAft>
                <a:spcPts val="0"/>
              </a:spcAft>
            </a:pPr>
            <a:r>
              <a:rPr lang="en-US" sz="1800" kern="100" dirty="0">
                <a:effectLst/>
                <a:latin typeface="Times New Roman" panose="02020603050405020304" pitchFamily="18" charset="0"/>
                <a:ea typeface="Calibri" panose="020F0502020204030204" pitchFamily="34" charset="0"/>
                <a:cs typeface="Mangal" panose="00000400000000000000" pitchFamily="2"/>
              </a:rPr>
              <a:t>Co-supervisor, N.R.E.C COLLEGE KHURJA-</a:t>
            </a:r>
            <a:r>
              <a:rPr lang="en-US" sz="1800" kern="100" dirty="0" err="1">
                <a:effectLst/>
                <a:latin typeface="Times New Roman" panose="02020603050405020304" pitchFamily="18" charset="0"/>
                <a:ea typeface="Calibri" panose="020F0502020204030204" pitchFamily="34" charset="0"/>
                <a:cs typeface="Mangal" panose="00000400000000000000" pitchFamily="2"/>
              </a:rPr>
              <a:t>Bulandshar</a:t>
            </a:r>
            <a:r>
              <a:rPr lang="en-US" sz="1800" kern="100" baseline="30000" dirty="0">
                <a:effectLst/>
                <a:latin typeface="Times New Roman" panose="02020603050405020304" pitchFamily="18" charset="0"/>
                <a:ea typeface="Calibri" panose="020F0502020204030204" pitchFamily="34" charset="0"/>
                <a:cs typeface="Mangal" panose="00000400000000000000" pitchFamily="2"/>
              </a:rPr>
              <a:t> 2</a:t>
            </a:r>
            <a:endParaRPr lang="en-US" sz="1800" kern="100" dirty="0">
              <a:effectLst/>
              <a:latin typeface="Calibri" panose="020F0502020204030204" pitchFamily="34" charset="0"/>
              <a:ea typeface="Calibri" panose="020F0502020204030204" pitchFamily="34" charset="0"/>
              <a:cs typeface="Mangal" panose="00000400000000000000" pitchFamily="2"/>
            </a:endParaRPr>
          </a:p>
          <a:p>
            <a:pPr marL="0" marR="0" algn="ctr">
              <a:lnSpc>
                <a:spcPct val="115000"/>
              </a:lnSpc>
              <a:spcBef>
                <a:spcPts val="0"/>
              </a:spcBef>
              <a:spcAft>
                <a:spcPts val="0"/>
              </a:spcAft>
            </a:pPr>
            <a:r>
              <a:rPr lang="en-US" sz="1800" kern="100" dirty="0">
                <a:effectLst/>
                <a:latin typeface="Times New Roman" panose="02020603050405020304" pitchFamily="18" charset="0"/>
                <a:ea typeface="Calibri" panose="020F0502020204030204" pitchFamily="34" charset="0"/>
                <a:cs typeface="Mangal" panose="00000400000000000000" pitchFamily="2"/>
              </a:rPr>
              <a:t>Supervisor, </a:t>
            </a:r>
            <a:r>
              <a:rPr lang="en-US" sz="1800" kern="100" dirty="0" err="1">
                <a:effectLst/>
                <a:latin typeface="Times New Roman" panose="02020603050405020304" pitchFamily="18" charset="0"/>
                <a:ea typeface="Calibri" panose="020F0502020204030204" pitchFamily="34" charset="0"/>
                <a:cs typeface="Mangal" panose="00000400000000000000" pitchFamily="2"/>
              </a:rPr>
              <a:t>Mangalayatan</a:t>
            </a:r>
            <a:r>
              <a:rPr lang="en-US" sz="1800" kern="100" dirty="0">
                <a:effectLst/>
                <a:latin typeface="Times New Roman" panose="02020603050405020304" pitchFamily="18" charset="0"/>
                <a:ea typeface="Calibri" panose="020F0502020204030204" pitchFamily="34" charset="0"/>
                <a:cs typeface="Mangal" panose="00000400000000000000" pitchFamily="2"/>
              </a:rPr>
              <a:t> University Aligarh</a:t>
            </a:r>
            <a:r>
              <a:rPr lang="en-US" sz="1800" kern="100" baseline="30000" dirty="0">
                <a:effectLst/>
                <a:latin typeface="Times New Roman" panose="02020603050405020304" pitchFamily="18" charset="0"/>
                <a:ea typeface="Calibri" panose="020F0502020204030204" pitchFamily="34" charset="0"/>
                <a:cs typeface="Mangal" panose="00000400000000000000" pitchFamily="2"/>
              </a:rPr>
              <a:t>3</a:t>
            </a:r>
            <a:endParaRPr lang="en-US" sz="1800" kern="100" dirty="0">
              <a:effectLst/>
              <a:latin typeface="Calibri" panose="020F0502020204030204" pitchFamily="34" charset="0"/>
              <a:ea typeface="Calibri" panose="020F0502020204030204" pitchFamily="34" charset="0"/>
              <a:cs typeface="Mangal" panose="00000400000000000000" pitchFamily="2"/>
            </a:endParaRPr>
          </a:p>
        </p:txBody>
      </p:sp>
    </p:spTree>
    <p:extLst>
      <p:ext uri="{BB962C8B-B14F-4D97-AF65-F5344CB8AC3E}">
        <p14:creationId xmlns:p14="http://schemas.microsoft.com/office/powerpoint/2010/main" val="147406812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52DB5-D90B-8090-460C-B2AFF13AE244}"/>
              </a:ext>
            </a:extLst>
          </p:cNvPr>
          <p:cNvSpPr>
            <a:spLocks noGrp="1"/>
          </p:cNvSpPr>
          <p:nvPr>
            <p:ph type="title"/>
          </p:nvPr>
        </p:nvSpPr>
        <p:spPr/>
        <p:txBody>
          <a:bodyPr>
            <a:normAutofit/>
          </a:bodyPr>
          <a:lstStyle/>
          <a:p>
            <a:r>
              <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INTRODUCTION </a:t>
            </a:r>
            <a:endParaRPr lang="en-US" sz="88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305EE891-9F59-2D72-1A09-6DE9EB880EC3}"/>
              </a:ext>
            </a:extLst>
          </p:cNvPr>
          <p:cNvSpPr>
            <a:spLocks noGrp="1"/>
          </p:cNvSpPr>
          <p:nvPr>
            <p:ph idx="1"/>
          </p:nvPr>
        </p:nvSpPr>
        <p:spPr>
          <a:xfrm>
            <a:off x="1295401" y="2556932"/>
            <a:ext cx="9601196" cy="3548900"/>
          </a:xfrm>
        </p:spPr>
        <p:txBody>
          <a:bodyPr>
            <a:normAutofit lnSpcReduction="10000"/>
          </a:bodyPr>
          <a:lstStyle/>
          <a:p>
            <a:pPr algn="just">
              <a:lnSpc>
                <a:spcPct val="11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Heavy metal contamination is a global concern due to the growing population and industrial, agricultural, and domestic activities.</a:t>
            </a:r>
          </a:p>
          <a:p>
            <a:pPr algn="just">
              <a:lnSpc>
                <a:spcPct val="11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Aligarh, located in the Indo-Gangetic basin, has a predominantly agricultural population with a total harvested area of 565,553 acres.</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This study evaluates heavy metal pollution in the soil, water, and vegetation of Aligarh, highlighting potential health risks associated with human exposure to these metals.</a:t>
            </a:r>
          </a:p>
          <a:p>
            <a:pPr algn="just">
              <a:lnSpc>
                <a:spcPct val="110000"/>
              </a:lnSpc>
              <a:buFont typeface="Wingdings" panose="05000000000000000000" pitchFamily="2" charset="2"/>
              <a:buChar char="§"/>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Effective management techniques are crucial to reduce these risks and ensure sustainable growth in urban areas.</a:t>
            </a:r>
          </a:p>
          <a:p>
            <a:pPr algn="just">
              <a:lnSpc>
                <a:spcPct val="110000"/>
              </a:lnSpc>
              <a:buFont typeface="Wingdings" panose="05000000000000000000" pitchFamily="2"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Understanding the degree and dispersion of contaminants helps evaluate environmental hazards and develop effective mitigation solutions.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52375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1037F-4D16-76A6-2514-14FD79897D89}"/>
              </a:ext>
            </a:extLst>
          </p:cNvPr>
          <p:cNvSpPr>
            <a:spLocks noGrp="1"/>
          </p:cNvSpPr>
          <p:nvPr>
            <p:ph type="title"/>
          </p:nvPr>
        </p:nvSpPr>
        <p:spPr/>
        <p:txBody>
          <a:bodyPr>
            <a:normAutofit fontScale="90000"/>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HEAVY METALS IN ALIGARH'S URBAN SOILS</a:t>
            </a:r>
            <a:endParaRPr lang="en-US" sz="8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66AB51A8-486B-27C2-6A80-F304B3146DC7}"/>
              </a:ext>
            </a:extLst>
          </p:cNvPr>
          <p:cNvSpPr>
            <a:spLocks noGrp="1"/>
          </p:cNvSpPr>
          <p:nvPr>
            <p:ph idx="1"/>
          </p:nvPr>
        </p:nvSpPr>
        <p:spPr>
          <a:xfrm>
            <a:off x="1295401" y="2556931"/>
            <a:ext cx="9601196" cy="3666887"/>
          </a:xfrm>
        </p:spPr>
        <p:txBody>
          <a:bodyPr/>
          <a:lstStyle/>
          <a:p>
            <a:pPr marL="0" indent="0">
              <a:buNone/>
            </a:pPr>
            <a:r>
              <a:rPr lang="en-US" sz="1800" dirty="0">
                <a:effectLst/>
                <a:latin typeface="Times New Roman" panose="02020603050405020304" pitchFamily="18" charset="0"/>
                <a:ea typeface="Calibri" panose="020F0502020204030204" pitchFamily="34" charset="0"/>
              </a:rPr>
              <a:t>Heavy metals, such as chromium, lead, cadmium, iron, arsenic, cobalt, mercury, copper, and zinc, are classified as necessary or non-essential.</a:t>
            </a:r>
          </a:p>
          <a:p>
            <a:pPr marL="0" indent="0" algn="ctr">
              <a:buNone/>
            </a:pPr>
            <a:endParaRPr lang="en-US" dirty="0"/>
          </a:p>
        </p:txBody>
      </p:sp>
      <p:pic>
        <p:nvPicPr>
          <p:cNvPr id="4" name="Picture 3" descr="Collagen Peptides &amp; Heavy Metals: What You Need to Know">
            <a:extLst>
              <a:ext uri="{FF2B5EF4-FFF2-40B4-BE49-F238E27FC236}">
                <a16:creationId xmlns:a16="http://schemas.microsoft.com/office/drawing/2014/main" id="{2A0E95F6-612C-F67C-C839-FBC57C701CA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4426"/>
          <a:stretch/>
        </p:blipFill>
        <p:spPr bwMode="auto">
          <a:xfrm>
            <a:off x="3505957" y="3370005"/>
            <a:ext cx="4944110" cy="2308225"/>
          </a:xfrm>
          <a:prstGeom prst="rect">
            <a:avLst/>
          </a:prstGeom>
          <a:noFill/>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ED1F71F5-0483-554C-BB38-058D0A8A5634}"/>
              </a:ext>
            </a:extLst>
          </p:cNvPr>
          <p:cNvSpPr txBox="1"/>
          <p:nvPr/>
        </p:nvSpPr>
        <p:spPr>
          <a:xfrm>
            <a:off x="5032888" y="5764496"/>
            <a:ext cx="2385551" cy="369332"/>
          </a:xfrm>
          <a:prstGeom prst="rect">
            <a:avLst/>
          </a:prstGeom>
          <a:noFill/>
        </p:spPr>
        <p:txBody>
          <a:bodyPr wrap="square">
            <a:spAutoFit/>
          </a:bodyPr>
          <a:lstStyle/>
          <a:p>
            <a:r>
              <a:rPr lang="en-US" sz="1800" b="1" dirty="0">
                <a:effectLst/>
                <a:latin typeface="Times New Roman" panose="02020603050405020304" pitchFamily="18" charset="0"/>
                <a:ea typeface="Calibri" panose="020F0502020204030204" pitchFamily="34" charset="0"/>
              </a:rPr>
              <a:t>Figure:</a:t>
            </a:r>
            <a:r>
              <a:rPr lang="en-US" sz="1800" dirty="0">
                <a:effectLst/>
                <a:latin typeface="Times New Roman" panose="02020603050405020304" pitchFamily="18" charset="0"/>
                <a:ea typeface="Calibri" panose="020F0502020204030204" pitchFamily="34" charset="0"/>
              </a:rPr>
              <a:t> Heavy Metal </a:t>
            </a:r>
            <a:endParaRPr lang="en-US" dirty="0"/>
          </a:p>
        </p:txBody>
      </p:sp>
    </p:spTree>
    <p:extLst>
      <p:ext uri="{BB962C8B-B14F-4D97-AF65-F5344CB8AC3E}">
        <p14:creationId xmlns:p14="http://schemas.microsoft.com/office/powerpoint/2010/main" val="26949712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C16D036-AC72-23B5-61EB-2B34DDF8E0AF}"/>
              </a:ext>
            </a:extLst>
          </p:cNvPr>
          <p:cNvSpPr>
            <a:spLocks noGrp="1"/>
          </p:cNvSpPr>
          <p:nvPr>
            <p:ph type="title"/>
          </p:nvPr>
        </p:nvSpPr>
        <p:spPr>
          <a:xfrm>
            <a:off x="1551473" y="870155"/>
            <a:ext cx="9089054" cy="1209368"/>
          </a:xfrm>
        </p:spPr>
        <p:txBody>
          <a:bodyPr>
            <a:normAutofit/>
          </a:bodyPr>
          <a:lstStyle/>
          <a:p>
            <a:r>
              <a:rPr lang="en-US" sz="36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HEALTH RISKS ASSOCIATED WITH HEAVY METALS</a:t>
            </a:r>
            <a:endParaRPr lang="en-US" sz="3600" dirty="0"/>
          </a:p>
        </p:txBody>
      </p:sp>
      <p:sp>
        <p:nvSpPr>
          <p:cNvPr id="6" name="Text Placeholder 5">
            <a:extLst>
              <a:ext uri="{FF2B5EF4-FFF2-40B4-BE49-F238E27FC236}">
                <a16:creationId xmlns:a16="http://schemas.microsoft.com/office/drawing/2014/main" id="{AB470729-7431-C685-AA73-181AAF84263D}"/>
              </a:ext>
            </a:extLst>
          </p:cNvPr>
          <p:cNvSpPr>
            <a:spLocks noGrp="1"/>
          </p:cNvSpPr>
          <p:nvPr>
            <p:ph type="body" sz="half" idx="2"/>
          </p:nvPr>
        </p:nvSpPr>
        <p:spPr>
          <a:xfrm>
            <a:off x="1293811" y="2559116"/>
            <a:ext cx="5711673" cy="2956781"/>
          </a:xfrm>
        </p:spPr>
        <p:txBody>
          <a:bodyPr>
            <a:normAutofit/>
          </a:bodyPr>
          <a:lstStyle/>
          <a:p>
            <a:pPr marL="285750" indent="-285750" algn="jus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Heavy metals can negatively impact soil, water, and the air, affecting pH, variety, porosity, and composition.</a:t>
            </a:r>
          </a:p>
          <a:p>
            <a:pPr marL="285750" indent="-285750" algn="jus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Animals exposed to heavy metals may experience decreased body weight, kidney and liver damage, shortened life spans, increased oxidative stress, changes in cell composition, and DNA damage. </a:t>
            </a:r>
          </a:p>
          <a:p>
            <a:pPr marL="285750" indent="-285750" algn="jus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In humans, heavy metals can cause lung effects, liver abnormalities, renal damage, and various cancers.</a:t>
            </a:r>
            <a:endParaRPr lang="en-US" dirty="0"/>
          </a:p>
        </p:txBody>
      </p:sp>
      <p:pic>
        <p:nvPicPr>
          <p:cNvPr id="7" name="Content Placeholder 6" descr="Heavy Metal Sources and Their Effects on Human Health | IntechOpen">
            <a:extLst>
              <a:ext uri="{FF2B5EF4-FFF2-40B4-BE49-F238E27FC236}">
                <a16:creationId xmlns:a16="http://schemas.microsoft.com/office/drawing/2014/main" id="{4AFD94A3-4A63-4587-A81B-2A2776BC8F8F}"/>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48213" y="2346930"/>
            <a:ext cx="3449976" cy="3381151"/>
          </a:xfrm>
          <a:prstGeom prst="rect">
            <a:avLst/>
          </a:prstGeom>
          <a:noFill/>
          <a:ln>
            <a:noFill/>
          </a:ln>
        </p:spPr>
      </p:pic>
    </p:spTree>
    <p:extLst>
      <p:ext uri="{BB962C8B-B14F-4D97-AF65-F5344CB8AC3E}">
        <p14:creationId xmlns:p14="http://schemas.microsoft.com/office/powerpoint/2010/main" val="45637224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BCD1F-B9F3-257E-566D-65B2E15F683B}"/>
              </a:ext>
            </a:extLst>
          </p:cNvPr>
          <p:cNvSpPr>
            <a:spLocks noGrp="1"/>
          </p:cNvSpPr>
          <p:nvPr>
            <p:ph type="title"/>
          </p:nvPr>
        </p:nvSpPr>
        <p:spPr/>
        <p:txBody>
          <a:bodyPr>
            <a:normAutofit fontScale="90000"/>
          </a:bodyPr>
          <a:lstStyle/>
          <a:p>
            <a:r>
              <a:rPr lang="en-US"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POLLUTION ASSESSMENT METHODS</a:t>
            </a:r>
            <a:endParaRPr lang="en-US" sz="239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7D22BFC7-FEC5-54E7-8D01-B04CA19C57D1}"/>
              </a:ext>
            </a:extLst>
          </p:cNvPr>
          <p:cNvSpPr>
            <a:spLocks noGrp="1"/>
          </p:cNvSpPr>
          <p:nvPr>
            <p:ph idx="1"/>
          </p:nvPr>
        </p:nvSpPr>
        <p:spPr/>
        <p:txBody>
          <a:bodyPr>
            <a:normAutofit lnSpcReduction="10000"/>
          </a:bodyPr>
          <a:lstStyle/>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Urban soil pollution assessment methods use meticulous sampling and analytical processes to monitor pollutant levels and evaluate environmental risks.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Sampling tactics include selecting representative locations based on factors like topography, soil composition, and proximity to pollution sources.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Analytical procedures like GC-MS, ICP-MS, and AAS measure heavy metals, organic pollutants, and contaminants. </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Soil contamination in metropolitan areas necessitates strict regulations and rules from government and international organizations.</a:t>
            </a:r>
          </a:p>
          <a:p>
            <a:pPr algn="just">
              <a:buFont typeface="Wingdings" panose="05000000000000000000" pitchFamily="2" charset="2"/>
              <a:buChar char="Ø"/>
            </a:pPr>
            <a:r>
              <a:rPr lang="en-US" sz="1800" dirty="0">
                <a:effectLst/>
                <a:latin typeface="Times New Roman" panose="02020603050405020304" pitchFamily="18" charset="0"/>
                <a:ea typeface="Calibri" panose="020F0502020204030204" pitchFamily="34" charset="0"/>
              </a:rPr>
              <a:t>Case studies and research on soil pollution in metropolitan areas provide valuable insights into the complex nature of the issue.</a:t>
            </a:r>
            <a:endParaRPr lang="en-US" dirty="0"/>
          </a:p>
        </p:txBody>
      </p:sp>
    </p:spTree>
    <p:extLst>
      <p:ext uri="{BB962C8B-B14F-4D97-AF65-F5344CB8AC3E}">
        <p14:creationId xmlns:p14="http://schemas.microsoft.com/office/powerpoint/2010/main" val="1069904506"/>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2BDFC-2DDA-0A40-0283-3585099835F5}"/>
              </a:ext>
            </a:extLst>
          </p:cNvPr>
          <p:cNvSpPr>
            <a:spLocks noGrp="1"/>
          </p:cNvSpPr>
          <p:nvPr>
            <p:ph type="title"/>
          </p:nvPr>
        </p:nvSpPr>
        <p:spPr/>
        <p:txBody>
          <a:bodyPr>
            <a:normAutofit fontScale="90000"/>
          </a:bodyPr>
          <a:lstStyle/>
          <a:p>
            <a:r>
              <a:rPr lang="en-US" sz="40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MITIGATION AND REMEDIATION STRATEGIES</a:t>
            </a:r>
            <a:endParaRPr lang="en-US" sz="8000" dirty="0">
              <a:effectLst>
                <a:outerShdw blurRad="38100" dist="38100" dir="2700000" algn="tl">
                  <a:srgbClr val="000000">
                    <a:alpha val="43137"/>
                  </a:srgbClr>
                </a:outerShdw>
              </a:effectLst>
            </a:endParaRPr>
          </a:p>
        </p:txBody>
      </p:sp>
      <p:graphicFrame>
        <p:nvGraphicFramePr>
          <p:cNvPr id="5" name="Content Placeholder 4">
            <a:extLst>
              <a:ext uri="{FF2B5EF4-FFF2-40B4-BE49-F238E27FC236}">
                <a16:creationId xmlns:a16="http://schemas.microsoft.com/office/drawing/2014/main" id="{91CCD991-D903-9497-83C2-FC4152F155AB}"/>
              </a:ext>
            </a:extLst>
          </p:cNvPr>
          <p:cNvGraphicFramePr>
            <a:graphicFrameLocks noGrp="1"/>
          </p:cNvGraphicFramePr>
          <p:nvPr>
            <p:ph idx="1"/>
            <p:extLst>
              <p:ext uri="{D42A27DB-BD31-4B8C-83A1-F6EECF244321}">
                <p14:modId xmlns:p14="http://schemas.microsoft.com/office/powerpoint/2010/main" val="138759912"/>
              </p:ext>
            </p:extLst>
          </p:nvPr>
        </p:nvGraphicFramePr>
        <p:xfrm>
          <a:off x="1295400" y="2557462"/>
          <a:ext cx="9338188" cy="2944353"/>
        </p:xfrm>
        <a:graphic>
          <a:graphicData uri="http://schemas.openxmlformats.org/drawingml/2006/table">
            <a:tbl>
              <a:tblPr firstRow="1" bandRow="1">
                <a:tableStyleId>{5940675A-B579-460E-94D1-54222C63F5DA}</a:tableStyleId>
              </a:tblPr>
              <a:tblGrid>
                <a:gridCol w="4669094">
                  <a:extLst>
                    <a:ext uri="{9D8B030D-6E8A-4147-A177-3AD203B41FA5}">
                      <a16:colId xmlns:a16="http://schemas.microsoft.com/office/drawing/2014/main" val="2364170260"/>
                    </a:ext>
                  </a:extLst>
                </a:gridCol>
                <a:gridCol w="4669094">
                  <a:extLst>
                    <a:ext uri="{9D8B030D-6E8A-4147-A177-3AD203B41FA5}">
                      <a16:colId xmlns:a16="http://schemas.microsoft.com/office/drawing/2014/main" val="3899349604"/>
                    </a:ext>
                  </a:extLst>
                </a:gridCol>
              </a:tblGrid>
              <a:tr h="669521">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chemeClr val="tx1"/>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Current Practices</a:t>
                      </a:r>
                    </a:p>
                  </a:txBody>
                  <a:tcPr/>
                </a:tc>
                <a:tc>
                  <a:txBody>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Challenges </a:t>
                      </a:r>
                    </a:p>
                  </a:txBody>
                  <a:tcPr/>
                </a:tc>
                <a:extLst>
                  <a:ext uri="{0D108BD9-81ED-4DB2-BD59-A6C34878D82A}">
                    <a16:rowId xmlns:a16="http://schemas.microsoft.com/office/drawing/2014/main" val="1556303955"/>
                  </a:ext>
                </a:extLst>
              </a:tr>
              <a:tr h="543056">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Monitoring and Evaluation of Soil</a:t>
                      </a:r>
                      <a:endParaRPr lang="en-US" sz="1800" kern="1200" dirty="0">
                        <a:solidFill>
                          <a:schemeClr val="tx1"/>
                        </a:solidFill>
                        <a:effectLst/>
                        <a:latin typeface="+mn-lt"/>
                        <a:ea typeface="+mn-ea"/>
                        <a:cs typeface="+mn-cs"/>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Expense and Resources</a:t>
                      </a:r>
                      <a:endParaRPr lang="en-US" sz="1800" kern="1200" dirty="0">
                        <a:solidFill>
                          <a:schemeClr val="tx1"/>
                        </a:solidFill>
                        <a:effectLst/>
                        <a:latin typeface="+mn-lt"/>
                        <a:ea typeface="+mn-ea"/>
                        <a:cs typeface="+mn-cs"/>
                      </a:endParaRPr>
                    </a:p>
                  </a:txBody>
                  <a:tcPr/>
                </a:tc>
                <a:extLst>
                  <a:ext uri="{0D108BD9-81ED-4DB2-BD59-A6C34878D82A}">
                    <a16:rowId xmlns:a16="http://schemas.microsoft.com/office/drawing/2014/main" val="1407208421"/>
                  </a:ext>
                </a:extLst>
              </a:tr>
              <a:tr h="543056">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Prevention and Control of Pollution:</a:t>
                      </a:r>
                      <a:endParaRPr lang="en-US" sz="1800" kern="1200" dirty="0">
                        <a:solidFill>
                          <a:schemeClr val="tx1"/>
                        </a:solidFill>
                        <a:effectLst/>
                        <a:latin typeface="+mn-lt"/>
                        <a:ea typeface="+mn-ea"/>
                        <a:cs typeface="+mn-cs"/>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Technical Difficulty</a:t>
                      </a:r>
                      <a:endParaRPr lang="en-US" sz="1800" kern="1200" dirty="0">
                        <a:solidFill>
                          <a:schemeClr val="tx1"/>
                        </a:solidFill>
                        <a:effectLst/>
                        <a:latin typeface="+mn-lt"/>
                        <a:ea typeface="+mn-ea"/>
                        <a:cs typeface="+mn-cs"/>
                      </a:endParaRPr>
                    </a:p>
                  </a:txBody>
                  <a:tcPr/>
                </a:tc>
                <a:extLst>
                  <a:ext uri="{0D108BD9-81ED-4DB2-BD59-A6C34878D82A}">
                    <a16:rowId xmlns:a16="http://schemas.microsoft.com/office/drawing/2014/main" val="3054653002"/>
                  </a:ext>
                </a:extLst>
              </a:tr>
              <a:tr h="760350">
                <a:tc rowSpan="2">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Technologies for Remediation</a:t>
                      </a:r>
                      <a:endParaRPr lang="en-US" sz="1800" kern="1200" dirty="0">
                        <a:solidFill>
                          <a:schemeClr val="tx1"/>
                        </a:solidFill>
                        <a:effectLst/>
                        <a:latin typeface="+mn-lt"/>
                        <a:ea typeface="+mn-ea"/>
                        <a:cs typeface="+mn-cs"/>
                      </a:endParaRPr>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Participation of Stakeholders and Regulatory Compliance</a:t>
                      </a:r>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9992041"/>
                  </a:ext>
                </a:extLst>
              </a:tr>
              <a:tr h="428370">
                <a:tc vMerge="1">
                  <a:txBody>
                    <a:bodyPr/>
                    <a:lstStyle/>
                    <a:p>
                      <a:endParaRPr lang="en-US"/>
                    </a:p>
                  </a:txBody>
                  <a:tcPr/>
                </a:tc>
                <a:tc>
                  <a:txBody>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latin typeface="+mn-lt"/>
                          <a:ea typeface="+mn-ea"/>
                          <a:cs typeface="+mn-cs"/>
                        </a:rPr>
                        <a:t>Effects on the Environment and Society</a:t>
                      </a:r>
                      <a:endParaRPr lang="en-US" sz="1800" kern="1200" dirty="0">
                        <a:solidFill>
                          <a:schemeClr val="tx1"/>
                        </a:solidFill>
                        <a:effectLst/>
                        <a:latin typeface="+mn-lt"/>
                        <a:ea typeface="+mn-ea"/>
                        <a:cs typeface="+mn-cs"/>
                      </a:endParaRPr>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144554645"/>
                  </a:ext>
                </a:extLst>
              </a:tr>
            </a:tbl>
          </a:graphicData>
        </a:graphic>
      </p:graphicFrame>
    </p:spTree>
    <p:extLst>
      <p:ext uri="{BB962C8B-B14F-4D97-AF65-F5344CB8AC3E}">
        <p14:creationId xmlns:p14="http://schemas.microsoft.com/office/powerpoint/2010/main" val="1683687255"/>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78BE8-0363-9CC1-C1C8-378DEBB7632E}"/>
              </a:ext>
            </a:extLst>
          </p:cNvPr>
          <p:cNvSpPr>
            <a:spLocks noGrp="1"/>
          </p:cNvSpPr>
          <p:nvPr>
            <p:ph type="title"/>
          </p:nvPr>
        </p:nvSpPr>
        <p:spPr/>
        <p:txBody>
          <a:bodyPr>
            <a:normAutofit/>
          </a:bodyPr>
          <a:lstStyle/>
          <a:p>
            <a:r>
              <a:rPr lang="en-US" sz="32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Potential Solutions for Reducing Heavy Metal Contamination</a:t>
            </a:r>
            <a:endParaRPr lang="en-US" sz="66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7" name="Content Placeholder 6">
            <a:extLst>
              <a:ext uri="{FF2B5EF4-FFF2-40B4-BE49-F238E27FC236}">
                <a16:creationId xmlns:a16="http://schemas.microsoft.com/office/drawing/2014/main" id="{9B899FEB-BA95-6E3C-F693-948D1294FEEA}"/>
              </a:ext>
            </a:extLst>
          </p:cNvPr>
          <p:cNvGraphicFramePr>
            <a:graphicFrameLocks noGrp="1"/>
          </p:cNvGraphicFramePr>
          <p:nvPr>
            <p:ph idx="1"/>
            <p:extLst>
              <p:ext uri="{D42A27DB-BD31-4B8C-83A1-F6EECF244321}">
                <p14:modId xmlns:p14="http://schemas.microsoft.com/office/powerpoint/2010/main" val="877245045"/>
              </p:ext>
            </p:extLst>
          </p:nvPr>
        </p:nvGraphicFramePr>
        <p:xfrm>
          <a:off x="1305945" y="2553811"/>
          <a:ext cx="9580110" cy="3314734"/>
        </p:xfrm>
        <a:graphic>
          <a:graphicData uri="http://schemas.openxmlformats.org/drawingml/2006/table">
            <a:tbl>
              <a:tblPr firstRow="1" firstCol="1" bandRow="1">
                <a:tableStyleId>{5C22544A-7EE6-4342-B048-85BDC9FD1C3A}</a:tableStyleId>
              </a:tblPr>
              <a:tblGrid>
                <a:gridCol w="1916022">
                  <a:extLst>
                    <a:ext uri="{9D8B030D-6E8A-4147-A177-3AD203B41FA5}">
                      <a16:colId xmlns:a16="http://schemas.microsoft.com/office/drawing/2014/main" val="4079359142"/>
                    </a:ext>
                  </a:extLst>
                </a:gridCol>
                <a:gridCol w="1916022">
                  <a:extLst>
                    <a:ext uri="{9D8B030D-6E8A-4147-A177-3AD203B41FA5}">
                      <a16:colId xmlns:a16="http://schemas.microsoft.com/office/drawing/2014/main" val="2631009859"/>
                    </a:ext>
                  </a:extLst>
                </a:gridCol>
                <a:gridCol w="1916022">
                  <a:extLst>
                    <a:ext uri="{9D8B030D-6E8A-4147-A177-3AD203B41FA5}">
                      <a16:colId xmlns:a16="http://schemas.microsoft.com/office/drawing/2014/main" val="76877906"/>
                    </a:ext>
                  </a:extLst>
                </a:gridCol>
                <a:gridCol w="1916022">
                  <a:extLst>
                    <a:ext uri="{9D8B030D-6E8A-4147-A177-3AD203B41FA5}">
                      <a16:colId xmlns:a16="http://schemas.microsoft.com/office/drawing/2014/main" val="2943301420"/>
                    </a:ext>
                  </a:extLst>
                </a:gridCol>
                <a:gridCol w="1916022">
                  <a:extLst>
                    <a:ext uri="{9D8B030D-6E8A-4147-A177-3AD203B41FA5}">
                      <a16:colId xmlns:a16="http://schemas.microsoft.com/office/drawing/2014/main" val="2739332772"/>
                    </a:ext>
                  </a:extLst>
                </a:gridCol>
              </a:tblGrid>
              <a:tr h="112293">
                <a:tc>
                  <a:txBody>
                    <a:bodyPr/>
                    <a:lstStyle/>
                    <a:p>
                      <a:pPr marL="0" marR="0" algn="ctr">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Authors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ctr">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Construct</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ctr">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Methods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ctr">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Service Context</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ctr">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Key Findings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extLst>
                  <a:ext uri="{0D108BD9-81ED-4DB2-BD59-A6C34878D82A}">
                    <a16:rowId xmlns:a16="http://schemas.microsoft.com/office/drawing/2014/main" val="430083951"/>
                  </a:ext>
                </a:extLst>
              </a:tr>
              <a:tr h="1665558">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Liu et al. (2018) </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Overview of remediation techniques for heavy metal-contaminated soils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Phytoremediation, chemical stabilization, bioremediation</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Principles and applicability of remediation strategies like phytoremediation, chemical stabilization, and bioremediation. Emphasizes effectiveness and limitations in diverse environmental contexts.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a:effectLst/>
                          <a:latin typeface="Times New Roman" panose="02020603050405020304" pitchFamily="18" charset="0"/>
                          <a:cs typeface="Times New Roman" panose="02020603050405020304" pitchFamily="18" charset="0"/>
                        </a:rPr>
                        <a:t>Comprehensive discussion on various remediation strategies and their applicability in different environmental conditions.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extLst>
                  <a:ext uri="{0D108BD9-81ED-4DB2-BD59-A6C34878D82A}">
                    <a16:rowId xmlns:a16="http://schemas.microsoft.com/office/drawing/2014/main" val="2720386958"/>
                  </a:ext>
                </a:extLst>
              </a:tr>
              <a:tr h="1455708">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Wang et al. (2021) </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a:effectLst/>
                          <a:latin typeface="Times New Roman" panose="02020603050405020304" pitchFamily="18" charset="0"/>
                          <a:cs typeface="Times New Roman" panose="02020603050405020304" pitchFamily="18" charset="0"/>
                        </a:rPr>
                        <a:t>Green remediation strategies for heavy metal-contaminated soils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a:effectLst/>
                          <a:latin typeface="Times New Roman" panose="02020603050405020304" pitchFamily="18" charset="0"/>
                          <a:cs typeface="Times New Roman" panose="02020603050405020304" pitchFamily="18" charset="0"/>
                        </a:rPr>
                        <a:t>Phytoremediation, biochar application, microbial remediation</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a:effectLst/>
                          <a:latin typeface="Times New Roman" panose="02020603050405020304" pitchFamily="18" charset="0"/>
                          <a:cs typeface="Times New Roman" panose="02020603050405020304" pitchFamily="18" charset="0"/>
                        </a:rPr>
                        <a:t>Review of environmentally friendly approaches focusing on sustainability and benefits for soil health and ecosystem restoration.</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Emphasis on evaluating the feasibility and sustainability of green remediation strategies such as phytoremediation, biochar application, and microbial remediation.</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429" marR="68429" marT="0" marB="0"/>
                </a:tc>
                <a:extLst>
                  <a:ext uri="{0D108BD9-81ED-4DB2-BD59-A6C34878D82A}">
                    <a16:rowId xmlns:a16="http://schemas.microsoft.com/office/drawing/2014/main" val="2035777984"/>
                  </a:ext>
                </a:extLst>
              </a:tr>
            </a:tbl>
          </a:graphicData>
        </a:graphic>
      </p:graphicFrame>
    </p:spTree>
    <p:extLst>
      <p:ext uri="{BB962C8B-B14F-4D97-AF65-F5344CB8AC3E}">
        <p14:creationId xmlns:p14="http://schemas.microsoft.com/office/powerpoint/2010/main" val="3918608172"/>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BDD30101-8E57-57A1-7D1D-C26F0ECF21E8}"/>
              </a:ext>
            </a:extLst>
          </p:cNvPr>
          <p:cNvGraphicFramePr>
            <a:graphicFrameLocks noGrp="1"/>
          </p:cNvGraphicFramePr>
          <p:nvPr>
            <p:ph idx="1"/>
            <p:extLst>
              <p:ext uri="{D42A27DB-BD31-4B8C-83A1-F6EECF244321}">
                <p14:modId xmlns:p14="http://schemas.microsoft.com/office/powerpoint/2010/main" val="3898002021"/>
              </p:ext>
            </p:extLst>
          </p:nvPr>
        </p:nvGraphicFramePr>
        <p:xfrm>
          <a:off x="1401098" y="1061884"/>
          <a:ext cx="9350475" cy="4616244"/>
        </p:xfrm>
        <a:graphic>
          <a:graphicData uri="http://schemas.openxmlformats.org/drawingml/2006/table">
            <a:tbl>
              <a:tblPr firstRow="1" firstCol="1" bandRow="1">
                <a:tableStyleId>{5C22544A-7EE6-4342-B048-85BDC9FD1C3A}</a:tableStyleId>
              </a:tblPr>
              <a:tblGrid>
                <a:gridCol w="1870095">
                  <a:extLst>
                    <a:ext uri="{9D8B030D-6E8A-4147-A177-3AD203B41FA5}">
                      <a16:colId xmlns:a16="http://schemas.microsoft.com/office/drawing/2014/main" val="2423366098"/>
                    </a:ext>
                  </a:extLst>
                </a:gridCol>
                <a:gridCol w="1870095">
                  <a:extLst>
                    <a:ext uri="{9D8B030D-6E8A-4147-A177-3AD203B41FA5}">
                      <a16:colId xmlns:a16="http://schemas.microsoft.com/office/drawing/2014/main" val="4288230545"/>
                    </a:ext>
                  </a:extLst>
                </a:gridCol>
                <a:gridCol w="1870095">
                  <a:extLst>
                    <a:ext uri="{9D8B030D-6E8A-4147-A177-3AD203B41FA5}">
                      <a16:colId xmlns:a16="http://schemas.microsoft.com/office/drawing/2014/main" val="2302845253"/>
                    </a:ext>
                  </a:extLst>
                </a:gridCol>
                <a:gridCol w="1870095">
                  <a:extLst>
                    <a:ext uri="{9D8B030D-6E8A-4147-A177-3AD203B41FA5}">
                      <a16:colId xmlns:a16="http://schemas.microsoft.com/office/drawing/2014/main" val="1526921409"/>
                    </a:ext>
                  </a:extLst>
                </a:gridCol>
                <a:gridCol w="1870095">
                  <a:extLst>
                    <a:ext uri="{9D8B030D-6E8A-4147-A177-3AD203B41FA5}">
                      <a16:colId xmlns:a16="http://schemas.microsoft.com/office/drawing/2014/main" val="1554056012"/>
                    </a:ext>
                  </a:extLst>
                </a:gridCol>
              </a:tblGrid>
              <a:tr h="1842760">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RoyChowdhury et al. (2018) </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Heavy metal pollution and remediation from a green chemistry perspective</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Nanotechnology-based remediation, electrokinetic remediation, combined approaches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Discussion on innovative methods to mitigate heavy metal pollution using green chemistry principles, aiming to minimize environmental impact and effectively treat contaminated sites.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Coverage of advanced remediation approaches like nanotechnology-based and electrokinetic remediation, highlighting their potential in reducing environmental impacts.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extLst>
                  <a:ext uri="{0D108BD9-81ED-4DB2-BD59-A6C34878D82A}">
                    <a16:rowId xmlns:a16="http://schemas.microsoft.com/office/drawing/2014/main" val="182596317"/>
                  </a:ext>
                </a:extLst>
              </a:tr>
              <a:tr h="2773484">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Rajendran et al. (2022) </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a:effectLst/>
                          <a:latin typeface="Times New Roman" panose="02020603050405020304" pitchFamily="18" charset="0"/>
                          <a:cs typeface="Times New Roman" panose="02020603050405020304" pitchFamily="18" charset="0"/>
                        </a:rPr>
                        <a:t>Various remediation approaches for heavy metal contaminants removal</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Chemical precipitation, physical separation, phytoremediation, electrokinetic remediation, nanoremediation</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Critical review evaluating efficiency, applicability, and sustainability of remediation methods across different environmental settings.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tc>
                  <a:txBody>
                    <a:bodyPr/>
                    <a:lstStyle/>
                    <a:p>
                      <a:pPr marL="0" marR="0">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Comprehensive evaluation of conventional and advanced remediation techniques such as phytoremediation, electrokinetic remediation, and nanoremediation, emphasizing the importance of selecting appropriate methods based on specific site conditions and types of contaminants.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7324" marR="57324" marT="0" marB="0"/>
                </a:tc>
                <a:extLst>
                  <a:ext uri="{0D108BD9-81ED-4DB2-BD59-A6C34878D82A}">
                    <a16:rowId xmlns:a16="http://schemas.microsoft.com/office/drawing/2014/main" val="1245174022"/>
                  </a:ext>
                </a:extLst>
              </a:tr>
            </a:tbl>
          </a:graphicData>
        </a:graphic>
      </p:graphicFrame>
    </p:spTree>
    <p:extLst>
      <p:ext uri="{BB962C8B-B14F-4D97-AF65-F5344CB8AC3E}">
        <p14:creationId xmlns:p14="http://schemas.microsoft.com/office/powerpoint/2010/main" val="292058966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6035C6F-F327-2BFC-7943-2A7DBC03D726}"/>
              </a:ext>
            </a:extLst>
          </p:cNvPr>
          <p:cNvGraphicFramePr>
            <a:graphicFrameLocks noGrp="1"/>
          </p:cNvGraphicFramePr>
          <p:nvPr>
            <p:ph idx="1"/>
            <p:extLst>
              <p:ext uri="{D42A27DB-BD31-4B8C-83A1-F6EECF244321}">
                <p14:modId xmlns:p14="http://schemas.microsoft.com/office/powerpoint/2010/main" val="304401088"/>
              </p:ext>
            </p:extLst>
          </p:nvPr>
        </p:nvGraphicFramePr>
        <p:xfrm>
          <a:off x="1295400" y="2509716"/>
          <a:ext cx="9601200" cy="2888194"/>
        </p:xfrm>
        <a:graphic>
          <a:graphicData uri="http://schemas.openxmlformats.org/drawingml/2006/table">
            <a:tbl>
              <a:tblPr firstRow="1" firstCol="1" bandRow="1">
                <a:tableStyleId>{5C22544A-7EE6-4342-B048-85BDC9FD1C3A}</a:tableStyleId>
              </a:tblPr>
              <a:tblGrid>
                <a:gridCol w="1920240">
                  <a:extLst>
                    <a:ext uri="{9D8B030D-6E8A-4147-A177-3AD203B41FA5}">
                      <a16:colId xmlns:a16="http://schemas.microsoft.com/office/drawing/2014/main" val="3397186337"/>
                    </a:ext>
                  </a:extLst>
                </a:gridCol>
                <a:gridCol w="1920240">
                  <a:extLst>
                    <a:ext uri="{9D8B030D-6E8A-4147-A177-3AD203B41FA5}">
                      <a16:colId xmlns:a16="http://schemas.microsoft.com/office/drawing/2014/main" val="3472444282"/>
                    </a:ext>
                  </a:extLst>
                </a:gridCol>
                <a:gridCol w="1920240">
                  <a:extLst>
                    <a:ext uri="{9D8B030D-6E8A-4147-A177-3AD203B41FA5}">
                      <a16:colId xmlns:a16="http://schemas.microsoft.com/office/drawing/2014/main" val="795855115"/>
                    </a:ext>
                  </a:extLst>
                </a:gridCol>
                <a:gridCol w="1920240">
                  <a:extLst>
                    <a:ext uri="{9D8B030D-6E8A-4147-A177-3AD203B41FA5}">
                      <a16:colId xmlns:a16="http://schemas.microsoft.com/office/drawing/2014/main" val="4238048082"/>
                    </a:ext>
                  </a:extLst>
                </a:gridCol>
                <a:gridCol w="1920240">
                  <a:extLst>
                    <a:ext uri="{9D8B030D-6E8A-4147-A177-3AD203B41FA5}">
                      <a16:colId xmlns:a16="http://schemas.microsoft.com/office/drawing/2014/main" val="2173640126"/>
                    </a:ext>
                  </a:extLst>
                </a:gridCol>
              </a:tblGrid>
              <a:tr h="2888194">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Wang et al. (2021) </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Electrokinetic technology for remediation of heavy metal-contaminated soils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Electrokinetic remediation</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Review of mechanisms underlying electrokinetic remediation and factors influencing its effectiveness. Case studies and experimental findings provided.</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US" sz="1200" kern="0" dirty="0">
                          <a:effectLst/>
                          <a:latin typeface="Times New Roman" panose="02020603050405020304" pitchFamily="18" charset="0"/>
                          <a:cs typeface="Times New Roman" panose="02020603050405020304" pitchFamily="18" charset="0"/>
                        </a:rPr>
                        <a:t>Focus on understanding the mechanisms and practical application of electrokinetic remediation in treating heavy metal-contaminated soils, including insights into key factors influencing its efficiency and limitations in real-world scenarios.</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2761934"/>
                  </a:ext>
                </a:extLst>
              </a:tr>
            </a:tbl>
          </a:graphicData>
        </a:graphic>
      </p:graphicFrame>
    </p:spTree>
    <p:extLst>
      <p:ext uri="{BB962C8B-B14F-4D97-AF65-F5344CB8AC3E}">
        <p14:creationId xmlns:p14="http://schemas.microsoft.com/office/powerpoint/2010/main" val="3379214082"/>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CC487-7F08-78EC-E6B0-BE075C4AF882}"/>
              </a:ext>
            </a:extLst>
          </p:cNvPr>
          <p:cNvSpPr>
            <a:spLocks noGrp="1"/>
          </p:cNvSpPr>
          <p:nvPr>
            <p:ph type="title"/>
          </p:nvPr>
        </p:nvSpPr>
        <p:spPr/>
        <p:txBody>
          <a:bodyPr>
            <a:normAutofit/>
          </a:bodyPr>
          <a:lstStyle/>
          <a:p>
            <a:r>
              <a:rPr lang="en-US"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US" sz="8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7852C79-4D40-6BCB-0DA2-C7D16ADBE8C5}"/>
              </a:ext>
            </a:extLst>
          </p:cNvPr>
          <p:cNvSpPr>
            <a:spLocks noGrp="1"/>
          </p:cNvSpPr>
          <p:nvPr>
            <p:ph idx="1"/>
          </p:nvPr>
        </p:nvSpPr>
        <p:spPr>
          <a:xfrm>
            <a:off x="1295401" y="2556931"/>
            <a:ext cx="9601196" cy="3637391"/>
          </a:xfrm>
        </p:spPr>
        <p:txBody>
          <a:bodyPr>
            <a:normAutofit lnSpcReduction="10000"/>
          </a:bodyPr>
          <a:lstStyle/>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Heavy metal pollution in urban soils, especially in Aligarh, is a serious risk to the environment and public health because of industrial processes, car emissions, and past land usage. </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This review emphasizes how dangerously heavy metals like lead, cadmium, and arsenic affect ecosystems and human health in addition to building up in urban soils.</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Establishing guidelines and enforcing compliance are crucial functions of regulatory frameworks, which guarantee that soil quality stays within acceptable bounds.</a:t>
            </a:r>
          </a:p>
          <a:p>
            <a:pPr algn="just">
              <a:lnSpc>
                <a:spcPct val="150000"/>
              </a:lnSpc>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rPr>
              <a:t>By tackling these concerns thoroughly, policymakers and urban planners may limit the detrimental consequences of heavy metal contamination and support sustainable urban growth globally</a:t>
            </a:r>
            <a:r>
              <a:rPr lang="en-US" sz="1800" dirty="0">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140384963"/>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4C867-76C9-1389-4511-D95E50D6BA87}"/>
              </a:ext>
            </a:extLst>
          </p:cNvPr>
          <p:cNvSpPr>
            <a:spLocks noGrp="1"/>
          </p:cNvSpPr>
          <p:nvPr>
            <p:ph type="title"/>
          </p:nvPr>
        </p:nvSpPr>
        <p:spPr/>
        <p:txBody>
          <a:bodyPr>
            <a:normAutofit/>
          </a:bodyPr>
          <a:lstStyle/>
          <a:p>
            <a:r>
              <a:rPr lang="en-US"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sz="8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FF7D8D1-94D0-F050-B5CF-C91BCC41CBE9}"/>
              </a:ext>
            </a:extLst>
          </p:cNvPr>
          <p:cNvSpPr>
            <a:spLocks noGrp="1"/>
          </p:cNvSpPr>
          <p:nvPr>
            <p:ph idx="1"/>
          </p:nvPr>
        </p:nvSpPr>
        <p:spPr>
          <a:xfrm>
            <a:off x="1295401" y="2556931"/>
            <a:ext cx="9601196" cy="3666887"/>
          </a:xfrm>
        </p:spPr>
        <p:txBody>
          <a:bodyPr>
            <a:normAutofit fontScale="92500"/>
          </a:bodyPr>
          <a:lstStyle/>
          <a:p>
            <a:pPr marR="0" lvl="0" algn="just" rtl="0">
              <a:lnSpc>
                <a:spcPct val="150000"/>
              </a:lnSpc>
              <a:spcBef>
                <a:spcPts val="0"/>
              </a:spcBef>
              <a:spcAft>
                <a:spcPts val="0"/>
              </a:spcAft>
              <a:buFont typeface="Wingdings" panose="05000000000000000000" pitchFamily="2" charset="2"/>
              <a:buChar char="ü"/>
            </a:pPr>
            <a:r>
              <a:rPr lang="en-US" sz="1600" i="1" kern="1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Khan, S., &amp; Malik, A. (2018). Toxicity evaluation of textile effluents and role of native soil bacterium in biodegradation of a textile dye. Environmental Science and Pollution Research, 25, 4446-4458.</a:t>
            </a:r>
            <a:endParaRPr lang="en-US" sz="1600" kern="1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R="0" lvl="0" algn="just" rtl="0">
              <a:lnSpc>
                <a:spcPct val="150000"/>
              </a:lnSpc>
              <a:spcBef>
                <a:spcPts val="0"/>
              </a:spcBef>
              <a:spcAft>
                <a:spcPts val="0"/>
              </a:spcAft>
              <a:buFont typeface="Wingdings" panose="05000000000000000000" pitchFamily="2" charset="2"/>
              <a:buChar char="ü"/>
            </a:pPr>
            <a:r>
              <a:rPr lang="it-IT" sz="1600" i="1" kern="1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Alinia-Ahandani, E., Hajipour, S., Selamoglu, Z., &amp; Selamoglu, M. 3. </a:t>
            </a:r>
            <a:r>
              <a:rPr lang="en-US" sz="1600" i="1" kern="100"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The Position of Heavy Metals in Environmental Pollution and the Importance of Their Assessment. CLIMATE CHANGE AND HUMAN HEALTH, 9.</a:t>
            </a:r>
            <a:endParaRPr lang="en-US" sz="1600" kern="100" dirty="0">
              <a:solidFill>
                <a:srgbClr val="222222"/>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marR="0" lvl="0" algn="just" rtl="0">
              <a:lnSpc>
                <a:spcPct val="150000"/>
              </a:lnSpc>
              <a:spcBef>
                <a:spcPts val="0"/>
              </a:spcBef>
              <a:spcAft>
                <a:spcPts val="0"/>
              </a:spcAft>
              <a:buFont typeface="Wingdings" panose="05000000000000000000" pitchFamily="2" charset="2"/>
              <a:buChar char="ü"/>
            </a:pPr>
            <a:r>
              <a:rPr lang="en-US" sz="1800" i="1" kern="100" dirty="0">
                <a:effectLst/>
                <a:latin typeface="Times New Roman" panose="02020603050405020304" pitchFamily="18" charset="0"/>
                <a:ea typeface="Calibri" panose="020F0502020204030204" pitchFamily="34" charset="0"/>
                <a:cs typeface="Mangal" panose="00000400000000000000" pitchFamily="2"/>
              </a:rPr>
              <a:t>Ahamad, A., Siddiqui, S. E., &amp; Singh, P. (Eds.). (2021). Contamination of water: health risk assessment and treatment strategies. Elsevier.</a:t>
            </a:r>
          </a:p>
          <a:p>
            <a:pPr marR="0" lvl="0" algn="just" rtl="0">
              <a:lnSpc>
                <a:spcPct val="150000"/>
              </a:lnSpc>
              <a:spcBef>
                <a:spcPts val="0"/>
              </a:spcBef>
              <a:spcAft>
                <a:spcPts val="0"/>
              </a:spcAft>
              <a:buFont typeface="Wingdings" panose="05000000000000000000" pitchFamily="2" charset="2"/>
              <a:buChar char="ü"/>
            </a:pPr>
            <a:r>
              <a:rPr lang="en-US" sz="1600" i="1" kern="100" dirty="0">
                <a:effectLst/>
                <a:latin typeface="Times New Roman" panose="02020603050405020304" pitchFamily="18" charset="0"/>
                <a:ea typeface="Calibri" panose="020F0502020204030204" pitchFamily="34" charset="0"/>
                <a:cs typeface="Times New Roman" panose="02020603050405020304" pitchFamily="18" charset="0"/>
              </a:rPr>
              <a:t>Bansal, O. P. (2020). Health impacts of the potentially toxic metals present in milk, dairy products, chocolates, alcoholic and non-alcoholic beverages: A review. Dairy Products, 14(7), 35-46.</a:t>
            </a:r>
          </a:p>
          <a:p>
            <a:pPr marR="0" lvl="0" algn="just" rtl="0">
              <a:lnSpc>
                <a:spcPct val="150000"/>
              </a:lnSpc>
              <a:spcBef>
                <a:spcPts val="0"/>
              </a:spcBef>
              <a:spcAft>
                <a:spcPts val="0"/>
              </a:spcAft>
              <a:buFont typeface="Wingdings" panose="05000000000000000000" pitchFamily="2" charset="2"/>
              <a:buChar char="ü"/>
            </a:pPr>
            <a:r>
              <a:rPr lang="en-US" sz="1600" i="1" kern="100" dirty="0">
                <a:effectLst/>
                <a:latin typeface="Times New Roman" panose="02020603050405020304" pitchFamily="18" charset="0"/>
                <a:ea typeface="Calibri" panose="020F0502020204030204" pitchFamily="34" charset="0"/>
                <a:cs typeface="Times New Roman" panose="02020603050405020304" pitchFamily="18" charset="0"/>
              </a:rPr>
              <a:t>Ahamad, A., Siddiqui, S. E., &amp; Singh, P. (Eds.). (2021). Contamination of water: health risk assessment and treatment strategies. Elsevier.</a:t>
            </a:r>
            <a:endParaRPr lang="en-US"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7331324"/>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F04EAB-A0F3-EA27-BBB6-033B6E1F22C0}"/>
              </a:ext>
            </a:extLst>
          </p:cNvPr>
          <p:cNvSpPr>
            <a:spLocks noGrp="1"/>
          </p:cNvSpPr>
          <p:nvPr>
            <p:ph idx="1"/>
          </p:nvPr>
        </p:nvSpPr>
        <p:spPr>
          <a:xfrm>
            <a:off x="1295401" y="2556932"/>
            <a:ext cx="9601196" cy="3298178"/>
          </a:xfrm>
        </p:spPr>
        <p:txBody>
          <a:bodyPr>
            <a:normAutofit fontScale="85000" lnSpcReduction="20000"/>
          </a:bodyPr>
          <a:lstStyle/>
          <a:p>
            <a:pPr marL="0" indent="0" algn="ctr">
              <a:buNone/>
            </a:pPr>
            <a:r>
              <a:rPr lang="en-US" sz="13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p>
          <a:p>
            <a:pPr marL="0" indent="0" algn="ctr">
              <a:buNone/>
            </a:pPr>
            <a:r>
              <a:rPr lang="en-US" sz="13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val="4061361473"/>
      </p:ext>
    </p:extLst>
  </p:cSld>
  <p:clrMapOvr>
    <a:masterClrMapping/>
  </p:clrMapOvr>
  <p:transition spd="slow">
    <p:wipe/>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37</TotalTime>
  <Words>1064</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Courier New</vt:lpstr>
      <vt:lpstr>Garamond</vt:lpstr>
      <vt:lpstr>Times New Roman</vt:lpstr>
      <vt:lpstr>Wingdings</vt:lpstr>
      <vt:lpstr>Organic</vt:lpstr>
      <vt:lpstr>HEAVY METALS IN ALIGARH'S URBAN SOILS: AN OVERVIEW OF HEALTH RISKS AND POLLUTION ASSESSMENT</vt:lpstr>
      <vt:lpstr>INTRODUCTION </vt:lpstr>
      <vt:lpstr>HEAVY METALS IN ALIGARH'S URBAN SOILS</vt:lpstr>
      <vt:lpstr>HEALTH RISKS ASSOCIATED WITH HEAVY METALS</vt:lpstr>
      <vt:lpstr>POLLUTION ASSESSMENT METHODS</vt:lpstr>
      <vt:lpstr>MITIGATION AND REMEDIATION STRATEGIES</vt:lpstr>
      <vt:lpstr>Potential Solutions for Reducing Heavy Metal Contamination</vt:lpstr>
      <vt:lpstr>PowerPoint Presentation</vt:lpstr>
      <vt:lpstr>PowerPoint Presentation</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cp:revision>
  <dcterms:created xsi:type="dcterms:W3CDTF">2024-07-27T10:03:22Z</dcterms:created>
  <dcterms:modified xsi:type="dcterms:W3CDTF">2024-08-21T23:32:51Z</dcterms:modified>
</cp:coreProperties>
</file>