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4.png"/><Relationship Id="rId7" Type="http://schemas.openxmlformats.org/officeDocument/2006/relationships/hyperlink" Target="https://gamma.app"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5" name="Text 2"/>
          <p:cNvSpPr/>
          <p:nvPr/>
        </p:nvSpPr>
        <p:spPr>
          <a:xfrm>
            <a:off x="6319599" y="639961"/>
            <a:ext cx="7477601" cy="4905137"/>
          </a:xfrm>
          <a:prstGeom prst="rect">
            <a:avLst/>
          </a:prstGeom>
          <a:noFill/>
          <a:ln/>
        </p:spPr>
        <p:txBody>
          <a:bodyPr wrap="square" rtlCol="0" anchor="t"/>
          <a:lstStyle/>
          <a:p>
            <a:pPr>
              <a:lnSpc>
                <a:spcPts val="5468"/>
              </a:lnSpc>
            </a:pPr>
            <a:r>
              <a:rPr lang="en-US" sz="4374" dirty="0" smtClean="0">
                <a:solidFill>
                  <a:srgbClr val="FFD9BE"/>
                </a:solidFill>
                <a:latin typeface="Quattrocento" pitchFamily="34" charset="0"/>
                <a:ea typeface="Quattrocento" pitchFamily="34" charset="-122"/>
                <a:cs typeface="Quattrocento" pitchFamily="34" charset="-120"/>
              </a:rPr>
              <a:t>EXPLORING INNOVATIVE RESEARCH METHODOLOGIES IN A VARIETY OF HUMAN RESOURCES AND THEIRPROSPECTIVE FUTURE IMPACT</a:t>
            </a:r>
            <a:endParaRPr lang="en-US" sz="4374" dirty="0"/>
          </a:p>
        </p:txBody>
      </p:sp>
      <p:sp>
        <p:nvSpPr>
          <p:cNvPr id="6" name="Text 3"/>
          <p:cNvSpPr/>
          <p:nvPr/>
        </p:nvSpPr>
        <p:spPr>
          <a:xfrm>
            <a:off x="6319599" y="5905659"/>
            <a:ext cx="7477601" cy="444341"/>
          </a:xfrm>
          <a:prstGeom prst="rect">
            <a:avLst/>
          </a:prstGeom>
          <a:noFill/>
          <a:ln/>
        </p:spPr>
        <p:txBody>
          <a:bodyPr wrap="none" rtlCol="0" anchor="t"/>
          <a:lstStyle/>
          <a:p>
            <a:pPr marL="0" indent="0">
              <a:lnSpc>
                <a:spcPts val="3499"/>
              </a:lnSpc>
              <a:buNone/>
            </a:pPr>
            <a:r>
              <a:rPr lang="en-US" sz="2187" b="1" dirty="0" err="1">
                <a:solidFill>
                  <a:srgbClr val="F9EEE7"/>
                </a:solidFill>
                <a:latin typeface="Quattrocento" pitchFamily="34" charset="0"/>
                <a:ea typeface="Quattrocento" pitchFamily="34" charset="-122"/>
                <a:cs typeface="Quattrocento" pitchFamily="34" charset="-120"/>
              </a:rPr>
              <a:t>Namrata</a:t>
            </a:r>
            <a:r>
              <a:rPr lang="en-US" sz="2187" b="1" dirty="0">
                <a:solidFill>
                  <a:srgbClr val="F9EEE7"/>
                </a:solidFill>
                <a:latin typeface="Quattrocento" pitchFamily="34" charset="0"/>
                <a:ea typeface="Quattrocento" pitchFamily="34" charset="-122"/>
                <a:cs typeface="Quattrocento" pitchFamily="34" charset="-120"/>
              </a:rPr>
              <a:t> </a:t>
            </a:r>
            <a:r>
              <a:rPr lang="en-US" sz="2187" b="1" dirty="0" err="1" smtClean="0">
                <a:solidFill>
                  <a:srgbClr val="F9EEE7"/>
                </a:solidFill>
                <a:latin typeface="Quattrocento" pitchFamily="34" charset="0"/>
                <a:ea typeface="Quattrocento" pitchFamily="34" charset="-122"/>
                <a:cs typeface="Quattrocento" pitchFamily="34" charset="-120"/>
              </a:rPr>
              <a:t>Pandey</a:t>
            </a:r>
            <a:endParaRPr lang="en-US" sz="2187" b="1" dirty="0" smtClean="0">
              <a:solidFill>
                <a:srgbClr val="F9EEE7"/>
              </a:solidFill>
              <a:latin typeface="Quattrocento" pitchFamily="34" charset="0"/>
              <a:ea typeface="Quattrocento" pitchFamily="34" charset="-122"/>
              <a:cs typeface="Quattrocento" pitchFamily="34" charset="-120"/>
            </a:endParaRPr>
          </a:p>
          <a:p>
            <a:pPr>
              <a:lnSpc>
                <a:spcPts val="3499"/>
              </a:lnSpc>
            </a:pPr>
            <a:r>
              <a:rPr lang="en-US" sz="2187" dirty="0" smtClean="0">
                <a:solidFill>
                  <a:schemeClr val="bg1"/>
                </a:solidFill>
              </a:rPr>
              <a:t>HUMAN RESOURCES</a:t>
            </a:r>
            <a:endParaRPr lang="en-US" sz="2187" dirty="0">
              <a:solidFill>
                <a:schemeClr val="bg1"/>
              </a:solidFill>
            </a:endParaRPr>
          </a:p>
        </p:txBody>
      </p:sp>
      <p:pic>
        <p:nvPicPr>
          <p:cNvPr id="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1413034"/>
            <a:ext cx="5554980"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Introduction</a:t>
            </a:r>
            <a:endParaRPr lang="en-US" sz="4374" dirty="0"/>
          </a:p>
        </p:txBody>
      </p:sp>
      <p:sp>
        <p:nvSpPr>
          <p:cNvPr id="5" name="Text 3"/>
          <p:cNvSpPr/>
          <p:nvPr/>
        </p:nvSpPr>
        <p:spPr>
          <a:xfrm>
            <a:off x="2348389" y="2551748"/>
            <a:ext cx="9933503" cy="4264819"/>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Performance appraisal, also known as performance evaluation or performance review, is a fundamental practice within organizations aimed at assessing and managing the performance of employees. It serves as a systematic process for evaluating individual and team achievements, providing feedback, and identifying areas for improvement. Performance appraisal plays a pivotal role in human resource management, as it contributes to employee development, organizational effectiveness, and the attainment of strategic goals. The concept of performance appraisal has evolved over time, from simple ranking systems to more sophisticated and holistic approaches that consider various dimensions of job performance. Traditionally, performance appraisal was primarily focused on evaluating past performance and determining rewards or sanctions based on the results. However, modern performance appraisal systems have shifted towards a more developmental and continuous feedback-oriented approach, emphasizing employee growth, learning, and skill enhancement.</a:t>
            </a:r>
            <a:endParaRPr lang="en-US" sz="1750" dirty="0"/>
          </a:p>
        </p:txBody>
      </p:sp>
      <p:pic>
        <p:nvPicPr>
          <p:cNvPr id="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427125"/>
          </a:xfrm>
          <a:prstGeom prst="rect">
            <a:avLst/>
          </a:prstGeom>
          <a:solidFill>
            <a:srgbClr val="123332"/>
          </a:solidFill>
          <a:ln/>
        </p:spPr>
      </p:sp>
      <p:sp>
        <p:nvSpPr>
          <p:cNvPr id="4" name="Text 2"/>
          <p:cNvSpPr/>
          <p:nvPr/>
        </p:nvSpPr>
        <p:spPr>
          <a:xfrm>
            <a:off x="3838456" y="427673"/>
            <a:ext cx="6953488" cy="972026"/>
          </a:xfrm>
          <a:prstGeom prst="rect">
            <a:avLst/>
          </a:prstGeom>
          <a:noFill/>
          <a:ln/>
        </p:spPr>
        <p:txBody>
          <a:bodyPr wrap="square" rtlCol="0" anchor="t"/>
          <a:lstStyle/>
          <a:p>
            <a:pPr marL="0" indent="0">
              <a:lnSpc>
                <a:spcPts val="3827"/>
              </a:lnSpc>
              <a:buNone/>
            </a:pPr>
            <a:r>
              <a:rPr lang="en-US" sz="3062" dirty="0">
                <a:solidFill>
                  <a:srgbClr val="FFD9BE"/>
                </a:solidFill>
                <a:latin typeface="Quattrocento" pitchFamily="34" charset="0"/>
                <a:ea typeface="Quattrocento" pitchFamily="34" charset="-122"/>
                <a:cs typeface="Quattrocento" pitchFamily="34" charset="-120"/>
              </a:rPr>
              <a:t>Quantitative Analysis on Performance Appraisal</a:t>
            </a:r>
            <a:endParaRPr lang="en-US" sz="3062" dirty="0"/>
          </a:p>
        </p:txBody>
      </p:sp>
      <p:sp>
        <p:nvSpPr>
          <p:cNvPr id="5" name="Shape 3"/>
          <p:cNvSpPr/>
          <p:nvPr/>
        </p:nvSpPr>
        <p:spPr>
          <a:xfrm>
            <a:off x="4062055" y="1710690"/>
            <a:ext cx="19407" cy="6288762"/>
          </a:xfrm>
          <a:prstGeom prst="rect">
            <a:avLst/>
          </a:prstGeom>
          <a:solidFill>
            <a:srgbClr val="EF9C82"/>
          </a:solidFill>
          <a:ln/>
        </p:spPr>
      </p:sp>
      <p:sp>
        <p:nvSpPr>
          <p:cNvPr id="6" name="Shape 4"/>
          <p:cNvSpPr/>
          <p:nvPr/>
        </p:nvSpPr>
        <p:spPr>
          <a:xfrm>
            <a:off x="4246662" y="1997333"/>
            <a:ext cx="544354" cy="19407"/>
          </a:xfrm>
          <a:prstGeom prst="rect">
            <a:avLst/>
          </a:prstGeom>
          <a:solidFill>
            <a:srgbClr val="EF9C82"/>
          </a:solidFill>
          <a:ln/>
        </p:spPr>
      </p:sp>
      <p:sp>
        <p:nvSpPr>
          <p:cNvPr id="7" name="Shape 5"/>
          <p:cNvSpPr/>
          <p:nvPr/>
        </p:nvSpPr>
        <p:spPr>
          <a:xfrm>
            <a:off x="3896737" y="1832134"/>
            <a:ext cx="349925" cy="349925"/>
          </a:xfrm>
          <a:prstGeom prst="roundRect">
            <a:avLst>
              <a:gd name="adj" fmla="val 13335"/>
            </a:avLst>
          </a:prstGeom>
          <a:solidFill>
            <a:srgbClr val="234A49"/>
          </a:solidFill>
          <a:ln/>
        </p:spPr>
      </p:sp>
      <p:sp>
        <p:nvSpPr>
          <p:cNvPr id="8" name="Text 6"/>
          <p:cNvSpPr/>
          <p:nvPr/>
        </p:nvSpPr>
        <p:spPr>
          <a:xfrm>
            <a:off x="4030325" y="1861185"/>
            <a:ext cx="82629" cy="291703"/>
          </a:xfrm>
          <a:prstGeom prst="rect">
            <a:avLst/>
          </a:prstGeom>
          <a:noFill/>
          <a:ln/>
        </p:spPr>
        <p:txBody>
          <a:bodyPr wrap="none" rtlCol="0" anchor="t"/>
          <a:lstStyle/>
          <a:p>
            <a:pPr marL="0" indent="0" algn="ctr">
              <a:lnSpc>
                <a:spcPts val="2296"/>
              </a:lnSpc>
              <a:buNone/>
            </a:pPr>
            <a:r>
              <a:rPr lang="en-US" sz="1837" dirty="0">
                <a:solidFill>
                  <a:srgbClr val="FFD9BE"/>
                </a:solidFill>
                <a:latin typeface="Quattrocento" pitchFamily="34" charset="0"/>
                <a:ea typeface="Quattrocento" pitchFamily="34" charset="-122"/>
                <a:cs typeface="Quattrocento" pitchFamily="34" charset="-120"/>
              </a:rPr>
              <a:t>1</a:t>
            </a:r>
            <a:endParaRPr lang="en-US" sz="1837" dirty="0"/>
          </a:p>
        </p:txBody>
      </p:sp>
      <p:sp>
        <p:nvSpPr>
          <p:cNvPr id="9" name="Text 7"/>
          <p:cNvSpPr/>
          <p:nvPr/>
        </p:nvSpPr>
        <p:spPr>
          <a:xfrm>
            <a:off x="4927163" y="1866186"/>
            <a:ext cx="1944172" cy="243007"/>
          </a:xfrm>
          <a:prstGeom prst="rect">
            <a:avLst/>
          </a:prstGeom>
          <a:noFill/>
          <a:ln/>
        </p:spPr>
        <p:txBody>
          <a:bodyPr wrap="none" rtlCol="0" anchor="t"/>
          <a:lstStyle/>
          <a:p>
            <a:pPr marL="0" indent="0" algn="l">
              <a:lnSpc>
                <a:spcPts val="1914"/>
              </a:lnSpc>
              <a:buNone/>
            </a:pPr>
            <a:r>
              <a:rPr lang="en-US" sz="1531" dirty="0">
                <a:solidFill>
                  <a:srgbClr val="FFD9BE"/>
                </a:solidFill>
                <a:latin typeface="Quattrocento" pitchFamily="34" charset="0"/>
                <a:ea typeface="Quattrocento" pitchFamily="34" charset="-122"/>
                <a:cs typeface="Quattrocento" pitchFamily="34" charset="-120"/>
              </a:rPr>
              <a:t>Survey Design</a:t>
            </a:r>
            <a:endParaRPr lang="en-US" sz="1531" dirty="0"/>
          </a:p>
        </p:txBody>
      </p:sp>
      <p:sp>
        <p:nvSpPr>
          <p:cNvPr id="10" name="Text 8"/>
          <p:cNvSpPr/>
          <p:nvPr/>
        </p:nvSpPr>
        <p:spPr>
          <a:xfrm>
            <a:off x="4927163" y="2202418"/>
            <a:ext cx="5864781" cy="746165"/>
          </a:xfrm>
          <a:prstGeom prst="rect">
            <a:avLst/>
          </a:prstGeom>
          <a:noFill/>
          <a:ln/>
        </p:spPr>
        <p:txBody>
          <a:bodyPr wrap="square" rtlCol="0" anchor="t"/>
          <a:lstStyle/>
          <a:p>
            <a:pPr marL="0" indent="0" algn="l">
              <a:lnSpc>
                <a:spcPts val="1960"/>
              </a:lnSpc>
              <a:buNone/>
            </a:pPr>
            <a:r>
              <a:rPr lang="en-US" sz="1225" dirty="0">
                <a:solidFill>
                  <a:srgbClr val="F9EEE7"/>
                </a:solidFill>
                <a:latin typeface="Quattrocento" pitchFamily="34" charset="0"/>
                <a:ea typeface="Quattrocento" pitchFamily="34" charset="-122"/>
                <a:cs typeface="Quattrocento" pitchFamily="34" charset="-120"/>
              </a:rPr>
              <a:t>Develop a structured questionnaire to collect quantitative data from employees and managers. Include questions related to demographic information (age, gender, job role).</a:t>
            </a:r>
            <a:endParaRPr lang="en-US" sz="1225" dirty="0"/>
          </a:p>
        </p:txBody>
      </p:sp>
      <p:sp>
        <p:nvSpPr>
          <p:cNvPr id="11" name="Shape 9"/>
          <p:cNvSpPr/>
          <p:nvPr/>
        </p:nvSpPr>
        <p:spPr>
          <a:xfrm>
            <a:off x="4246662" y="3546217"/>
            <a:ext cx="544354" cy="19407"/>
          </a:xfrm>
          <a:prstGeom prst="rect">
            <a:avLst/>
          </a:prstGeom>
          <a:solidFill>
            <a:srgbClr val="EF9C82"/>
          </a:solidFill>
          <a:ln/>
        </p:spPr>
      </p:sp>
      <p:sp>
        <p:nvSpPr>
          <p:cNvPr id="12" name="Shape 10"/>
          <p:cNvSpPr/>
          <p:nvPr/>
        </p:nvSpPr>
        <p:spPr>
          <a:xfrm>
            <a:off x="3896737" y="3381018"/>
            <a:ext cx="349925" cy="349925"/>
          </a:xfrm>
          <a:prstGeom prst="roundRect">
            <a:avLst>
              <a:gd name="adj" fmla="val 13335"/>
            </a:avLst>
          </a:prstGeom>
          <a:solidFill>
            <a:srgbClr val="234A49"/>
          </a:solidFill>
          <a:ln/>
        </p:spPr>
      </p:sp>
      <p:sp>
        <p:nvSpPr>
          <p:cNvPr id="13" name="Text 11"/>
          <p:cNvSpPr/>
          <p:nvPr/>
        </p:nvSpPr>
        <p:spPr>
          <a:xfrm>
            <a:off x="4009132" y="3410069"/>
            <a:ext cx="125135" cy="291703"/>
          </a:xfrm>
          <a:prstGeom prst="rect">
            <a:avLst/>
          </a:prstGeom>
          <a:noFill/>
          <a:ln/>
        </p:spPr>
        <p:txBody>
          <a:bodyPr wrap="none" rtlCol="0" anchor="t"/>
          <a:lstStyle/>
          <a:p>
            <a:pPr marL="0" indent="0" algn="ctr">
              <a:lnSpc>
                <a:spcPts val="2296"/>
              </a:lnSpc>
              <a:buNone/>
            </a:pPr>
            <a:r>
              <a:rPr lang="en-US" sz="1837" dirty="0">
                <a:solidFill>
                  <a:srgbClr val="FFD9BE"/>
                </a:solidFill>
                <a:latin typeface="Quattrocento" pitchFamily="34" charset="0"/>
                <a:ea typeface="Quattrocento" pitchFamily="34" charset="-122"/>
                <a:cs typeface="Quattrocento" pitchFamily="34" charset="-120"/>
              </a:rPr>
              <a:t>2</a:t>
            </a:r>
            <a:endParaRPr lang="en-US" sz="1837" dirty="0"/>
          </a:p>
        </p:txBody>
      </p:sp>
      <p:sp>
        <p:nvSpPr>
          <p:cNvPr id="14" name="Text 12"/>
          <p:cNvSpPr/>
          <p:nvPr/>
        </p:nvSpPr>
        <p:spPr>
          <a:xfrm>
            <a:off x="4927163" y="3415070"/>
            <a:ext cx="1944172" cy="243007"/>
          </a:xfrm>
          <a:prstGeom prst="rect">
            <a:avLst/>
          </a:prstGeom>
          <a:noFill/>
          <a:ln/>
        </p:spPr>
        <p:txBody>
          <a:bodyPr wrap="none" rtlCol="0" anchor="t"/>
          <a:lstStyle/>
          <a:p>
            <a:pPr marL="0" indent="0" algn="l">
              <a:lnSpc>
                <a:spcPts val="1914"/>
              </a:lnSpc>
              <a:buNone/>
            </a:pPr>
            <a:r>
              <a:rPr lang="en-US" sz="1531" dirty="0">
                <a:solidFill>
                  <a:srgbClr val="FFD9BE"/>
                </a:solidFill>
                <a:latin typeface="Quattrocento" pitchFamily="34" charset="0"/>
                <a:ea typeface="Quattrocento" pitchFamily="34" charset="-122"/>
                <a:cs typeface="Quattrocento" pitchFamily="34" charset="-120"/>
              </a:rPr>
              <a:t>Data Collection</a:t>
            </a:r>
            <a:endParaRPr lang="en-US" sz="1531" dirty="0"/>
          </a:p>
        </p:txBody>
      </p:sp>
      <p:sp>
        <p:nvSpPr>
          <p:cNvPr id="15" name="Text 13"/>
          <p:cNvSpPr/>
          <p:nvPr/>
        </p:nvSpPr>
        <p:spPr>
          <a:xfrm>
            <a:off x="4927163" y="3751302"/>
            <a:ext cx="5864781" cy="746165"/>
          </a:xfrm>
          <a:prstGeom prst="rect">
            <a:avLst/>
          </a:prstGeom>
          <a:noFill/>
          <a:ln/>
        </p:spPr>
        <p:txBody>
          <a:bodyPr wrap="square" rtlCol="0" anchor="t"/>
          <a:lstStyle/>
          <a:p>
            <a:pPr marL="0" indent="0" algn="l">
              <a:lnSpc>
                <a:spcPts val="1960"/>
              </a:lnSpc>
              <a:buNone/>
            </a:pPr>
            <a:r>
              <a:rPr lang="en-US" sz="1225" dirty="0">
                <a:solidFill>
                  <a:srgbClr val="F9EEE7"/>
                </a:solidFill>
                <a:latin typeface="Quattrocento" pitchFamily="34" charset="0"/>
                <a:ea typeface="Quattrocento" pitchFamily="34" charset="-122"/>
                <a:cs typeface="Quattrocento" pitchFamily="34" charset="-120"/>
              </a:rPr>
              <a:t>Administer the survey to a sample of employees and managers within the organization. Ensure anonymity and confidentiality of responses to encourage honest feedback.</a:t>
            </a:r>
            <a:endParaRPr lang="en-US" sz="1225" dirty="0"/>
          </a:p>
        </p:txBody>
      </p:sp>
      <p:sp>
        <p:nvSpPr>
          <p:cNvPr id="16" name="Shape 14"/>
          <p:cNvSpPr/>
          <p:nvPr/>
        </p:nvSpPr>
        <p:spPr>
          <a:xfrm>
            <a:off x="4246662" y="5095101"/>
            <a:ext cx="544354" cy="19407"/>
          </a:xfrm>
          <a:prstGeom prst="rect">
            <a:avLst/>
          </a:prstGeom>
          <a:solidFill>
            <a:srgbClr val="EF9C82"/>
          </a:solidFill>
          <a:ln/>
        </p:spPr>
      </p:sp>
      <p:sp>
        <p:nvSpPr>
          <p:cNvPr id="17" name="Shape 15"/>
          <p:cNvSpPr/>
          <p:nvPr/>
        </p:nvSpPr>
        <p:spPr>
          <a:xfrm>
            <a:off x="3896737" y="4929902"/>
            <a:ext cx="349925" cy="349925"/>
          </a:xfrm>
          <a:prstGeom prst="roundRect">
            <a:avLst>
              <a:gd name="adj" fmla="val 13335"/>
            </a:avLst>
          </a:prstGeom>
          <a:solidFill>
            <a:srgbClr val="234A49"/>
          </a:solidFill>
          <a:ln/>
        </p:spPr>
      </p:sp>
      <p:sp>
        <p:nvSpPr>
          <p:cNvPr id="18" name="Text 16"/>
          <p:cNvSpPr/>
          <p:nvPr/>
        </p:nvSpPr>
        <p:spPr>
          <a:xfrm>
            <a:off x="4008180" y="4958953"/>
            <a:ext cx="126921" cy="291703"/>
          </a:xfrm>
          <a:prstGeom prst="rect">
            <a:avLst/>
          </a:prstGeom>
          <a:noFill/>
          <a:ln/>
        </p:spPr>
        <p:txBody>
          <a:bodyPr wrap="none" rtlCol="0" anchor="t"/>
          <a:lstStyle/>
          <a:p>
            <a:pPr marL="0" indent="0" algn="ctr">
              <a:lnSpc>
                <a:spcPts val="2296"/>
              </a:lnSpc>
              <a:buNone/>
            </a:pPr>
            <a:r>
              <a:rPr lang="en-US" sz="1837" dirty="0">
                <a:solidFill>
                  <a:srgbClr val="FFD9BE"/>
                </a:solidFill>
                <a:latin typeface="Quattrocento" pitchFamily="34" charset="0"/>
                <a:ea typeface="Quattrocento" pitchFamily="34" charset="-122"/>
                <a:cs typeface="Quattrocento" pitchFamily="34" charset="-120"/>
              </a:rPr>
              <a:t>3</a:t>
            </a:r>
            <a:endParaRPr lang="en-US" sz="1837" dirty="0"/>
          </a:p>
        </p:txBody>
      </p:sp>
      <p:sp>
        <p:nvSpPr>
          <p:cNvPr id="19" name="Text 17"/>
          <p:cNvSpPr/>
          <p:nvPr/>
        </p:nvSpPr>
        <p:spPr>
          <a:xfrm>
            <a:off x="4927163" y="4963954"/>
            <a:ext cx="1944172" cy="243007"/>
          </a:xfrm>
          <a:prstGeom prst="rect">
            <a:avLst/>
          </a:prstGeom>
          <a:noFill/>
          <a:ln/>
        </p:spPr>
        <p:txBody>
          <a:bodyPr wrap="none" rtlCol="0" anchor="t"/>
          <a:lstStyle/>
          <a:p>
            <a:pPr marL="0" indent="0" algn="l">
              <a:lnSpc>
                <a:spcPts val="1914"/>
              </a:lnSpc>
              <a:buNone/>
            </a:pPr>
            <a:r>
              <a:rPr lang="en-US" sz="1531" dirty="0">
                <a:solidFill>
                  <a:srgbClr val="FFD9BE"/>
                </a:solidFill>
                <a:latin typeface="Quattrocento" pitchFamily="34" charset="0"/>
                <a:ea typeface="Quattrocento" pitchFamily="34" charset="-122"/>
                <a:cs typeface="Quattrocento" pitchFamily="34" charset="-120"/>
              </a:rPr>
              <a:t>Quantitative Variables</a:t>
            </a:r>
            <a:endParaRPr lang="en-US" sz="1531" dirty="0"/>
          </a:p>
        </p:txBody>
      </p:sp>
      <p:sp>
        <p:nvSpPr>
          <p:cNvPr id="20" name="Text 18"/>
          <p:cNvSpPr/>
          <p:nvPr/>
        </p:nvSpPr>
        <p:spPr>
          <a:xfrm>
            <a:off x="4927163" y="5300186"/>
            <a:ext cx="5864781" cy="994886"/>
          </a:xfrm>
          <a:prstGeom prst="rect">
            <a:avLst/>
          </a:prstGeom>
          <a:noFill/>
          <a:ln/>
        </p:spPr>
        <p:txBody>
          <a:bodyPr wrap="square" rtlCol="0" anchor="t"/>
          <a:lstStyle/>
          <a:p>
            <a:pPr marL="0" indent="0" algn="l">
              <a:lnSpc>
                <a:spcPts val="1960"/>
              </a:lnSpc>
              <a:buNone/>
            </a:pPr>
            <a:r>
              <a:rPr lang="en-US" sz="1225" dirty="0">
                <a:solidFill>
                  <a:srgbClr val="F9EEE7"/>
                </a:solidFill>
                <a:latin typeface="Quattrocento" pitchFamily="34" charset="0"/>
                <a:ea typeface="Quattrocento" pitchFamily="34" charset="-122"/>
                <a:cs typeface="Quattrocento" pitchFamily="34" charset="-120"/>
              </a:rPr>
              <a:t>Independent Variable: Performance Appraisal Method (e.g., Graphic Rating Scale, 360-Degree Feedback, Management by Objectives). Dependent Variables: Employee Motivation: Measured using a Likert scale from 1 (Strongly Disagree) to 5 (Strongly Agree) on statements related to motivation levels.</a:t>
            </a:r>
            <a:endParaRPr lang="en-US" sz="1225" dirty="0"/>
          </a:p>
        </p:txBody>
      </p:sp>
      <p:sp>
        <p:nvSpPr>
          <p:cNvPr id="21" name="Shape 19"/>
          <p:cNvSpPr/>
          <p:nvPr/>
        </p:nvSpPr>
        <p:spPr>
          <a:xfrm>
            <a:off x="4246662" y="6892707"/>
            <a:ext cx="544354" cy="19407"/>
          </a:xfrm>
          <a:prstGeom prst="rect">
            <a:avLst/>
          </a:prstGeom>
          <a:solidFill>
            <a:srgbClr val="EF9C82"/>
          </a:solidFill>
          <a:ln/>
        </p:spPr>
      </p:sp>
      <p:sp>
        <p:nvSpPr>
          <p:cNvPr id="22" name="Shape 20"/>
          <p:cNvSpPr/>
          <p:nvPr/>
        </p:nvSpPr>
        <p:spPr>
          <a:xfrm>
            <a:off x="3896737" y="6727508"/>
            <a:ext cx="349925" cy="349925"/>
          </a:xfrm>
          <a:prstGeom prst="roundRect">
            <a:avLst>
              <a:gd name="adj" fmla="val 13335"/>
            </a:avLst>
          </a:prstGeom>
          <a:solidFill>
            <a:srgbClr val="234A49"/>
          </a:solidFill>
          <a:ln/>
        </p:spPr>
      </p:sp>
      <p:sp>
        <p:nvSpPr>
          <p:cNvPr id="23" name="Text 21"/>
          <p:cNvSpPr/>
          <p:nvPr/>
        </p:nvSpPr>
        <p:spPr>
          <a:xfrm>
            <a:off x="4012347" y="6756559"/>
            <a:ext cx="118586" cy="291703"/>
          </a:xfrm>
          <a:prstGeom prst="rect">
            <a:avLst/>
          </a:prstGeom>
          <a:noFill/>
          <a:ln/>
        </p:spPr>
        <p:txBody>
          <a:bodyPr wrap="none" rtlCol="0" anchor="t"/>
          <a:lstStyle/>
          <a:p>
            <a:pPr marL="0" indent="0" algn="ctr">
              <a:lnSpc>
                <a:spcPts val="2296"/>
              </a:lnSpc>
              <a:buNone/>
            </a:pPr>
            <a:r>
              <a:rPr lang="en-US" sz="1837" dirty="0">
                <a:solidFill>
                  <a:srgbClr val="FFD9BE"/>
                </a:solidFill>
                <a:latin typeface="Quattrocento" pitchFamily="34" charset="0"/>
                <a:ea typeface="Quattrocento" pitchFamily="34" charset="-122"/>
                <a:cs typeface="Quattrocento" pitchFamily="34" charset="-120"/>
              </a:rPr>
              <a:t>4</a:t>
            </a:r>
            <a:endParaRPr lang="en-US" sz="1837" dirty="0"/>
          </a:p>
        </p:txBody>
      </p:sp>
      <p:sp>
        <p:nvSpPr>
          <p:cNvPr id="24" name="Text 22"/>
          <p:cNvSpPr/>
          <p:nvPr/>
        </p:nvSpPr>
        <p:spPr>
          <a:xfrm>
            <a:off x="4927163" y="6761559"/>
            <a:ext cx="1944172" cy="243007"/>
          </a:xfrm>
          <a:prstGeom prst="rect">
            <a:avLst/>
          </a:prstGeom>
          <a:noFill/>
          <a:ln/>
        </p:spPr>
        <p:txBody>
          <a:bodyPr wrap="none" rtlCol="0" anchor="t"/>
          <a:lstStyle/>
          <a:p>
            <a:pPr marL="0" indent="0" algn="l">
              <a:lnSpc>
                <a:spcPts val="1914"/>
              </a:lnSpc>
              <a:buNone/>
            </a:pPr>
            <a:r>
              <a:rPr lang="en-US" sz="1531" dirty="0">
                <a:solidFill>
                  <a:srgbClr val="FFD9BE"/>
                </a:solidFill>
                <a:latin typeface="Quattrocento" pitchFamily="34" charset="0"/>
                <a:ea typeface="Quattrocento" pitchFamily="34" charset="-122"/>
                <a:cs typeface="Quattrocento" pitchFamily="34" charset="-120"/>
              </a:rPr>
              <a:t>Data Analysis</a:t>
            </a:r>
            <a:endParaRPr lang="en-US" sz="1531" dirty="0"/>
          </a:p>
        </p:txBody>
      </p:sp>
      <p:sp>
        <p:nvSpPr>
          <p:cNvPr id="25" name="Text 23"/>
          <p:cNvSpPr/>
          <p:nvPr/>
        </p:nvSpPr>
        <p:spPr>
          <a:xfrm>
            <a:off x="4927163" y="7097792"/>
            <a:ext cx="5864781" cy="746165"/>
          </a:xfrm>
          <a:prstGeom prst="rect">
            <a:avLst/>
          </a:prstGeom>
          <a:noFill/>
          <a:ln/>
        </p:spPr>
        <p:txBody>
          <a:bodyPr wrap="square" rtlCol="0" anchor="t"/>
          <a:lstStyle/>
          <a:p>
            <a:pPr marL="0" indent="0" algn="l">
              <a:lnSpc>
                <a:spcPts val="1960"/>
              </a:lnSpc>
              <a:buNone/>
            </a:pPr>
            <a:r>
              <a:rPr lang="en-US" sz="1225" dirty="0">
                <a:solidFill>
                  <a:srgbClr val="F9EEE7"/>
                </a:solidFill>
                <a:latin typeface="Quattrocento" pitchFamily="34" charset="0"/>
                <a:ea typeface="Quattrocento" pitchFamily="34" charset="-122"/>
                <a:cs typeface="Quattrocento" pitchFamily="34" charset="-120"/>
              </a:rPr>
              <a:t>Use statistical software such as SPSS or Excel to analyze the data. Perform correlation and regression analysis to understand the impact of different performance appraisal methods on employee outcomes.</a:t>
            </a:r>
            <a:endParaRPr lang="en-US" sz="1225" dirty="0"/>
          </a:p>
        </p:txBody>
      </p:sp>
      <p:pic>
        <p:nvPicPr>
          <p:cNvPr id="2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538532" y="587573"/>
            <a:ext cx="9553218" cy="1335405"/>
          </a:xfrm>
          <a:prstGeom prst="rect">
            <a:avLst/>
          </a:prstGeom>
          <a:noFill/>
          <a:ln/>
        </p:spPr>
        <p:txBody>
          <a:bodyPr wrap="square" rtlCol="0" anchor="t"/>
          <a:lstStyle/>
          <a:p>
            <a:pPr marL="0" indent="0">
              <a:lnSpc>
                <a:spcPts val="5258"/>
              </a:lnSpc>
              <a:buNone/>
            </a:pPr>
            <a:r>
              <a:rPr lang="en-US" sz="4207" dirty="0">
                <a:solidFill>
                  <a:srgbClr val="FFD9BE"/>
                </a:solidFill>
                <a:latin typeface="Quattrocento" pitchFamily="34" charset="0"/>
                <a:ea typeface="Quattrocento" pitchFamily="34" charset="-122"/>
                <a:cs typeface="Quattrocento" pitchFamily="34" charset="-120"/>
              </a:rPr>
              <a:t>Qualitative Analysis on Performance Appraisal</a:t>
            </a:r>
            <a:endParaRPr lang="en-US" sz="4207" dirty="0"/>
          </a:p>
        </p:txBody>
      </p:sp>
      <p:sp>
        <p:nvSpPr>
          <p:cNvPr id="5" name="Text 3"/>
          <p:cNvSpPr/>
          <p:nvPr/>
        </p:nvSpPr>
        <p:spPr>
          <a:xfrm>
            <a:off x="2538532" y="2457093"/>
            <a:ext cx="2671048" cy="333732"/>
          </a:xfrm>
          <a:prstGeom prst="rect">
            <a:avLst/>
          </a:prstGeom>
          <a:noFill/>
          <a:ln/>
        </p:spPr>
        <p:txBody>
          <a:bodyPr wrap="none" rtlCol="0" anchor="t"/>
          <a:lstStyle/>
          <a:p>
            <a:pPr marL="0" indent="0">
              <a:lnSpc>
                <a:spcPts val="2629"/>
              </a:lnSpc>
              <a:buNone/>
            </a:pPr>
            <a:r>
              <a:rPr lang="en-US" sz="2103" dirty="0">
                <a:solidFill>
                  <a:srgbClr val="FFD9BE"/>
                </a:solidFill>
                <a:latin typeface="Quattrocento" pitchFamily="34" charset="0"/>
                <a:ea typeface="Quattrocento" pitchFamily="34" charset="-122"/>
                <a:cs typeface="Quattrocento" pitchFamily="34" charset="-120"/>
              </a:rPr>
              <a:t>Data Collection</a:t>
            </a:r>
            <a:endParaRPr lang="en-US" sz="2103" dirty="0"/>
          </a:p>
        </p:txBody>
      </p:sp>
      <p:sp>
        <p:nvSpPr>
          <p:cNvPr id="6" name="Text 4"/>
          <p:cNvSpPr/>
          <p:nvPr/>
        </p:nvSpPr>
        <p:spPr>
          <a:xfrm>
            <a:off x="2538532" y="3004423"/>
            <a:ext cx="2836545" cy="4445318"/>
          </a:xfrm>
          <a:prstGeom prst="rect">
            <a:avLst/>
          </a:prstGeom>
          <a:noFill/>
          <a:ln/>
        </p:spPr>
        <p:txBody>
          <a:bodyPr wrap="square" rtlCol="0" anchor="t"/>
          <a:lstStyle/>
          <a:p>
            <a:pPr marL="0" indent="0">
              <a:lnSpc>
                <a:spcPts val="2692"/>
              </a:lnSpc>
              <a:buNone/>
            </a:pPr>
            <a:r>
              <a:rPr lang="en-US" sz="1683" dirty="0">
                <a:solidFill>
                  <a:srgbClr val="F9EEE7"/>
                </a:solidFill>
                <a:latin typeface="Quattrocento" pitchFamily="34" charset="0"/>
                <a:ea typeface="Quattrocento" pitchFamily="34" charset="-122"/>
                <a:cs typeface="Quattrocento" pitchFamily="34" charset="-120"/>
              </a:rPr>
              <a:t>Conduct semi-structured interviews with a diverse sample of employees, managers, and HR professionals. Ask open-ended questions to elicit detailed responses about their experiences with performance appraisals. Record and transcribe interviews for analysis, ensuring confidentiality and anonymity.</a:t>
            </a:r>
            <a:endParaRPr lang="en-US" sz="1683" dirty="0"/>
          </a:p>
        </p:txBody>
      </p:sp>
      <p:sp>
        <p:nvSpPr>
          <p:cNvPr id="7" name="Text 5"/>
          <p:cNvSpPr/>
          <p:nvPr/>
        </p:nvSpPr>
        <p:spPr>
          <a:xfrm>
            <a:off x="5903952" y="2457093"/>
            <a:ext cx="2671048" cy="333732"/>
          </a:xfrm>
          <a:prstGeom prst="rect">
            <a:avLst/>
          </a:prstGeom>
          <a:noFill/>
          <a:ln/>
        </p:spPr>
        <p:txBody>
          <a:bodyPr wrap="none" rtlCol="0" anchor="t"/>
          <a:lstStyle/>
          <a:p>
            <a:pPr marL="0" indent="0">
              <a:lnSpc>
                <a:spcPts val="2629"/>
              </a:lnSpc>
              <a:buNone/>
            </a:pPr>
            <a:r>
              <a:rPr lang="en-US" sz="2103" dirty="0">
                <a:solidFill>
                  <a:srgbClr val="FFD9BE"/>
                </a:solidFill>
                <a:latin typeface="Quattrocento" pitchFamily="34" charset="0"/>
                <a:ea typeface="Quattrocento" pitchFamily="34" charset="-122"/>
                <a:cs typeface="Quattrocento" pitchFamily="34" charset="-120"/>
              </a:rPr>
              <a:t>Data Coding</a:t>
            </a:r>
            <a:endParaRPr lang="en-US" sz="2103" dirty="0"/>
          </a:p>
        </p:txBody>
      </p:sp>
      <p:sp>
        <p:nvSpPr>
          <p:cNvPr id="8" name="Text 6"/>
          <p:cNvSpPr/>
          <p:nvPr/>
        </p:nvSpPr>
        <p:spPr>
          <a:xfrm>
            <a:off x="5903952" y="3004423"/>
            <a:ext cx="2836545" cy="1709738"/>
          </a:xfrm>
          <a:prstGeom prst="rect">
            <a:avLst/>
          </a:prstGeom>
          <a:noFill/>
          <a:ln/>
        </p:spPr>
        <p:txBody>
          <a:bodyPr wrap="square" rtlCol="0" anchor="t"/>
          <a:lstStyle/>
          <a:p>
            <a:pPr marL="0" indent="0">
              <a:lnSpc>
                <a:spcPts val="2692"/>
              </a:lnSpc>
              <a:buNone/>
            </a:pPr>
            <a:r>
              <a:rPr lang="en-US" sz="1683" dirty="0">
                <a:solidFill>
                  <a:srgbClr val="F9EEE7"/>
                </a:solidFill>
                <a:latin typeface="Quattrocento" pitchFamily="34" charset="0"/>
                <a:ea typeface="Quattrocento" pitchFamily="34" charset="-122"/>
                <a:cs typeface="Quattrocento" pitchFamily="34" charset="-120"/>
              </a:rPr>
              <a:t>Organize the transcribed data into meaningful segments and apply initial codes based on recurring themes or topics.</a:t>
            </a:r>
            <a:endParaRPr lang="en-US" sz="1683" dirty="0"/>
          </a:p>
        </p:txBody>
      </p:sp>
      <p:sp>
        <p:nvSpPr>
          <p:cNvPr id="9" name="Text 7"/>
          <p:cNvSpPr/>
          <p:nvPr/>
        </p:nvSpPr>
        <p:spPr>
          <a:xfrm>
            <a:off x="9269373" y="2457093"/>
            <a:ext cx="2671048" cy="333732"/>
          </a:xfrm>
          <a:prstGeom prst="rect">
            <a:avLst/>
          </a:prstGeom>
          <a:noFill/>
          <a:ln/>
        </p:spPr>
        <p:txBody>
          <a:bodyPr wrap="none" rtlCol="0" anchor="t"/>
          <a:lstStyle/>
          <a:p>
            <a:pPr marL="0" indent="0">
              <a:lnSpc>
                <a:spcPts val="2629"/>
              </a:lnSpc>
              <a:buNone/>
            </a:pPr>
            <a:r>
              <a:rPr lang="en-US" sz="2103" dirty="0">
                <a:solidFill>
                  <a:srgbClr val="FFD9BE"/>
                </a:solidFill>
                <a:latin typeface="Quattrocento" pitchFamily="34" charset="0"/>
                <a:ea typeface="Quattrocento" pitchFamily="34" charset="-122"/>
                <a:cs typeface="Quattrocento" pitchFamily="34" charset="-120"/>
              </a:rPr>
              <a:t>Theme Development</a:t>
            </a:r>
            <a:endParaRPr lang="en-US" sz="2103" dirty="0"/>
          </a:p>
        </p:txBody>
      </p:sp>
      <p:sp>
        <p:nvSpPr>
          <p:cNvPr id="10" name="Text 8"/>
          <p:cNvSpPr/>
          <p:nvPr/>
        </p:nvSpPr>
        <p:spPr>
          <a:xfrm>
            <a:off x="9269373" y="3004423"/>
            <a:ext cx="2836545" cy="2735580"/>
          </a:xfrm>
          <a:prstGeom prst="rect">
            <a:avLst/>
          </a:prstGeom>
          <a:noFill/>
          <a:ln/>
        </p:spPr>
        <p:txBody>
          <a:bodyPr wrap="square" rtlCol="0" anchor="t"/>
          <a:lstStyle/>
          <a:p>
            <a:pPr marL="0" indent="0">
              <a:lnSpc>
                <a:spcPts val="2692"/>
              </a:lnSpc>
              <a:buNone/>
            </a:pPr>
            <a:r>
              <a:rPr lang="en-US" sz="1683" dirty="0">
                <a:solidFill>
                  <a:srgbClr val="F9EEE7"/>
                </a:solidFill>
                <a:latin typeface="Quattrocento" pitchFamily="34" charset="0"/>
                <a:ea typeface="Quattrocento" pitchFamily="34" charset="-122"/>
                <a:cs typeface="Quattrocento" pitchFamily="34" charset="-120"/>
              </a:rPr>
              <a:t>Analyze coded data to identify patterns, connections, and overarching themes. Group similar codes into broader themes that capture the essence of participants' responses.</a:t>
            </a:r>
            <a:endParaRPr lang="en-US" sz="1683"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pic>
        <p:nvPicPr>
          <p:cNvPr id="4" name="Image 0" descr="preencoded.png"/>
          <p:cNvPicPr>
            <a:picLocks noChangeAspect="1"/>
          </p:cNvPicPr>
          <p:nvPr/>
        </p:nvPicPr>
        <p:blipFill>
          <a:blip r:embed="rId3"/>
          <a:stretch>
            <a:fillRect/>
          </a:stretch>
        </p:blipFill>
        <p:spPr>
          <a:xfrm>
            <a:off x="0" y="0"/>
            <a:ext cx="14630400" cy="1998345"/>
          </a:xfrm>
          <a:prstGeom prst="rect">
            <a:avLst/>
          </a:prstGeom>
        </p:spPr>
      </p:pic>
      <p:sp>
        <p:nvSpPr>
          <p:cNvPr id="5" name="Text 2"/>
          <p:cNvSpPr/>
          <p:nvPr/>
        </p:nvSpPr>
        <p:spPr>
          <a:xfrm>
            <a:off x="3741539" y="2438638"/>
            <a:ext cx="3996809" cy="499586"/>
          </a:xfrm>
          <a:prstGeom prst="rect">
            <a:avLst/>
          </a:prstGeom>
          <a:noFill/>
          <a:ln/>
        </p:spPr>
        <p:txBody>
          <a:bodyPr wrap="none" rtlCol="0" anchor="t"/>
          <a:lstStyle/>
          <a:p>
            <a:pPr marL="0" indent="0">
              <a:lnSpc>
                <a:spcPts val="3934"/>
              </a:lnSpc>
              <a:buNone/>
            </a:pPr>
            <a:r>
              <a:rPr lang="en-US" sz="3147" dirty="0">
                <a:solidFill>
                  <a:srgbClr val="FFD9BE"/>
                </a:solidFill>
                <a:latin typeface="Quattrocento" pitchFamily="34" charset="0"/>
                <a:ea typeface="Quattrocento" pitchFamily="34" charset="-122"/>
                <a:cs typeface="Quattrocento" pitchFamily="34" charset="-120"/>
              </a:rPr>
              <a:t>Results of Analysis</a:t>
            </a:r>
            <a:endParaRPr lang="en-US" sz="3147" dirty="0"/>
          </a:p>
        </p:txBody>
      </p:sp>
      <p:sp>
        <p:nvSpPr>
          <p:cNvPr id="6" name="Shape 3"/>
          <p:cNvSpPr/>
          <p:nvPr/>
        </p:nvSpPr>
        <p:spPr>
          <a:xfrm>
            <a:off x="3741539" y="3302913"/>
            <a:ext cx="359688" cy="359688"/>
          </a:xfrm>
          <a:prstGeom prst="roundRect">
            <a:avLst>
              <a:gd name="adj" fmla="val 13335"/>
            </a:avLst>
          </a:prstGeom>
          <a:solidFill>
            <a:srgbClr val="234A49"/>
          </a:solidFill>
          <a:ln/>
        </p:spPr>
      </p:sp>
      <p:sp>
        <p:nvSpPr>
          <p:cNvPr id="7" name="Text 4"/>
          <p:cNvSpPr/>
          <p:nvPr/>
        </p:nvSpPr>
        <p:spPr>
          <a:xfrm>
            <a:off x="3878937" y="3332917"/>
            <a:ext cx="84892" cy="299680"/>
          </a:xfrm>
          <a:prstGeom prst="rect">
            <a:avLst/>
          </a:prstGeom>
          <a:noFill/>
          <a:ln/>
        </p:spPr>
        <p:txBody>
          <a:bodyPr wrap="none" rtlCol="0" anchor="t"/>
          <a:lstStyle/>
          <a:p>
            <a:pPr marL="0" indent="0" algn="ctr">
              <a:lnSpc>
                <a:spcPts val="2360"/>
              </a:lnSpc>
              <a:buNone/>
            </a:pPr>
            <a:r>
              <a:rPr lang="en-US" sz="1888" dirty="0">
                <a:solidFill>
                  <a:srgbClr val="FFD9BE"/>
                </a:solidFill>
                <a:latin typeface="Quattrocento" pitchFamily="34" charset="0"/>
                <a:ea typeface="Quattrocento" pitchFamily="34" charset="-122"/>
                <a:cs typeface="Quattrocento" pitchFamily="34" charset="-120"/>
              </a:rPr>
              <a:t>1</a:t>
            </a:r>
            <a:endParaRPr lang="en-US" sz="1888" dirty="0"/>
          </a:p>
        </p:txBody>
      </p:sp>
      <p:sp>
        <p:nvSpPr>
          <p:cNvPr id="8" name="Text 5"/>
          <p:cNvSpPr/>
          <p:nvPr/>
        </p:nvSpPr>
        <p:spPr>
          <a:xfrm>
            <a:off x="4261009" y="3357801"/>
            <a:ext cx="1756410" cy="499348"/>
          </a:xfrm>
          <a:prstGeom prst="rect">
            <a:avLst/>
          </a:prstGeom>
          <a:noFill/>
          <a:ln/>
        </p:spPr>
        <p:txBody>
          <a:bodyPr wrap="square" rtlCol="0" anchor="t"/>
          <a:lstStyle/>
          <a:p>
            <a:pPr marL="0" indent="0">
              <a:lnSpc>
                <a:spcPts val="1967"/>
              </a:lnSpc>
              <a:buNone/>
            </a:pPr>
            <a:r>
              <a:rPr lang="en-US" sz="1574" dirty="0">
                <a:solidFill>
                  <a:srgbClr val="FFD9BE"/>
                </a:solidFill>
                <a:latin typeface="Quattrocento" pitchFamily="34" charset="0"/>
                <a:ea typeface="Quattrocento" pitchFamily="34" charset="-122"/>
                <a:cs typeface="Quattrocento" pitchFamily="34" charset="-120"/>
              </a:rPr>
              <a:t>Quantitative Analysis Findings</a:t>
            </a:r>
            <a:endParaRPr lang="en-US" sz="1574" dirty="0"/>
          </a:p>
        </p:txBody>
      </p:sp>
      <p:sp>
        <p:nvSpPr>
          <p:cNvPr id="9" name="Text 6"/>
          <p:cNvSpPr/>
          <p:nvPr/>
        </p:nvSpPr>
        <p:spPr>
          <a:xfrm>
            <a:off x="4261009" y="3952994"/>
            <a:ext cx="1756410" cy="3836194"/>
          </a:xfrm>
          <a:prstGeom prst="rect">
            <a:avLst/>
          </a:prstGeom>
          <a:noFill/>
          <a:ln/>
        </p:spPr>
        <p:txBody>
          <a:bodyPr wrap="square" rtlCol="0" anchor="t"/>
          <a:lstStyle/>
          <a:p>
            <a:pPr marL="0" indent="0">
              <a:lnSpc>
                <a:spcPts val="2014"/>
              </a:lnSpc>
              <a:buNone/>
            </a:pPr>
            <a:r>
              <a:rPr lang="en-US" sz="1259" dirty="0">
                <a:solidFill>
                  <a:srgbClr val="F9EEE7"/>
                </a:solidFill>
                <a:latin typeface="Quattrocento" pitchFamily="34" charset="0"/>
                <a:ea typeface="Quattrocento" pitchFamily="34" charset="-122"/>
                <a:cs typeface="Quattrocento" pitchFamily="34" charset="-120"/>
              </a:rPr>
              <a:t>The quantitative analysis revealed significant correlations between performance appraisal methods and employee outcomes. For example, 360-Degree Feedback showed a strong positive correlation with employee motivation, indicating that receiving feedback from multiple sources enhances motivation levels.</a:t>
            </a:r>
            <a:endParaRPr lang="en-US" sz="1259" dirty="0"/>
          </a:p>
        </p:txBody>
      </p:sp>
      <p:sp>
        <p:nvSpPr>
          <p:cNvPr id="10" name="Shape 7"/>
          <p:cNvSpPr/>
          <p:nvPr/>
        </p:nvSpPr>
        <p:spPr>
          <a:xfrm>
            <a:off x="6177201" y="3302913"/>
            <a:ext cx="359688" cy="359688"/>
          </a:xfrm>
          <a:prstGeom prst="roundRect">
            <a:avLst>
              <a:gd name="adj" fmla="val 13335"/>
            </a:avLst>
          </a:prstGeom>
          <a:solidFill>
            <a:srgbClr val="234A49"/>
          </a:solidFill>
          <a:ln/>
        </p:spPr>
      </p:sp>
      <p:sp>
        <p:nvSpPr>
          <p:cNvPr id="11" name="Text 8"/>
          <p:cNvSpPr/>
          <p:nvPr/>
        </p:nvSpPr>
        <p:spPr>
          <a:xfrm>
            <a:off x="6292691" y="3332917"/>
            <a:ext cx="128588" cy="299680"/>
          </a:xfrm>
          <a:prstGeom prst="rect">
            <a:avLst/>
          </a:prstGeom>
          <a:noFill/>
          <a:ln/>
        </p:spPr>
        <p:txBody>
          <a:bodyPr wrap="none" rtlCol="0" anchor="t"/>
          <a:lstStyle/>
          <a:p>
            <a:pPr marL="0" indent="0" algn="ctr">
              <a:lnSpc>
                <a:spcPts val="2360"/>
              </a:lnSpc>
              <a:buNone/>
            </a:pPr>
            <a:r>
              <a:rPr lang="en-US" sz="1888" dirty="0">
                <a:solidFill>
                  <a:srgbClr val="FFD9BE"/>
                </a:solidFill>
                <a:latin typeface="Quattrocento" pitchFamily="34" charset="0"/>
                <a:ea typeface="Quattrocento" pitchFamily="34" charset="-122"/>
                <a:cs typeface="Quattrocento" pitchFamily="34" charset="-120"/>
              </a:rPr>
              <a:t>2</a:t>
            </a:r>
            <a:endParaRPr lang="en-US" sz="1888" dirty="0"/>
          </a:p>
        </p:txBody>
      </p:sp>
      <p:sp>
        <p:nvSpPr>
          <p:cNvPr id="12" name="Text 9"/>
          <p:cNvSpPr/>
          <p:nvPr/>
        </p:nvSpPr>
        <p:spPr>
          <a:xfrm>
            <a:off x="6696670" y="3357801"/>
            <a:ext cx="1756410" cy="499348"/>
          </a:xfrm>
          <a:prstGeom prst="rect">
            <a:avLst/>
          </a:prstGeom>
          <a:noFill/>
          <a:ln/>
        </p:spPr>
        <p:txBody>
          <a:bodyPr wrap="square" rtlCol="0" anchor="t"/>
          <a:lstStyle/>
          <a:p>
            <a:pPr marL="0" indent="0">
              <a:lnSpc>
                <a:spcPts val="1967"/>
              </a:lnSpc>
              <a:buNone/>
            </a:pPr>
            <a:r>
              <a:rPr lang="en-US" sz="1574" dirty="0">
                <a:solidFill>
                  <a:srgbClr val="FFD9BE"/>
                </a:solidFill>
                <a:latin typeface="Quattrocento" pitchFamily="34" charset="0"/>
                <a:ea typeface="Quattrocento" pitchFamily="34" charset="-122"/>
                <a:cs typeface="Quattrocento" pitchFamily="34" charset="-120"/>
              </a:rPr>
              <a:t>Qualitative Analysis Insights</a:t>
            </a:r>
            <a:endParaRPr lang="en-US" sz="1574" dirty="0"/>
          </a:p>
        </p:txBody>
      </p:sp>
      <p:sp>
        <p:nvSpPr>
          <p:cNvPr id="13" name="Text 10"/>
          <p:cNvSpPr/>
          <p:nvPr/>
        </p:nvSpPr>
        <p:spPr>
          <a:xfrm>
            <a:off x="6696670" y="3952994"/>
            <a:ext cx="1756410" cy="3836194"/>
          </a:xfrm>
          <a:prstGeom prst="rect">
            <a:avLst/>
          </a:prstGeom>
          <a:noFill/>
          <a:ln/>
        </p:spPr>
        <p:txBody>
          <a:bodyPr wrap="square" rtlCol="0" anchor="t"/>
          <a:lstStyle/>
          <a:p>
            <a:pPr marL="0" indent="0">
              <a:lnSpc>
                <a:spcPts val="2014"/>
              </a:lnSpc>
              <a:buNone/>
            </a:pPr>
            <a:r>
              <a:rPr lang="en-US" sz="1259" dirty="0">
                <a:solidFill>
                  <a:srgbClr val="F9EEE7"/>
                </a:solidFill>
                <a:latin typeface="Quattrocento" pitchFamily="34" charset="0"/>
                <a:ea typeface="Quattrocento" pitchFamily="34" charset="-122"/>
                <a:cs typeface="Quattrocento" pitchFamily="34" charset="-120"/>
              </a:rPr>
              <a:t>Qualitative analysis provided deeper insights into the experiences and perceptions of employees and managers regarding performance appraisal. Themes such as the need for clear criteria, transparency, and effective communication emerged from the qualitative data.</a:t>
            </a:r>
            <a:endParaRPr lang="en-US" sz="1259" dirty="0"/>
          </a:p>
        </p:txBody>
      </p:sp>
      <p:sp>
        <p:nvSpPr>
          <p:cNvPr id="14" name="Shape 11"/>
          <p:cNvSpPr/>
          <p:nvPr/>
        </p:nvSpPr>
        <p:spPr>
          <a:xfrm>
            <a:off x="8612862" y="3302913"/>
            <a:ext cx="359688" cy="359688"/>
          </a:xfrm>
          <a:prstGeom prst="roundRect">
            <a:avLst>
              <a:gd name="adj" fmla="val 13335"/>
            </a:avLst>
          </a:prstGeom>
          <a:solidFill>
            <a:srgbClr val="234A49"/>
          </a:solidFill>
          <a:ln/>
        </p:spPr>
      </p:sp>
      <p:sp>
        <p:nvSpPr>
          <p:cNvPr id="15" name="Text 12"/>
          <p:cNvSpPr/>
          <p:nvPr/>
        </p:nvSpPr>
        <p:spPr>
          <a:xfrm>
            <a:off x="8727400" y="3332917"/>
            <a:ext cx="130493" cy="299680"/>
          </a:xfrm>
          <a:prstGeom prst="rect">
            <a:avLst/>
          </a:prstGeom>
          <a:noFill/>
          <a:ln/>
        </p:spPr>
        <p:txBody>
          <a:bodyPr wrap="none" rtlCol="0" anchor="t"/>
          <a:lstStyle/>
          <a:p>
            <a:pPr marL="0" indent="0" algn="ctr">
              <a:lnSpc>
                <a:spcPts val="2360"/>
              </a:lnSpc>
              <a:buNone/>
            </a:pPr>
            <a:r>
              <a:rPr lang="en-US" sz="1888" dirty="0">
                <a:solidFill>
                  <a:srgbClr val="FFD9BE"/>
                </a:solidFill>
                <a:latin typeface="Quattrocento" pitchFamily="34" charset="0"/>
                <a:ea typeface="Quattrocento" pitchFamily="34" charset="-122"/>
                <a:cs typeface="Quattrocento" pitchFamily="34" charset="-120"/>
              </a:rPr>
              <a:t>3</a:t>
            </a:r>
            <a:endParaRPr lang="en-US" sz="1888" dirty="0"/>
          </a:p>
        </p:txBody>
      </p:sp>
      <p:sp>
        <p:nvSpPr>
          <p:cNvPr id="16" name="Text 13"/>
          <p:cNvSpPr/>
          <p:nvPr/>
        </p:nvSpPr>
        <p:spPr>
          <a:xfrm>
            <a:off x="9132332" y="3357801"/>
            <a:ext cx="1756410" cy="499348"/>
          </a:xfrm>
          <a:prstGeom prst="rect">
            <a:avLst/>
          </a:prstGeom>
          <a:noFill/>
          <a:ln/>
        </p:spPr>
        <p:txBody>
          <a:bodyPr wrap="square" rtlCol="0" anchor="t"/>
          <a:lstStyle/>
          <a:p>
            <a:pPr marL="0" indent="0">
              <a:lnSpc>
                <a:spcPts val="1967"/>
              </a:lnSpc>
              <a:buNone/>
            </a:pPr>
            <a:r>
              <a:rPr lang="en-US" sz="1574" dirty="0">
                <a:solidFill>
                  <a:srgbClr val="FFD9BE"/>
                </a:solidFill>
                <a:latin typeface="Quattrocento" pitchFamily="34" charset="0"/>
                <a:ea typeface="Quattrocento" pitchFamily="34" charset="-122"/>
                <a:cs typeface="Quattrocento" pitchFamily="34" charset="-120"/>
              </a:rPr>
              <a:t>Case Studies Examples</a:t>
            </a:r>
            <a:endParaRPr lang="en-US" sz="1574" dirty="0"/>
          </a:p>
        </p:txBody>
      </p:sp>
      <p:sp>
        <p:nvSpPr>
          <p:cNvPr id="17" name="Text 14"/>
          <p:cNvSpPr/>
          <p:nvPr/>
        </p:nvSpPr>
        <p:spPr>
          <a:xfrm>
            <a:off x="9132332" y="3952994"/>
            <a:ext cx="1756410" cy="2813209"/>
          </a:xfrm>
          <a:prstGeom prst="rect">
            <a:avLst/>
          </a:prstGeom>
          <a:noFill/>
          <a:ln/>
        </p:spPr>
        <p:txBody>
          <a:bodyPr wrap="square" rtlCol="0" anchor="t"/>
          <a:lstStyle/>
          <a:p>
            <a:pPr marL="0" indent="0">
              <a:lnSpc>
                <a:spcPts val="2014"/>
              </a:lnSpc>
              <a:buNone/>
            </a:pPr>
            <a:r>
              <a:rPr lang="en-US" sz="1259" dirty="0">
                <a:solidFill>
                  <a:srgbClr val="F9EEE7"/>
                </a:solidFill>
                <a:latin typeface="Quattrocento" pitchFamily="34" charset="0"/>
                <a:ea typeface="Quattrocento" pitchFamily="34" charset="-122"/>
                <a:cs typeface="Quattrocento" pitchFamily="34" charset="-120"/>
              </a:rPr>
              <a:t>The case studies illustrated successful implementation of innovative appraisal methods. Companies that adopted 360-Degree Feedback reported increased engagement, improved teamwork, and enhanced performance.</a:t>
            </a:r>
            <a:endParaRPr lang="en-US" sz="1259" dirty="0"/>
          </a:p>
        </p:txBody>
      </p:sp>
      <p:pic>
        <p:nvPicPr>
          <p:cNvPr id="1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906923" y="825222"/>
            <a:ext cx="7665363" cy="592336"/>
          </a:xfrm>
          <a:prstGeom prst="rect">
            <a:avLst/>
          </a:prstGeom>
          <a:noFill/>
          <a:ln/>
        </p:spPr>
        <p:txBody>
          <a:bodyPr wrap="none" rtlCol="0" anchor="t"/>
          <a:lstStyle/>
          <a:p>
            <a:pPr marL="0" indent="0">
              <a:lnSpc>
                <a:spcPts val="4664"/>
              </a:lnSpc>
              <a:buNone/>
            </a:pPr>
            <a:r>
              <a:rPr lang="en-US" sz="3731" dirty="0">
                <a:solidFill>
                  <a:srgbClr val="FFD9BE"/>
                </a:solidFill>
                <a:latin typeface="Quattrocento" pitchFamily="34" charset="0"/>
                <a:ea typeface="Quattrocento" pitchFamily="34" charset="-122"/>
                <a:cs typeface="Quattrocento" pitchFamily="34" charset="-120"/>
              </a:rPr>
              <a:t>Discussion on Employee Motivation</a:t>
            </a:r>
            <a:endParaRPr lang="en-US" sz="3731" dirty="0"/>
          </a:p>
        </p:txBody>
      </p:sp>
      <p:pic>
        <p:nvPicPr>
          <p:cNvPr id="6" name="Image 1" descr="preencoded.png"/>
          <p:cNvPicPr>
            <a:picLocks noChangeAspect="1"/>
          </p:cNvPicPr>
          <p:nvPr/>
        </p:nvPicPr>
        <p:blipFill>
          <a:blip r:embed="rId4"/>
          <a:stretch>
            <a:fillRect/>
          </a:stretch>
        </p:blipFill>
        <p:spPr>
          <a:xfrm>
            <a:off x="4906923" y="1701879"/>
            <a:ext cx="947737" cy="2001917"/>
          </a:xfrm>
          <a:prstGeom prst="rect">
            <a:avLst/>
          </a:prstGeom>
        </p:spPr>
      </p:pic>
      <p:sp>
        <p:nvSpPr>
          <p:cNvPr id="7" name="Text 3"/>
          <p:cNvSpPr/>
          <p:nvPr/>
        </p:nvSpPr>
        <p:spPr>
          <a:xfrm>
            <a:off x="6138982" y="1891427"/>
            <a:ext cx="3425071" cy="296108"/>
          </a:xfrm>
          <a:prstGeom prst="rect">
            <a:avLst/>
          </a:prstGeom>
          <a:noFill/>
          <a:ln/>
        </p:spPr>
        <p:txBody>
          <a:bodyPr wrap="none" rtlCol="0" anchor="t"/>
          <a:lstStyle/>
          <a:p>
            <a:pPr marL="0" indent="0" algn="l">
              <a:lnSpc>
                <a:spcPts val="2332"/>
              </a:lnSpc>
              <a:buNone/>
            </a:pPr>
            <a:r>
              <a:rPr lang="en-US" sz="1866" dirty="0">
                <a:solidFill>
                  <a:srgbClr val="FFD9BE"/>
                </a:solidFill>
                <a:latin typeface="Quattrocento" pitchFamily="34" charset="0"/>
                <a:ea typeface="Quattrocento" pitchFamily="34" charset="-122"/>
                <a:cs typeface="Quattrocento" pitchFamily="34" charset="-120"/>
              </a:rPr>
              <a:t>Impact on Employee Motivation</a:t>
            </a:r>
            <a:endParaRPr lang="en-US" sz="1866" dirty="0"/>
          </a:p>
        </p:txBody>
      </p:sp>
      <p:sp>
        <p:nvSpPr>
          <p:cNvPr id="8" name="Text 4"/>
          <p:cNvSpPr/>
          <p:nvPr/>
        </p:nvSpPr>
        <p:spPr>
          <a:xfrm>
            <a:off x="6138982" y="2301240"/>
            <a:ext cx="7242096" cy="1213009"/>
          </a:xfrm>
          <a:prstGeom prst="rect">
            <a:avLst/>
          </a:prstGeom>
          <a:noFill/>
          <a:ln/>
        </p:spPr>
        <p:txBody>
          <a:bodyPr wrap="square" rtlCol="0" anchor="t"/>
          <a:lstStyle/>
          <a:p>
            <a:pPr marL="0" indent="0" algn="l">
              <a:lnSpc>
                <a:spcPts val="2388"/>
              </a:lnSpc>
              <a:buNone/>
            </a:pPr>
            <a:r>
              <a:rPr lang="en-US" sz="1493" dirty="0">
                <a:solidFill>
                  <a:srgbClr val="F9EEE7"/>
                </a:solidFill>
                <a:latin typeface="Quattrocento" pitchFamily="34" charset="0"/>
                <a:ea typeface="Quattrocento" pitchFamily="34" charset="-122"/>
                <a:cs typeface="Quattrocento" pitchFamily="34" charset="-120"/>
              </a:rPr>
              <a:t>The significant positive correlation between 360-Degree Feedback and employee motivation underscores the importance of receiving feedback from various sources. Employees feel more engaged and motivated when they receive comprehensive feedback.</a:t>
            </a:r>
            <a:endParaRPr lang="en-US" sz="1493" dirty="0"/>
          </a:p>
        </p:txBody>
      </p:sp>
      <p:pic>
        <p:nvPicPr>
          <p:cNvPr id="9" name="Image 2" descr="preencoded.png"/>
          <p:cNvPicPr>
            <a:picLocks noChangeAspect="1"/>
          </p:cNvPicPr>
          <p:nvPr/>
        </p:nvPicPr>
        <p:blipFill>
          <a:blip r:embed="rId5"/>
          <a:stretch>
            <a:fillRect/>
          </a:stretch>
        </p:blipFill>
        <p:spPr>
          <a:xfrm>
            <a:off x="4906923" y="3703796"/>
            <a:ext cx="947737" cy="2001917"/>
          </a:xfrm>
          <a:prstGeom prst="rect">
            <a:avLst/>
          </a:prstGeom>
        </p:spPr>
      </p:pic>
      <p:sp>
        <p:nvSpPr>
          <p:cNvPr id="10" name="Text 5"/>
          <p:cNvSpPr/>
          <p:nvPr/>
        </p:nvSpPr>
        <p:spPr>
          <a:xfrm>
            <a:off x="6138982" y="3893344"/>
            <a:ext cx="3885486" cy="296108"/>
          </a:xfrm>
          <a:prstGeom prst="rect">
            <a:avLst/>
          </a:prstGeom>
          <a:noFill/>
          <a:ln/>
        </p:spPr>
        <p:txBody>
          <a:bodyPr wrap="none" rtlCol="0" anchor="t"/>
          <a:lstStyle/>
          <a:p>
            <a:pPr marL="0" indent="0" algn="l">
              <a:lnSpc>
                <a:spcPts val="2332"/>
              </a:lnSpc>
              <a:buNone/>
            </a:pPr>
            <a:r>
              <a:rPr lang="en-US" sz="1866" dirty="0">
                <a:solidFill>
                  <a:srgbClr val="FFD9BE"/>
                </a:solidFill>
                <a:latin typeface="Quattrocento" pitchFamily="34" charset="0"/>
                <a:ea typeface="Quattrocento" pitchFamily="34" charset="-122"/>
                <a:cs typeface="Quattrocento" pitchFamily="34" charset="-120"/>
              </a:rPr>
              <a:t>Enhanced Job Satisfaction with MBO</a:t>
            </a:r>
            <a:endParaRPr lang="en-US" sz="1866" dirty="0"/>
          </a:p>
        </p:txBody>
      </p:sp>
      <p:sp>
        <p:nvSpPr>
          <p:cNvPr id="11" name="Text 6"/>
          <p:cNvSpPr/>
          <p:nvPr/>
        </p:nvSpPr>
        <p:spPr>
          <a:xfrm>
            <a:off x="6138982" y="4303157"/>
            <a:ext cx="7242096" cy="1213009"/>
          </a:xfrm>
          <a:prstGeom prst="rect">
            <a:avLst/>
          </a:prstGeom>
          <a:noFill/>
          <a:ln/>
        </p:spPr>
        <p:txBody>
          <a:bodyPr wrap="square" rtlCol="0" anchor="t"/>
          <a:lstStyle/>
          <a:p>
            <a:pPr marL="0" indent="0" algn="l">
              <a:lnSpc>
                <a:spcPts val="2388"/>
              </a:lnSpc>
              <a:buNone/>
            </a:pPr>
            <a:r>
              <a:rPr lang="en-US" sz="1493" dirty="0">
                <a:solidFill>
                  <a:srgbClr val="F9EEE7"/>
                </a:solidFill>
                <a:latin typeface="Quattrocento" pitchFamily="34" charset="0"/>
                <a:ea typeface="Quattrocento" pitchFamily="34" charset="-122"/>
                <a:cs typeface="Quattrocento" pitchFamily="34" charset="-120"/>
              </a:rPr>
              <a:t>The association between Management by Objectives (MBO) and higher job satisfaction suggests that employees benefit from clear goal-setting and alignment with organizational objectives. MBO provides employees with a sense of purpose and direction, leading to greater job satisfaction and commitment.</a:t>
            </a:r>
            <a:endParaRPr lang="en-US" sz="1493" dirty="0"/>
          </a:p>
        </p:txBody>
      </p:sp>
      <p:pic>
        <p:nvPicPr>
          <p:cNvPr id="12" name="Image 3" descr="preencoded.png"/>
          <p:cNvPicPr>
            <a:picLocks noChangeAspect="1"/>
          </p:cNvPicPr>
          <p:nvPr/>
        </p:nvPicPr>
        <p:blipFill>
          <a:blip r:embed="rId6"/>
          <a:stretch>
            <a:fillRect/>
          </a:stretch>
        </p:blipFill>
        <p:spPr>
          <a:xfrm>
            <a:off x="4906923" y="5705713"/>
            <a:ext cx="947737" cy="1698665"/>
          </a:xfrm>
          <a:prstGeom prst="rect">
            <a:avLst/>
          </a:prstGeom>
        </p:spPr>
      </p:pic>
      <p:sp>
        <p:nvSpPr>
          <p:cNvPr id="13" name="Text 7"/>
          <p:cNvSpPr/>
          <p:nvPr/>
        </p:nvSpPr>
        <p:spPr>
          <a:xfrm>
            <a:off x="6138982" y="5895261"/>
            <a:ext cx="5251013" cy="296108"/>
          </a:xfrm>
          <a:prstGeom prst="rect">
            <a:avLst/>
          </a:prstGeom>
          <a:noFill/>
          <a:ln/>
        </p:spPr>
        <p:txBody>
          <a:bodyPr wrap="none" rtlCol="0" anchor="t"/>
          <a:lstStyle/>
          <a:p>
            <a:pPr marL="0" indent="0" algn="l">
              <a:lnSpc>
                <a:spcPts val="2332"/>
              </a:lnSpc>
              <a:buNone/>
            </a:pPr>
            <a:r>
              <a:rPr lang="en-US" sz="1866" dirty="0">
                <a:solidFill>
                  <a:srgbClr val="FFD9BE"/>
                </a:solidFill>
                <a:latin typeface="Quattrocento" pitchFamily="34" charset="0"/>
                <a:ea typeface="Quattrocento" pitchFamily="34" charset="-122"/>
                <a:cs typeface="Quattrocento" pitchFamily="34" charset="-120"/>
              </a:rPr>
              <a:t>Importance of Clear Criteria and Communication</a:t>
            </a:r>
            <a:endParaRPr lang="en-US" sz="1866" dirty="0"/>
          </a:p>
        </p:txBody>
      </p:sp>
      <p:sp>
        <p:nvSpPr>
          <p:cNvPr id="14" name="Text 8"/>
          <p:cNvSpPr/>
          <p:nvPr/>
        </p:nvSpPr>
        <p:spPr>
          <a:xfrm>
            <a:off x="6138982" y="6305074"/>
            <a:ext cx="7242096" cy="909757"/>
          </a:xfrm>
          <a:prstGeom prst="rect">
            <a:avLst/>
          </a:prstGeom>
          <a:noFill/>
          <a:ln/>
        </p:spPr>
        <p:txBody>
          <a:bodyPr wrap="square" rtlCol="0" anchor="t"/>
          <a:lstStyle/>
          <a:p>
            <a:pPr marL="0" indent="0" algn="l">
              <a:lnSpc>
                <a:spcPts val="2388"/>
              </a:lnSpc>
              <a:buNone/>
            </a:pPr>
            <a:r>
              <a:rPr lang="en-US" sz="1493" dirty="0">
                <a:solidFill>
                  <a:srgbClr val="F9EEE7"/>
                </a:solidFill>
                <a:latin typeface="Quattrocento" pitchFamily="34" charset="0"/>
                <a:ea typeface="Quattrocento" pitchFamily="34" charset="-122"/>
                <a:cs typeface="Quattrocento" pitchFamily="34" charset="-120"/>
              </a:rPr>
              <a:t>The qualitative analysis highlighted the importance of clear criteria and transparent communication in performance appraisal. Employees value knowing exactly what is expected of them and how their performance will be evaluated.</a:t>
            </a:r>
            <a:endParaRPr lang="en-US" sz="1493" dirty="0"/>
          </a:p>
        </p:txBody>
      </p:sp>
      <p:pic>
        <p:nvPicPr>
          <p:cNvPr id="15" name="Image 4" descr="preencoded.png">
            <a:hlinkClick r:id="rId7"/>
          </p:cNvPr>
          <p:cNvPicPr>
            <a:picLocks noChangeAspect="1"/>
          </p:cNvPicPr>
          <p:nvPr/>
        </p:nvPicPr>
        <p:blipFill>
          <a:blip r:embed="rId8"/>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5" name="Text 2"/>
          <p:cNvSpPr/>
          <p:nvPr/>
        </p:nvSpPr>
        <p:spPr>
          <a:xfrm>
            <a:off x="2857500" y="1130300"/>
            <a:ext cx="7505779"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Case Studies</a:t>
            </a:r>
            <a:endParaRPr lang="en-US" sz="4374" dirty="0"/>
          </a:p>
        </p:txBody>
      </p:sp>
      <p:sp>
        <p:nvSpPr>
          <p:cNvPr id="6" name="Shape 3"/>
          <p:cNvSpPr/>
          <p:nvPr/>
        </p:nvSpPr>
        <p:spPr>
          <a:xfrm>
            <a:off x="2433399" y="2344698"/>
            <a:ext cx="9306401" cy="1990963"/>
          </a:xfrm>
          <a:prstGeom prst="roundRect">
            <a:avLst>
              <a:gd name="adj" fmla="val 3348"/>
            </a:avLst>
          </a:prstGeom>
          <a:solidFill>
            <a:srgbClr val="234A49"/>
          </a:solidFill>
          <a:ln/>
        </p:spPr>
      </p:sp>
      <p:sp>
        <p:nvSpPr>
          <p:cNvPr id="7" name="Text 4"/>
          <p:cNvSpPr/>
          <p:nvPr/>
        </p:nvSpPr>
        <p:spPr>
          <a:xfrm>
            <a:off x="2877740" y="2518291"/>
            <a:ext cx="4617720" cy="347186"/>
          </a:xfrm>
          <a:prstGeom prst="rect">
            <a:avLst/>
          </a:prstGeom>
          <a:noFill/>
          <a:ln/>
        </p:spPr>
        <p:txBody>
          <a:bodyPr wrap="none" rtlCol="0" anchor="t"/>
          <a:lstStyle/>
          <a:p>
            <a:pPr marL="0" indent="0">
              <a:lnSpc>
                <a:spcPts val="2734"/>
              </a:lnSpc>
              <a:buNone/>
            </a:pPr>
            <a:r>
              <a:rPr lang="en-US" sz="2187" dirty="0">
                <a:solidFill>
                  <a:srgbClr val="FFD9BE"/>
                </a:solidFill>
                <a:latin typeface="Quattrocento" pitchFamily="34" charset="0"/>
                <a:ea typeface="Quattrocento" pitchFamily="34" charset="-122"/>
                <a:cs typeface="Quattrocento" pitchFamily="34" charset="-120"/>
              </a:rPr>
              <a:t>Transforming Performance Appraisal</a:t>
            </a:r>
            <a:endParaRPr lang="en-US" sz="2187" dirty="0"/>
          </a:p>
        </p:txBody>
      </p:sp>
      <p:sp>
        <p:nvSpPr>
          <p:cNvPr id="8" name="Text 5"/>
          <p:cNvSpPr/>
          <p:nvPr/>
        </p:nvSpPr>
        <p:spPr>
          <a:xfrm>
            <a:off x="2877740" y="2997200"/>
            <a:ext cx="8862060" cy="1066205"/>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Tech Solutions Inc. implemented a 360-degree feedback system to address challenges with its traditional performance appraisal. The new system provided a comprehensive view of employee performance and enhanced transparency.</a:t>
            </a:r>
            <a:endParaRPr lang="en-US" sz="1750" dirty="0"/>
          </a:p>
        </p:txBody>
      </p:sp>
      <p:pic>
        <p:nvPicPr>
          <p:cNvPr id="9" name="Image 1"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1154668"/>
            <a:ext cx="5554980"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Conclusion</a:t>
            </a:r>
            <a:endParaRPr lang="en-US" sz="4374" dirty="0"/>
          </a:p>
        </p:txBody>
      </p:sp>
      <p:sp>
        <p:nvSpPr>
          <p:cNvPr id="5" name="Text 3"/>
          <p:cNvSpPr/>
          <p:nvPr/>
        </p:nvSpPr>
        <p:spPr>
          <a:xfrm>
            <a:off x="2348389" y="2404467"/>
            <a:ext cx="2949416" cy="694373"/>
          </a:xfrm>
          <a:prstGeom prst="rect">
            <a:avLst/>
          </a:prstGeom>
          <a:noFill/>
          <a:ln/>
        </p:spPr>
        <p:txBody>
          <a:bodyPr wrap="square" rtlCol="0" anchor="t"/>
          <a:lstStyle/>
          <a:p>
            <a:pPr marL="0" indent="0">
              <a:lnSpc>
                <a:spcPts val="2734"/>
              </a:lnSpc>
              <a:buNone/>
            </a:pPr>
            <a:r>
              <a:rPr lang="en-US" sz="2187" dirty="0">
                <a:solidFill>
                  <a:srgbClr val="FFD9BE"/>
                </a:solidFill>
                <a:latin typeface="Quattrocento" pitchFamily="34" charset="0"/>
                <a:ea typeface="Quattrocento" pitchFamily="34" charset="-122"/>
                <a:cs typeface="Quattrocento" pitchFamily="34" charset="-120"/>
              </a:rPr>
              <a:t>Importance of Appropriate Methods</a:t>
            </a:r>
            <a:endParaRPr lang="en-US" sz="2187" dirty="0"/>
          </a:p>
        </p:txBody>
      </p:sp>
      <p:sp>
        <p:nvSpPr>
          <p:cNvPr id="6" name="Text 4"/>
          <p:cNvSpPr/>
          <p:nvPr/>
        </p:nvSpPr>
        <p:spPr>
          <a:xfrm>
            <a:off x="2348389" y="3321010"/>
            <a:ext cx="2949416" cy="3554016"/>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The research has underscored the significance of selecting suitable appraisal methods tailored to organizational needs. Traditional methods offer simplicity but may lack objectivity, while modern approaches provide a more holistic view.</a:t>
            </a:r>
            <a:endParaRPr lang="en-US" sz="1750" dirty="0"/>
          </a:p>
        </p:txBody>
      </p:sp>
      <p:sp>
        <p:nvSpPr>
          <p:cNvPr id="7" name="Text 5"/>
          <p:cNvSpPr/>
          <p:nvPr/>
        </p:nvSpPr>
        <p:spPr>
          <a:xfrm>
            <a:off x="5847398" y="2404467"/>
            <a:ext cx="2949416" cy="694373"/>
          </a:xfrm>
          <a:prstGeom prst="rect">
            <a:avLst/>
          </a:prstGeom>
          <a:noFill/>
          <a:ln/>
        </p:spPr>
        <p:txBody>
          <a:bodyPr wrap="square" rtlCol="0" anchor="t"/>
          <a:lstStyle/>
          <a:p>
            <a:pPr marL="0" indent="0">
              <a:lnSpc>
                <a:spcPts val="2734"/>
              </a:lnSpc>
              <a:buNone/>
            </a:pPr>
            <a:r>
              <a:rPr lang="en-US" sz="2187" dirty="0">
                <a:solidFill>
                  <a:srgbClr val="FFD9BE"/>
                </a:solidFill>
                <a:latin typeface="Quattrocento" pitchFamily="34" charset="0"/>
                <a:ea typeface="Quattrocento" pitchFamily="34" charset="-122"/>
                <a:cs typeface="Quattrocento" pitchFamily="34" charset="-120"/>
              </a:rPr>
              <a:t>Quantitative Analysis Insights</a:t>
            </a:r>
            <a:endParaRPr lang="en-US" sz="2187" dirty="0"/>
          </a:p>
        </p:txBody>
      </p:sp>
      <p:sp>
        <p:nvSpPr>
          <p:cNvPr id="8" name="Text 6"/>
          <p:cNvSpPr/>
          <p:nvPr/>
        </p:nvSpPr>
        <p:spPr>
          <a:xfrm>
            <a:off x="5847398" y="3321010"/>
            <a:ext cx="2949416" cy="3554016"/>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Correlations between appraisal methods and employee outcomes were identified. Notably, 360-Degree Feedback showed a significant positive correlation with employee motivation, indicating its effectiveness in enhancing motivation levels.</a:t>
            </a:r>
            <a:endParaRPr lang="en-US" sz="1750" dirty="0"/>
          </a:p>
        </p:txBody>
      </p:sp>
      <p:sp>
        <p:nvSpPr>
          <p:cNvPr id="9" name="Text 7"/>
          <p:cNvSpPr/>
          <p:nvPr/>
        </p:nvSpPr>
        <p:spPr>
          <a:xfrm>
            <a:off x="9346406" y="2404467"/>
            <a:ext cx="2949416" cy="694373"/>
          </a:xfrm>
          <a:prstGeom prst="rect">
            <a:avLst/>
          </a:prstGeom>
          <a:noFill/>
          <a:ln/>
        </p:spPr>
        <p:txBody>
          <a:bodyPr wrap="square" rtlCol="0" anchor="t"/>
          <a:lstStyle/>
          <a:p>
            <a:pPr marL="0" indent="0">
              <a:lnSpc>
                <a:spcPts val="2734"/>
              </a:lnSpc>
              <a:buNone/>
            </a:pPr>
            <a:r>
              <a:rPr lang="en-US" sz="2187" dirty="0">
                <a:solidFill>
                  <a:srgbClr val="FFD9BE"/>
                </a:solidFill>
                <a:latin typeface="Quattrocento" pitchFamily="34" charset="0"/>
                <a:ea typeface="Quattrocento" pitchFamily="34" charset="-122"/>
                <a:cs typeface="Quattrocento" pitchFamily="34" charset="-120"/>
              </a:rPr>
              <a:t>Qualitative Analysis Findings</a:t>
            </a:r>
            <a:endParaRPr lang="en-US" sz="2187" dirty="0"/>
          </a:p>
        </p:txBody>
      </p:sp>
      <p:sp>
        <p:nvSpPr>
          <p:cNvPr id="10" name="Text 8"/>
          <p:cNvSpPr/>
          <p:nvPr/>
        </p:nvSpPr>
        <p:spPr>
          <a:xfrm>
            <a:off x="9346406" y="3321010"/>
            <a:ext cx="2949416" cy="3554016"/>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Themes such as the need for clear criteria, transparency, and effective communication emerged from the qualitative analysis. Employees and managers expressed the importance of understanding performance expectations and receiving timely, constructive feedback.</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54008"/>
          </a:xfrm>
          <a:prstGeom prst="rect">
            <a:avLst/>
          </a:prstGeom>
          <a:solidFill>
            <a:srgbClr val="123332"/>
          </a:solidFill>
          <a:ln/>
        </p:spPr>
      </p:sp>
      <p:sp>
        <p:nvSpPr>
          <p:cNvPr id="4" name="Text 2"/>
          <p:cNvSpPr/>
          <p:nvPr/>
        </p:nvSpPr>
        <p:spPr>
          <a:xfrm>
            <a:off x="3347680" y="488037"/>
            <a:ext cx="4437340" cy="554593"/>
          </a:xfrm>
          <a:prstGeom prst="rect">
            <a:avLst/>
          </a:prstGeom>
          <a:noFill/>
          <a:ln/>
        </p:spPr>
        <p:txBody>
          <a:bodyPr wrap="none" rtlCol="0" anchor="t"/>
          <a:lstStyle/>
          <a:p>
            <a:pPr marL="0" indent="0">
              <a:lnSpc>
                <a:spcPts val="4368"/>
              </a:lnSpc>
              <a:buNone/>
            </a:pPr>
            <a:r>
              <a:rPr lang="en-US" sz="3494" dirty="0">
                <a:solidFill>
                  <a:srgbClr val="FFD9BE"/>
                </a:solidFill>
                <a:latin typeface="Quattrocento" pitchFamily="34" charset="0"/>
                <a:ea typeface="Quattrocento" pitchFamily="34" charset="-122"/>
                <a:cs typeface="Quattrocento" pitchFamily="34" charset="-120"/>
              </a:rPr>
              <a:t>References</a:t>
            </a:r>
            <a:endParaRPr lang="en-US" sz="3494" dirty="0"/>
          </a:p>
        </p:txBody>
      </p:sp>
      <p:sp>
        <p:nvSpPr>
          <p:cNvPr id="5" name="Text 3"/>
          <p:cNvSpPr/>
          <p:nvPr/>
        </p:nvSpPr>
        <p:spPr>
          <a:xfrm>
            <a:off x="3525083" y="1511618"/>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1. Allen, D. G., Bryant, P. C., &amp; Vardaman, J. M. (2010). Retaining talent: Replacing misconceptions with evidence-based strategies. Academy of Management Perspectives, 24(2), 48-64.</a:t>
            </a:r>
            <a:endParaRPr lang="en-US" sz="1398" dirty="0"/>
          </a:p>
        </p:txBody>
      </p:sp>
      <p:sp>
        <p:nvSpPr>
          <p:cNvPr id="6" name="Shape 4"/>
          <p:cNvSpPr/>
          <p:nvPr/>
        </p:nvSpPr>
        <p:spPr>
          <a:xfrm>
            <a:off x="3347680" y="2193608"/>
            <a:ext cx="7935039" cy="796052"/>
          </a:xfrm>
          <a:prstGeom prst="rect">
            <a:avLst/>
          </a:prstGeom>
          <a:solidFill>
            <a:srgbClr val="234A49"/>
          </a:solidFill>
          <a:ln/>
        </p:spPr>
      </p:sp>
      <p:sp>
        <p:nvSpPr>
          <p:cNvPr id="7" name="Text 5"/>
          <p:cNvSpPr/>
          <p:nvPr/>
        </p:nvSpPr>
        <p:spPr>
          <a:xfrm>
            <a:off x="3525083" y="2307669"/>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2. Armstrong, M., &amp; Baron, A. (2005). Managing performance: Performance management in action. CIPD Publishing.</a:t>
            </a:r>
            <a:endParaRPr lang="en-US" sz="1398" dirty="0"/>
          </a:p>
        </p:txBody>
      </p:sp>
      <p:sp>
        <p:nvSpPr>
          <p:cNvPr id="8" name="Text 6"/>
          <p:cNvSpPr/>
          <p:nvPr/>
        </p:nvSpPr>
        <p:spPr>
          <a:xfrm>
            <a:off x="3525083" y="3103721"/>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3. Cascio, W. F., &amp; Aguinis, H. (2008). Applied Psychology in Human Resource Management (7th ed.). Pearson Prentice Hall.</a:t>
            </a:r>
            <a:endParaRPr lang="en-US" sz="1398" dirty="0"/>
          </a:p>
        </p:txBody>
      </p:sp>
      <p:sp>
        <p:nvSpPr>
          <p:cNvPr id="9" name="Shape 7"/>
          <p:cNvSpPr/>
          <p:nvPr/>
        </p:nvSpPr>
        <p:spPr>
          <a:xfrm>
            <a:off x="3347680" y="3785711"/>
            <a:ext cx="7935039" cy="796052"/>
          </a:xfrm>
          <a:prstGeom prst="rect">
            <a:avLst/>
          </a:prstGeom>
          <a:solidFill>
            <a:srgbClr val="234A49"/>
          </a:solidFill>
          <a:ln/>
        </p:spPr>
      </p:sp>
      <p:sp>
        <p:nvSpPr>
          <p:cNvPr id="10" name="Text 8"/>
          <p:cNvSpPr/>
          <p:nvPr/>
        </p:nvSpPr>
        <p:spPr>
          <a:xfrm>
            <a:off x="3525083" y="3899773"/>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4. DeNisi, A. S., &amp; Murphy, K. R. (2017). Performance appraisal and performance management: 100 years of progress? Journal of Applied Psychology, 102(3), 421-433.</a:t>
            </a:r>
            <a:endParaRPr lang="en-US" sz="1398" dirty="0"/>
          </a:p>
        </p:txBody>
      </p:sp>
      <p:sp>
        <p:nvSpPr>
          <p:cNvPr id="11" name="Text 9"/>
          <p:cNvSpPr/>
          <p:nvPr/>
        </p:nvSpPr>
        <p:spPr>
          <a:xfrm>
            <a:off x="3525083" y="4695825"/>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5. Gupta, V. (2016). Performance Appraisal: An Employee Perspective. International Journal of Scientific Research, 5(8), 479-482.</a:t>
            </a:r>
            <a:endParaRPr lang="en-US" sz="1398" dirty="0"/>
          </a:p>
        </p:txBody>
      </p:sp>
      <p:sp>
        <p:nvSpPr>
          <p:cNvPr id="12" name="Shape 10"/>
          <p:cNvSpPr/>
          <p:nvPr/>
        </p:nvSpPr>
        <p:spPr>
          <a:xfrm>
            <a:off x="3347680" y="5377815"/>
            <a:ext cx="7935039" cy="796052"/>
          </a:xfrm>
          <a:prstGeom prst="rect">
            <a:avLst/>
          </a:prstGeom>
          <a:solidFill>
            <a:srgbClr val="234A49"/>
          </a:solidFill>
          <a:ln/>
        </p:spPr>
      </p:sp>
      <p:sp>
        <p:nvSpPr>
          <p:cNvPr id="13" name="Text 11"/>
          <p:cNvSpPr/>
          <p:nvPr/>
        </p:nvSpPr>
        <p:spPr>
          <a:xfrm>
            <a:off x="3525083" y="5491877"/>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6. Lawler III, E. E. (2012). Strategic pay: Aligning organizational strategies and pay systems. John Wiley &amp; Sons.</a:t>
            </a:r>
            <a:endParaRPr lang="en-US" sz="1398" dirty="0"/>
          </a:p>
        </p:txBody>
      </p:sp>
      <p:sp>
        <p:nvSpPr>
          <p:cNvPr id="14" name="Text 12"/>
          <p:cNvSpPr/>
          <p:nvPr/>
        </p:nvSpPr>
        <p:spPr>
          <a:xfrm>
            <a:off x="3525083" y="6287929"/>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7. Pardo del Val, M., &amp; Lloyd, C. (2003). Appraisal and Performance Management. CIPD Publishing.</a:t>
            </a:r>
            <a:endParaRPr lang="en-US" sz="1398" dirty="0"/>
          </a:p>
        </p:txBody>
      </p:sp>
      <p:sp>
        <p:nvSpPr>
          <p:cNvPr id="15" name="Shape 13"/>
          <p:cNvSpPr/>
          <p:nvPr/>
        </p:nvSpPr>
        <p:spPr>
          <a:xfrm>
            <a:off x="3347680" y="6969919"/>
            <a:ext cx="7935039" cy="796052"/>
          </a:xfrm>
          <a:prstGeom prst="rect">
            <a:avLst/>
          </a:prstGeom>
          <a:solidFill>
            <a:srgbClr val="234A49"/>
          </a:solidFill>
          <a:ln/>
        </p:spPr>
      </p:sp>
      <p:sp>
        <p:nvSpPr>
          <p:cNvPr id="16" name="Text 14"/>
          <p:cNvSpPr/>
          <p:nvPr/>
        </p:nvSpPr>
        <p:spPr>
          <a:xfrm>
            <a:off x="3525083" y="7083981"/>
            <a:ext cx="7580233" cy="567928"/>
          </a:xfrm>
          <a:prstGeom prst="rect">
            <a:avLst/>
          </a:prstGeom>
          <a:noFill/>
          <a:ln/>
        </p:spPr>
        <p:txBody>
          <a:bodyPr wrap="square" rtlCol="0" anchor="t"/>
          <a:lstStyle/>
          <a:p>
            <a:pPr marL="0" indent="0">
              <a:lnSpc>
                <a:spcPts val="2236"/>
              </a:lnSpc>
              <a:buNone/>
            </a:pPr>
            <a:r>
              <a:rPr lang="en-US" sz="1398" dirty="0">
                <a:solidFill>
                  <a:srgbClr val="F9EEE7"/>
                </a:solidFill>
                <a:latin typeface="Quattrocento" pitchFamily="34" charset="0"/>
                <a:ea typeface="Quattrocento" pitchFamily="34" charset="-122"/>
                <a:cs typeface="Quattrocento" pitchFamily="34" charset="-120"/>
              </a:rPr>
              <a:t>8. Pulakos, E. D. (2009). Performance management: A roadmap for developing, implementing and evaluating performance management systems. SHRM Foundation.</a:t>
            </a:r>
            <a:endParaRPr lang="en-US" sz="1398" dirty="0"/>
          </a:p>
        </p:txBody>
      </p:sp>
      <p:pic>
        <p:nvPicPr>
          <p:cNvPr id="1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1071</Words>
  <Application>Microsoft Office PowerPoint</Application>
  <PresentationFormat>Custom</PresentationFormat>
  <Paragraphs>70</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2</cp:revision>
  <dcterms:created xsi:type="dcterms:W3CDTF">2024-03-09T12:19:07Z</dcterms:created>
  <dcterms:modified xsi:type="dcterms:W3CDTF">2024-03-09T12:44:30Z</dcterms:modified>
</cp:coreProperties>
</file>