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3" r:id="rId8"/>
    <p:sldId id="262"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7015" autoAdjust="0"/>
    <p:restoredTop sz="94660"/>
  </p:normalViewPr>
  <p:slideViewPr>
    <p:cSldViewPr snapToGrid="0">
      <p:cViewPr varScale="1">
        <p:scale>
          <a:sx n="89" d="100"/>
          <a:sy n="89" d="100"/>
        </p:scale>
        <p:origin x="-126" y="-156"/>
      </p:cViewPr>
      <p:guideLst>
        <p:guide orient="horz" pos="2160"/>
        <p:guide pos="384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B3F629F-DC5A-4B6A-965A-0E92496AC388}" type="datetimeFigureOut">
              <a:rPr lang="en-US" smtClean="0"/>
              <a:pPr/>
              <a:t>3/11/2024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A3083B-A5F7-4856-9CDA-76EA77483199}" type="slidenum">
              <a:rPr lang="en-US" smtClean="0"/>
              <a:pPr/>
              <a:t>‹#›</a:t>
            </a:fld>
            <a:endParaRPr lang="en-US"/>
          </a:p>
        </p:txBody>
      </p:sp>
    </p:spTree>
    <p:extLst>
      <p:ext uri="{BB962C8B-B14F-4D97-AF65-F5344CB8AC3E}">
        <p14:creationId xmlns:p14="http://schemas.microsoft.com/office/powerpoint/2010/main" xmlns="" val="20036571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3B3F629F-DC5A-4B6A-965A-0E92496AC388}" type="datetimeFigureOut">
              <a:rPr lang="en-US" smtClean="0"/>
              <a:pPr/>
              <a:t>3/11/2024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A3083B-A5F7-4856-9CDA-76EA77483199}" type="slidenum">
              <a:rPr lang="en-US" smtClean="0"/>
              <a:pPr/>
              <a:t>‹#›</a:t>
            </a:fld>
            <a:endParaRPr lang="en-US"/>
          </a:p>
        </p:txBody>
      </p:sp>
    </p:spTree>
    <p:extLst>
      <p:ext uri="{BB962C8B-B14F-4D97-AF65-F5344CB8AC3E}">
        <p14:creationId xmlns:p14="http://schemas.microsoft.com/office/powerpoint/2010/main" xmlns="" val="10538096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B3F629F-DC5A-4B6A-965A-0E92496AC388}" type="datetimeFigureOut">
              <a:rPr lang="en-US" smtClean="0"/>
              <a:pPr/>
              <a:t>3/11/2024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A3083B-A5F7-4856-9CDA-76EA77483199}" type="slidenum">
              <a:rPr lang="en-US" smtClean="0"/>
              <a:pPr/>
              <a:t>‹#›</a:t>
            </a:fld>
            <a:endParaRPr lang="en-US"/>
          </a:p>
        </p:txBody>
      </p:sp>
    </p:spTree>
    <p:extLst>
      <p:ext uri="{BB962C8B-B14F-4D97-AF65-F5344CB8AC3E}">
        <p14:creationId xmlns:p14="http://schemas.microsoft.com/office/powerpoint/2010/main" xmlns="" val="8098019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B3F629F-DC5A-4B6A-965A-0E92496AC388}" type="datetimeFigureOut">
              <a:rPr lang="en-US" smtClean="0"/>
              <a:pPr/>
              <a:t>3/11/2024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A3083B-A5F7-4856-9CDA-76EA77483199}" type="slidenum">
              <a:rPr lang="en-US" smtClean="0"/>
              <a:pPr/>
              <a:t>‹#›</a:t>
            </a:fld>
            <a:endParaRPr lang="en-US"/>
          </a:p>
        </p:txBody>
      </p:sp>
    </p:spTree>
    <p:extLst>
      <p:ext uri="{BB962C8B-B14F-4D97-AF65-F5344CB8AC3E}">
        <p14:creationId xmlns:p14="http://schemas.microsoft.com/office/powerpoint/2010/main" xmlns="" val="8208652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B3F629F-DC5A-4B6A-965A-0E92496AC388}" type="datetimeFigureOut">
              <a:rPr lang="en-US" smtClean="0"/>
              <a:pPr/>
              <a:t>3/11/2024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8A3083B-A5F7-4856-9CDA-76EA77483199}" type="slidenum">
              <a:rPr lang="en-US" smtClean="0"/>
              <a:pPr/>
              <a:t>‹#›</a:t>
            </a:fld>
            <a:endParaRPr lang="en-US"/>
          </a:p>
        </p:txBody>
      </p:sp>
    </p:spTree>
    <p:extLst>
      <p:ext uri="{BB962C8B-B14F-4D97-AF65-F5344CB8AC3E}">
        <p14:creationId xmlns:p14="http://schemas.microsoft.com/office/powerpoint/2010/main" xmlns="" val="39159523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3B3F629F-DC5A-4B6A-965A-0E92496AC388}" type="datetimeFigureOut">
              <a:rPr lang="en-US" smtClean="0"/>
              <a:pPr/>
              <a:t>3/11/2024</a:t>
            </a:fld>
            <a:endParaRPr lang="en-US"/>
          </a:p>
        </p:txBody>
      </p:sp>
      <p:sp>
        <p:nvSpPr>
          <p:cNvPr id="5" name="Footer Placeholder 3"/>
          <p:cNvSpPr>
            <a:spLocks noGrp="1"/>
          </p:cNvSpPr>
          <p:nvPr>
            <p:ph type="ftr" sz="quarter" idx="11"/>
          </p:nvPr>
        </p:nvSpPr>
        <p:spPr/>
        <p:txBody>
          <a:bodyPr/>
          <a:lstStyle/>
          <a:p>
            <a:endParaRPr lang="en-US"/>
          </a:p>
        </p:txBody>
      </p:sp>
      <p:sp>
        <p:nvSpPr>
          <p:cNvPr id="6" name="Slide Number Placeholder 4"/>
          <p:cNvSpPr>
            <a:spLocks noGrp="1"/>
          </p:cNvSpPr>
          <p:nvPr>
            <p:ph type="sldNum" sz="quarter" idx="12"/>
          </p:nvPr>
        </p:nvSpPr>
        <p:spPr/>
        <p:txBody>
          <a:bodyPr/>
          <a:lstStyle/>
          <a:p>
            <a:fld id="{B8A3083B-A5F7-4856-9CDA-76EA77483199}" type="slidenum">
              <a:rPr lang="en-US" smtClean="0"/>
              <a:pPr/>
              <a:t>‹#›</a:t>
            </a:fld>
            <a:endParaRPr lang="en-US"/>
          </a:p>
        </p:txBody>
      </p:sp>
    </p:spTree>
    <p:extLst>
      <p:ext uri="{BB962C8B-B14F-4D97-AF65-F5344CB8AC3E}">
        <p14:creationId xmlns:p14="http://schemas.microsoft.com/office/powerpoint/2010/main" xmlns="" val="7813627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3B3F629F-DC5A-4B6A-965A-0E92496AC388}" type="datetimeFigureOut">
              <a:rPr lang="en-US" smtClean="0"/>
              <a:pPr/>
              <a:t>3/11/2024</a:t>
            </a:fld>
            <a:endParaRPr lang="en-US"/>
          </a:p>
        </p:txBody>
      </p:sp>
      <p:sp>
        <p:nvSpPr>
          <p:cNvPr id="5" name="Footer Placeholder 2"/>
          <p:cNvSpPr>
            <a:spLocks noGrp="1"/>
          </p:cNvSpPr>
          <p:nvPr>
            <p:ph type="ftr" sz="quarter" idx="11"/>
          </p:nvPr>
        </p:nvSpPr>
        <p:spPr/>
        <p:txBody>
          <a:bodyPr/>
          <a:lstStyle/>
          <a:p>
            <a:endParaRPr lang="en-US"/>
          </a:p>
        </p:txBody>
      </p:sp>
      <p:sp>
        <p:nvSpPr>
          <p:cNvPr id="6" name="Slide Number Placeholder 3"/>
          <p:cNvSpPr>
            <a:spLocks noGrp="1"/>
          </p:cNvSpPr>
          <p:nvPr>
            <p:ph type="sldNum" sz="quarter" idx="12"/>
          </p:nvPr>
        </p:nvSpPr>
        <p:spPr/>
        <p:txBody>
          <a:bodyPr/>
          <a:lstStyle/>
          <a:p>
            <a:fld id="{B8A3083B-A5F7-4856-9CDA-76EA77483199}" type="slidenum">
              <a:rPr lang="en-US" smtClean="0"/>
              <a:pPr/>
              <a:t>‹#›</a:t>
            </a:fld>
            <a:endParaRPr lang="en-US"/>
          </a:p>
        </p:txBody>
      </p:sp>
    </p:spTree>
    <p:extLst>
      <p:ext uri="{BB962C8B-B14F-4D97-AF65-F5344CB8AC3E}">
        <p14:creationId xmlns:p14="http://schemas.microsoft.com/office/powerpoint/2010/main" xmlns="" val="13616887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3B3F629F-DC5A-4B6A-965A-0E92496AC388}" type="datetimeFigureOut">
              <a:rPr lang="en-US" smtClean="0"/>
              <a:pPr/>
              <a:t>3/11/2024</a:t>
            </a:fld>
            <a:endParaRPr lang="en-US"/>
          </a:p>
        </p:txBody>
      </p:sp>
      <p:sp>
        <p:nvSpPr>
          <p:cNvPr id="5" name="Footer Placeholder 5"/>
          <p:cNvSpPr>
            <a:spLocks noGrp="1"/>
          </p:cNvSpPr>
          <p:nvPr>
            <p:ph type="ftr" sz="quarter" idx="11"/>
          </p:nvPr>
        </p:nvSpPr>
        <p:spPr/>
        <p:txBody>
          <a:bodyPr/>
          <a:lstStyle/>
          <a:p>
            <a:endParaRPr lang="en-US"/>
          </a:p>
        </p:txBody>
      </p:sp>
      <p:sp>
        <p:nvSpPr>
          <p:cNvPr id="6" name="Slide Number Placeholder 6"/>
          <p:cNvSpPr>
            <a:spLocks noGrp="1"/>
          </p:cNvSpPr>
          <p:nvPr>
            <p:ph type="sldNum" sz="quarter" idx="12"/>
          </p:nvPr>
        </p:nvSpPr>
        <p:spPr/>
        <p:txBody>
          <a:bodyPr/>
          <a:lstStyle/>
          <a:p>
            <a:fld id="{B8A3083B-A5F7-4856-9CDA-76EA77483199}" type="slidenum">
              <a:rPr lang="en-US" smtClean="0"/>
              <a:pPr/>
              <a:t>‹#›</a:t>
            </a:fld>
            <a:endParaRPr lang="en-US"/>
          </a:p>
        </p:txBody>
      </p:sp>
    </p:spTree>
    <p:extLst>
      <p:ext uri="{BB962C8B-B14F-4D97-AF65-F5344CB8AC3E}">
        <p14:creationId xmlns:p14="http://schemas.microsoft.com/office/powerpoint/2010/main" xmlns="" val="31269566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B3F629F-DC5A-4B6A-965A-0E92496AC388}" type="datetimeFigureOut">
              <a:rPr lang="en-US" smtClean="0"/>
              <a:pPr/>
              <a:t>3/11/2024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A3083B-A5F7-4856-9CDA-76EA77483199}" type="slidenum">
              <a:rPr lang="en-US" smtClean="0"/>
              <a:pPr/>
              <a:t>‹#›</a:t>
            </a:fld>
            <a:endParaRPr lang="en-US"/>
          </a:p>
        </p:txBody>
      </p:sp>
    </p:spTree>
    <p:extLst>
      <p:ext uri="{BB962C8B-B14F-4D97-AF65-F5344CB8AC3E}">
        <p14:creationId xmlns:p14="http://schemas.microsoft.com/office/powerpoint/2010/main" xmlns="" val="38107970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B3F629F-DC5A-4B6A-965A-0E92496AC388}" type="datetimeFigureOut">
              <a:rPr lang="en-US" smtClean="0"/>
              <a:pPr/>
              <a:t>3/11/2024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A3083B-A5F7-4856-9CDA-76EA77483199}" type="slidenum">
              <a:rPr lang="en-US" smtClean="0"/>
              <a:pPr/>
              <a:t>‹#›</a:t>
            </a:fld>
            <a:endParaRPr lang="en-US"/>
          </a:p>
        </p:txBody>
      </p:sp>
    </p:spTree>
    <p:extLst>
      <p:ext uri="{BB962C8B-B14F-4D97-AF65-F5344CB8AC3E}">
        <p14:creationId xmlns:p14="http://schemas.microsoft.com/office/powerpoint/2010/main" xmlns="" val="34945996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3B3F629F-DC5A-4B6A-965A-0E92496AC388}" type="datetimeFigureOut">
              <a:rPr lang="en-US" smtClean="0"/>
              <a:pPr/>
              <a:t>3/11/2024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A3083B-A5F7-4856-9CDA-76EA77483199}" type="slidenum">
              <a:rPr lang="en-US" smtClean="0"/>
              <a:pPr/>
              <a:t>‹#›</a:t>
            </a:fld>
            <a:endParaRPr lang="en-US"/>
          </a:p>
        </p:txBody>
      </p:sp>
    </p:spTree>
    <p:extLst>
      <p:ext uri="{BB962C8B-B14F-4D97-AF65-F5344CB8AC3E}">
        <p14:creationId xmlns:p14="http://schemas.microsoft.com/office/powerpoint/2010/main" xmlns="" val="69048584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3B3F629F-DC5A-4B6A-965A-0E92496AC388}" type="datetimeFigureOut">
              <a:rPr lang="en-US" smtClean="0"/>
              <a:pPr/>
              <a:t>3/11/2024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A3083B-A5F7-4856-9CDA-76EA77483199}" type="slidenum">
              <a:rPr lang="en-US" smtClean="0"/>
              <a:pPr/>
              <a:t>‹#›</a:t>
            </a:fld>
            <a:endParaRPr lang="en-US"/>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xmlns="" val="169561311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B3F629F-DC5A-4B6A-965A-0E92496AC388}" type="datetimeFigureOut">
              <a:rPr lang="en-US" smtClean="0"/>
              <a:pPr/>
              <a:t>3/11/2024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A3083B-A5F7-4856-9CDA-76EA77483199}" type="slidenum">
              <a:rPr lang="en-US" smtClean="0"/>
              <a:pPr/>
              <a:t>‹#›</a:t>
            </a:fld>
            <a:endParaRPr lang="en-US"/>
          </a:p>
        </p:txBody>
      </p:sp>
    </p:spTree>
    <p:extLst>
      <p:ext uri="{BB962C8B-B14F-4D97-AF65-F5344CB8AC3E}">
        <p14:creationId xmlns:p14="http://schemas.microsoft.com/office/powerpoint/2010/main" xmlns="" val="334997272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3B3F629F-DC5A-4B6A-965A-0E92496AC388}" type="datetimeFigureOut">
              <a:rPr lang="en-US" smtClean="0"/>
              <a:pPr/>
              <a:t>3/11/2024</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A3083B-A5F7-4856-9CDA-76EA77483199}" type="slidenum">
              <a:rPr lang="en-US" smtClean="0"/>
              <a:pPr/>
              <a:t>‹#›</a:t>
            </a:fld>
            <a:endParaRPr lang="en-US"/>
          </a:p>
        </p:txBody>
      </p:sp>
    </p:spTree>
    <p:extLst>
      <p:ext uri="{BB962C8B-B14F-4D97-AF65-F5344CB8AC3E}">
        <p14:creationId xmlns:p14="http://schemas.microsoft.com/office/powerpoint/2010/main" xmlns="" val="150769772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3B3F629F-DC5A-4B6A-965A-0E92496AC388}" type="datetimeFigureOut">
              <a:rPr lang="en-US" smtClean="0"/>
              <a:pPr/>
              <a:t>3/11/2024</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A3083B-A5F7-4856-9CDA-76EA77483199}" type="slidenum">
              <a:rPr lang="en-US" smtClean="0"/>
              <a:pPr/>
              <a:t>‹#›</a:t>
            </a:fld>
            <a:endParaRPr lang="en-US"/>
          </a:p>
        </p:txBody>
      </p:sp>
    </p:spTree>
    <p:extLst>
      <p:ext uri="{BB962C8B-B14F-4D97-AF65-F5344CB8AC3E}">
        <p14:creationId xmlns:p14="http://schemas.microsoft.com/office/powerpoint/2010/main" xmlns="" val="7049037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B3F629F-DC5A-4B6A-965A-0E92496AC388}" type="datetimeFigureOut">
              <a:rPr lang="en-US" smtClean="0"/>
              <a:pPr/>
              <a:t>3/11/2024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A3083B-A5F7-4856-9CDA-76EA77483199}" type="slidenum">
              <a:rPr lang="en-US" smtClean="0"/>
              <a:pPr/>
              <a:t>‹#›</a:t>
            </a:fld>
            <a:endParaRPr lang="en-US"/>
          </a:p>
        </p:txBody>
      </p:sp>
    </p:spTree>
    <p:extLst>
      <p:ext uri="{BB962C8B-B14F-4D97-AF65-F5344CB8AC3E}">
        <p14:creationId xmlns:p14="http://schemas.microsoft.com/office/powerpoint/2010/main" xmlns="" val="333729672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B3F629F-DC5A-4B6A-965A-0E92496AC388}" type="datetimeFigureOut">
              <a:rPr lang="en-US" smtClean="0"/>
              <a:pPr/>
              <a:t>3/11/2024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A3083B-A5F7-4856-9CDA-76EA77483199}" type="slidenum">
              <a:rPr lang="en-US" smtClean="0"/>
              <a:pPr/>
              <a:t>‹#›</a:t>
            </a:fld>
            <a:endParaRPr lang="en-US"/>
          </a:p>
        </p:txBody>
      </p:sp>
    </p:spTree>
    <p:extLst>
      <p:ext uri="{BB962C8B-B14F-4D97-AF65-F5344CB8AC3E}">
        <p14:creationId xmlns:p14="http://schemas.microsoft.com/office/powerpoint/2010/main" xmlns="" val="2477689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xmlns=""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xmlns=""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xmlns=""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xmlns=""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3B3F629F-DC5A-4B6A-965A-0E92496AC388}" type="datetimeFigureOut">
              <a:rPr lang="en-US" smtClean="0"/>
              <a:pPr/>
              <a:t>3/11/2024</a:t>
            </a:fld>
            <a:endParaRPr lang="en-US"/>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B8A3083B-A5F7-4856-9CDA-76EA77483199}" type="slidenum">
              <a:rPr lang="en-US" smtClean="0"/>
              <a:pPr/>
              <a:t>‹#›</a:t>
            </a:fld>
            <a:endParaRPr lang="en-US"/>
          </a:p>
        </p:txBody>
      </p:sp>
    </p:spTree>
    <p:extLst>
      <p:ext uri="{BB962C8B-B14F-4D97-AF65-F5344CB8AC3E}">
        <p14:creationId xmlns:p14="http://schemas.microsoft.com/office/powerpoint/2010/main" xmlns="" val="1157993486"/>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ubtitle 4">
            <a:extLst>
              <a:ext uri="{FF2B5EF4-FFF2-40B4-BE49-F238E27FC236}">
                <a16:creationId xmlns:a16="http://schemas.microsoft.com/office/drawing/2014/main" xmlns="" id="{E869D344-03F8-043C-EA5E-3451E3A85884}"/>
              </a:ext>
            </a:extLst>
          </p:cNvPr>
          <p:cNvSpPr>
            <a:spLocks noGrp="1"/>
          </p:cNvSpPr>
          <p:nvPr>
            <p:ph type="ctrTitle"/>
          </p:nvPr>
        </p:nvSpPr>
        <p:spPr>
          <a:xfrm>
            <a:off x="1464173" y="1855424"/>
            <a:ext cx="8824913" cy="3328988"/>
          </a:xfrm>
        </p:spPr>
        <p:txBody>
          <a:bodyPr/>
          <a:lstStyle/>
          <a:p>
            <a:pPr algn="ctr"/>
            <a:r>
              <a:rPr lang="en-US" sz="3600" b="1" kern="0" dirty="0">
                <a:solidFill>
                  <a:schemeClr val="tx1">
                    <a:lumMod val="9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MATRIX AND COMPUTATION SYSTEM SUPPORTING AI DEVELOPMENT</a:t>
            </a:r>
            <a:r>
              <a:rPr lang="en-US" sz="1800" kern="100" dirty="0">
                <a:effectLst/>
                <a:latin typeface="Calibri" panose="020F0502020204030204" pitchFamily="34" charset="0"/>
                <a:ea typeface="Calibri" panose="020F0502020204030204" pitchFamily="34" charset="0"/>
                <a:cs typeface="Mangal" panose="02040503050203030202" pitchFamily="18" charset="0"/>
              </a:rPr>
              <a:t/>
            </a:r>
            <a:br>
              <a:rPr lang="en-US" sz="1800" kern="100" dirty="0">
                <a:effectLst/>
                <a:latin typeface="Calibri" panose="020F0502020204030204" pitchFamily="34" charset="0"/>
                <a:ea typeface="Calibri" panose="020F0502020204030204" pitchFamily="34" charset="0"/>
                <a:cs typeface="Mangal" panose="02040503050203030202" pitchFamily="18" charset="0"/>
              </a:rPr>
            </a:br>
            <a:endParaRPr lang="en-US" dirty="0"/>
          </a:p>
        </p:txBody>
      </p:sp>
      <p:sp>
        <p:nvSpPr>
          <p:cNvPr id="3" name="Rectangle 2"/>
          <p:cNvSpPr/>
          <p:nvPr/>
        </p:nvSpPr>
        <p:spPr>
          <a:xfrm>
            <a:off x="0" y="5733826"/>
            <a:ext cx="2571078" cy="400110"/>
          </a:xfrm>
          <a:prstGeom prst="rect">
            <a:avLst/>
          </a:prstGeom>
        </p:spPr>
        <p:txBody>
          <a:bodyPr wrap="square">
            <a:spAutoFit/>
          </a:bodyPr>
          <a:lstStyle/>
          <a:p>
            <a:r>
              <a:rPr lang="en-US" sz="2000" b="1" dirty="0" smtClean="0"/>
              <a:t>NABAJYOTI </a:t>
            </a:r>
            <a:r>
              <a:rPr lang="en-US" sz="2000" b="1" dirty="0" smtClean="0"/>
              <a:t> DAS</a:t>
            </a:r>
            <a:endParaRPr lang="en-US" sz="2000" b="1" dirty="0"/>
          </a:p>
        </p:txBody>
      </p:sp>
      <p:sp>
        <p:nvSpPr>
          <p:cNvPr id="4" name="Rectangle 3"/>
          <p:cNvSpPr/>
          <p:nvPr/>
        </p:nvSpPr>
        <p:spPr>
          <a:xfrm>
            <a:off x="0" y="6127384"/>
            <a:ext cx="3025187" cy="400110"/>
          </a:xfrm>
          <a:prstGeom prst="rect">
            <a:avLst/>
          </a:prstGeom>
        </p:spPr>
        <p:txBody>
          <a:bodyPr wrap="none">
            <a:spAutoFit/>
          </a:bodyPr>
          <a:lstStyle/>
          <a:p>
            <a:r>
              <a:rPr lang="en-US" sz="2000" b="1" dirty="0" smtClean="0"/>
              <a:t>Subject: MATHEMATICS</a:t>
            </a:r>
            <a:endParaRPr lang="en-US" sz="2000" b="1" dirty="0"/>
          </a:p>
        </p:txBody>
      </p:sp>
    </p:spTree>
    <p:extLst>
      <p:ext uri="{BB962C8B-B14F-4D97-AF65-F5344CB8AC3E}">
        <p14:creationId xmlns:p14="http://schemas.microsoft.com/office/powerpoint/2010/main" xmlns="" val="11806999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63C0C7D-EE95-6132-1DD9-24F4DEAE1424}"/>
              </a:ext>
            </a:extLst>
          </p:cNvPr>
          <p:cNvSpPr>
            <a:spLocks noGrp="1"/>
          </p:cNvSpPr>
          <p:nvPr>
            <p:ph type="title"/>
          </p:nvPr>
        </p:nvSpPr>
        <p:spPr>
          <a:xfrm>
            <a:off x="646111" y="452718"/>
            <a:ext cx="9404723" cy="880323"/>
          </a:xfrm>
        </p:spPr>
        <p:txBody>
          <a:bodyPr/>
          <a:lstStyle/>
          <a:p>
            <a:r>
              <a:rPr lang="en-US" sz="2400" b="1" kern="0" dirty="0">
                <a:solidFill>
                  <a:schemeClr val="tx1"/>
                </a:solidFill>
                <a:effectLst/>
                <a:latin typeface="Times New Roman" panose="02020603050405020304" pitchFamily="18" charset="0"/>
                <a:ea typeface="Times New Roman" panose="02020603050405020304" pitchFamily="18" charset="0"/>
                <a:cs typeface="Mangal" panose="02040503050203030202" pitchFamily="18" charset="0"/>
              </a:rPr>
              <a:t>INTRODUCTION</a:t>
            </a:r>
            <a:r>
              <a:rPr lang="en-US" sz="1800" kern="100" dirty="0">
                <a:effectLst/>
                <a:latin typeface="Calibri" panose="020F0502020204030204" pitchFamily="34" charset="0"/>
                <a:ea typeface="Calibri" panose="020F0502020204030204" pitchFamily="34" charset="0"/>
                <a:cs typeface="Mangal" panose="02040503050203030202" pitchFamily="18" charset="0"/>
              </a:rPr>
              <a:t/>
            </a:r>
            <a:br>
              <a:rPr lang="en-US" sz="1800" kern="100" dirty="0">
                <a:effectLst/>
                <a:latin typeface="Calibri" panose="020F0502020204030204" pitchFamily="34" charset="0"/>
                <a:ea typeface="Calibri" panose="020F0502020204030204" pitchFamily="34" charset="0"/>
                <a:cs typeface="Mangal" panose="02040503050203030202" pitchFamily="18" charset="0"/>
              </a:rPr>
            </a:br>
            <a:endParaRPr lang="en-US" dirty="0"/>
          </a:p>
        </p:txBody>
      </p:sp>
      <p:sp>
        <p:nvSpPr>
          <p:cNvPr id="3" name="Content Placeholder 2">
            <a:extLst>
              <a:ext uri="{FF2B5EF4-FFF2-40B4-BE49-F238E27FC236}">
                <a16:creationId xmlns:a16="http://schemas.microsoft.com/office/drawing/2014/main" xmlns="" id="{093EAF64-602F-4B75-FFB3-A24A74C6F1CA}"/>
              </a:ext>
            </a:extLst>
          </p:cNvPr>
          <p:cNvSpPr>
            <a:spLocks noGrp="1"/>
          </p:cNvSpPr>
          <p:nvPr>
            <p:ph idx="1"/>
          </p:nvPr>
        </p:nvSpPr>
        <p:spPr>
          <a:xfrm>
            <a:off x="462708" y="1244906"/>
            <a:ext cx="10113485" cy="5160376"/>
          </a:xfrm>
        </p:spPr>
        <p:txBody>
          <a:bodyPr>
            <a:normAutofit fontScale="85000" lnSpcReduction="10000"/>
          </a:bodyPr>
          <a:lstStyle/>
          <a:p>
            <a:endParaRPr lang="en-US" dirty="0"/>
          </a:p>
          <a:p>
            <a:pPr algn="just"/>
            <a:r>
              <a:rPr lang="en-US" sz="2100" dirty="0">
                <a:latin typeface="Times New Roman" panose="02020603050405020304" pitchFamily="18" charset="0"/>
                <a:cs typeface="Times New Roman" panose="02020603050405020304" pitchFamily="18" charset="0"/>
              </a:rPr>
              <a:t>Artificial intelligence (AI) is the ability of computers or other systems to mimic human intelligence.</a:t>
            </a:r>
          </a:p>
          <a:p>
            <a:pPr algn="just"/>
            <a:r>
              <a:rPr lang="en-US" sz="2100" dirty="0">
                <a:latin typeface="Times New Roman" panose="02020603050405020304" pitchFamily="18" charset="0"/>
                <a:cs typeface="Times New Roman" panose="02020603050405020304" pitchFamily="18" charset="0"/>
              </a:rPr>
              <a:t>AI aims to create machines that can perform tasks like seeing, reasoning, learning, planning, and participating in human-like behaviors.</a:t>
            </a:r>
          </a:p>
          <a:p>
            <a:pPr algn="just"/>
            <a:r>
              <a:rPr lang="en-US" sz="2100" dirty="0">
                <a:latin typeface="Times New Roman" panose="02020603050405020304" pitchFamily="18" charset="0"/>
                <a:cs typeface="Times New Roman" panose="02020603050405020304" pitchFamily="18" charset="0"/>
              </a:rPr>
              <a:t>AI is increasingly being used in various fields due to the increasing number of machines and the increasing number of modern disruptions.</a:t>
            </a:r>
          </a:p>
          <a:p>
            <a:pPr algn="just"/>
            <a:r>
              <a:rPr lang="en-US" sz="2100" dirty="0">
                <a:latin typeface="Times New Roman" panose="02020603050405020304" pitchFamily="18" charset="0"/>
                <a:cs typeface="Times New Roman" panose="02020603050405020304" pitchFamily="18" charset="0"/>
              </a:rPr>
              <a:t>AI research encompasses various areas such as search calculations, master frameworks, information diagrams, regular language handling, advancement calculations, machine learning, and deep learning.</a:t>
            </a:r>
          </a:p>
          <a:p>
            <a:pPr algn="just"/>
            <a:r>
              <a:rPr lang="en-US" sz="2100" dirty="0">
                <a:latin typeface="Times New Roman" panose="02020603050405020304" pitchFamily="18" charset="0"/>
                <a:cs typeface="Times New Roman" panose="02020603050405020304" pitchFamily="18" charset="0"/>
              </a:rPr>
              <a:t>AI development involves different types of intelligence, including visual, mental, and direction.</a:t>
            </a:r>
          </a:p>
          <a:p>
            <a:pPr algn="just"/>
            <a:r>
              <a:rPr lang="en-US" sz="2100" dirty="0">
                <a:latin typeface="Times New Roman" panose="02020603050405020304" pitchFamily="18" charset="0"/>
                <a:cs typeface="Times New Roman" panose="02020603050405020304" pitchFamily="18" charset="0"/>
              </a:rPr>
              <a:t>Perceptual intelligence involves a machine's ability to see, hear, feel, and perform basic tasks.</a:t>
            </a:r>
          </a:p>
          <a:p>
            <a:pPr algn="just"/>
            <a:r>
              <a:rPr lang="en-US" sz="2100" dirty="0">
                <a:latin typeface="Times New Roman" panose="02020603050405020304" pitchFamily="18" charset="0"/>
                <a:cs typeface="Times New Roman" panose="02020603050405020304" pitchFamily="18" charset="0"/>
              </a:rPr>
              <a:t>Mental intelligence involves a machine's ability to think, engage, and gather information.</a:t>
            </a:r>
          </a:p>
          <a:p>
            <a:pPr algn="just"/>
            <a:r>
              <a:rPr lang="en-US" sz="2100" dirty="0">
                <a:latin typeface="Times New Roman" panose="02020603050405020304" pitchFamily="18" charset="0"/>
                <a:cs typeface="Times New Roman" panose="02020603050405020304" pitchFamily="18" charset="0"/>
              </a:rPr>
              <a:t>AI aims to give computers human-level thinking and mental abilities, drawing inspiration from fields like psychology, neuroscience, and mind-like intelligence.</a:t>
            </a:r>
          </a:p>
          <a:p>
            <a:pPr algn="just"/>
            <a:r>
              <a:rPr lang="en-US" sz="2100" dirty="0">
                <a:latin typeface="Times New Roman" panose="02020603050405020304" pitchFamily="18" charset="0"/>
                <a:cs typeface="Times New Roman" panose="02020603050405020304" pitchFamily="18" charset="0"/>
              </a:rPr>
              <a:t>AI's application layer is influenced by fields like key sciences, modern manufacturing, human life, social administration, and the internet.</a:t>
            </a:r>
          </a:p>
        </p:txBody>
      </p:sp>
    </p:spTree>
    <p:extLst>
      <p:ext uri="{BB962C8B-B14F-4D97-AF65-F5344CB8AC3E}">
        <p14:creationId xmlns:p14="http://schemas.microsoft.com/office/powerpoint/2010/main" xmlns="" val="2069910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2E024B6-36A5-6997-6E2F-0C5AABA4EC42}"/>
              </a:ext>
            </a:extLst>
          </p:cNvPr>
          <p:cNvSpPr>
            <a:spLocks noGrp="1"/>
          </p:cNvSpPr>
          <p:nvPr>
            <p:ph type="title"/>
          </p:nvPr>
        </p:nvSpPr>
        <p:spPr/>
        <p:txBody>
          <a:bodyPr/>
          <a:lstStyle/>
          <a:p>
            <a:r>
              <a:rPr lang="en-US" sz="2800" b="1" kern="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MATRIX-BASED ALGORITHMS IN AI</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
            </a:r>
            <a:b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br>
            <a:endParaRPr lang="en-US"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xmlns="" id="{D22899DC-7708-18FF-5213-9FC5D44492D1}"/>
              </a:ext>
            </a:extLst>
          </p:cNvPr>
          <p:cNvSpPr>
            <a:spLocks noGrp="1"/>
          </p:cNvSpPr>
          <p:nvPr>
            <p:ph idx="1"/>
          </p:nvPr>
        </p:nvSpPr>
        <p:spPr>
          <a:xfrm>
            <a:off x="319489" y="1762699"/>
            <a:ext cx="10939750" cy="4913523"/>
          </a:xfrm>
        </p:spPr>
        <p:txBody>
          <a:bodyPr>
            <a:normAutofit/>
          </a:bodyPr>
          <a:lstStyle/>
          <a:p>
            <a:endParaRPr lang="en-US" dirty="0"/>
          </a:p>
          <a:p>
            <a:pPr algn="just"/>
            <a:r>
              <a:rPr lang="en-US" sz="1900" dirty="0">
                <a:latin typeface="Times New Roman" panose="02020603050405020304" pitchFamily="18" charset="0"/>
                <a:cs typeface="Times New Roman" panose="02020603050405020304" pitchFamily="18" charset="0"/>
              </a:rPr>
              <a:t>CI is influenced by science and language, and is covered by the IEEE CI Society (CIS).</a:t>
            </a:r>
          </a:p>
          <a:p>
            <a:pPr algn="just"/>
            <a:r>
              <a:rPr lang="en-US" sz="1900" dirty="0">
                <a:latin typeface="Times New Roman" panose="02020603050405020304" pitchFamily="18" charset="0"/>
                <a:cs typeface="Times New Roman" panose="02020603050405020304" pitchFamily="18" charset="0"/>
              </a:rPr>
              <a:t>AI (simulated intelligence) is largely reflected in the three major thinking styles: Reasoning, Artificial Neural Networks (ANN), and Transformational Computing (EC).</a:t>
            </a:r>
          </a:p>
          <a:p>
            <a:pPr algn="just"/>
            <a:r>
              <a:rPr lang="en-US" sz="1900" dirty="0">
                <a:latin typeface="Times New Roman" panose="02020603050405020304" pitchFamily="18" charset="0"/>
                <a:cs typeface="Times New Roman" panose="02020603050405020304" pitchFamily="18" charset="0"/>
              </a:rPr>
              <a:t>Deep learning (DL) and deep neural networks (DNN) have made significant progress in various real applications, demonstrating the rapid progress of CI and simulated intelligence.</a:t>
            </a:r>
          </a:p>
          <a:p>
            <a:pPr algn="just"/>
            <a:r>
              <a:rPr lang="en-US" sz="1900" dirty="0">
                <a:latin typeface="Times New Roman" panose="02020603050405020304" pitchFamily="18" charset="0"/>
                <a:cs typeface="Times New Roman" panose="02020603050405020304" pitchFamily="18" charset="0"/>
              </a:rPr>
              <a:t>The results of deep learning and DNN are linked to the capabilities of big data (BD) and high performance computing (HPC), which significantly enhance the abilities of ANN to DNN and their applications.</a:t>
            </a:r>
          </a:p>
          <a:p>
            <a:pPr algn="just"/>
            <a:r>
              <a:rPr lang="en-US" sz="1900" dirty="0">
                <a:latin typeface="Times New Roman" panose="02020603050405020304" pitchFamily="18" charset="0"/>
                <a:cs typeface="Times New Roman" panose="02020603050405020304" pitchFamily="18" charset="0"/>
              </a:rPr>
              <a:t>New CI strategies like DNN are created by combining ANN, Big Data, and HPC assets.</a:t>
            </a:r>
          </a:p>
          <a:p>
            <a:pPr algn="just"/>
            <a:r>
              <a:rPr lang="en-US" sz="1900" dirty="0">
                <a:latin typeface="Times New Roman" panose="02020603050405020304" pitchFamily="18" charset="0"/>
                <a:cs typeface="Times New Roman" panose="02020603050405020304" pitchFamily="18" charset="0"/>
              </a:rPr>
              <a:t>EC has seen rapid development due to its widespread use in fields like PC systems, electromagnetic design, blockchain applications, flexible computing, and data security.</a:t>
            </a:r>
          </a:p>
          <a:p>
            <a:pPr algn="just"/>
            <a:r>
              <a:rPr lang="en-US" sz="1900" dirty="0">
                <a:latin typeface="Times New Roman" panose="02020603050405020304" pitchFamily="18" charset="0"/>
                <a:cs typeface="Times New Roman" panose="02020603050405020304" pitchFamily="18" charset="0"/>
              </a:rPr>
              <a:t>EC calculations can cause large computational requests from large scope choice factors or large populations, making them less popular.</a:t>
            </a:r>
          </a:p>
        </p:txBody>
      </p:sp>
    </p:spTree>
    <p:extLst>
      <p:ext uri="{BB962C8B-B14F-4D97-AF65-F5344CB8AC3E}">
        <p14:creationId xmlns:p14="http://schemas.microsoft.com/office/powerpoint/2010/main" xmlns="" val="6385112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D6E79DE-ECBF-2121-7EA8-00466B47FED8}"/>
              </a:ext>
            </a:extLst>
          </p:cNvPr>
          <p:cNvSpPr>
            <a:spLocks noGrp="1"/>
          </p:cNvSpPr>
          <p:nvPr>
            <p:ph type="title"/>
          </p:nvPr>
        </p:nvSpPr>
        <p:spPr/>
        <p:txBody>
          <a:bodyPr/>
          <a:lstStyle/>
          <a:p>
            <a:pPr marL="342900" marR="0" lvl="0" indent="-342900">
              <a:lnSpc>
                <a:spcPct val="115000"/>
              </a:lnSpc>
              <a:spcBef>
                <a:spcPts val="1200"/>
              </a:spcBef>
              <a:spcAft>
                <a:spcPts val="0"/>
              </a:spcAft>
            </a:pPr>
            <a:r>
              <a:rPr lang="en-GB" sz="2800" b="1" kern="0" dirty="0">
                <a:solidFill>
                  <a:schemeClr val="tx1"/>
                </a:solidFill>
                <a:effectLst/>
                <a:latin typeface="Times New Roman" panose="02020603050405020304" pitchFamily="18" charset="0"/>
                <a:ea typeface="Times New Roman" panose="02020603050405020304" pitchFamily="18" charset="0"/>
                <a:cs typeface="Mangal" panose="02040503050203030202" pitchFamily="18" charset="0"/>
              </a:rPr>
              <a:t>COMPUTATIONAL SYSTEMS FOR MATRIX OPERATIONS</a:t>
            </a:r>
            <a:r>
              <a:rPr lang="en-US" sz="1800" kern="100" dirty="0">
                <a:effectLst/>
                <a:latin typeface="Calibri" panose="020F0502020204030204" pitchFamily="34" charset="0"/>
                <a:ea typeface="Calibri" panose="020F0502020204030204" pitchFamily="34" charset="0"/>
                <a:cs typeface="Mangal" panose="02040503050203030202" pitchFamily="18" charset="0"/>
              </a:rPr>
              <a:t/>
            </a:r>
            <a:br>
              <a:rPr lang="en-US" sz="1800" kern="100" dirty="0">
                <a:effectLst/>
                <a:latin typeface="Calibri" panose="020F0502020204030204" pitchFamily="34" charset="0"/>
                <a:ea typeface="Calibri" panose="020F0502020204030204" pitchFamily="34" charset="0"/>
                <a:cs typeface="Mangal" panose="02040503050203030202" pitchFamily="18" charset="0"/>
              </a:rPr>
            </a:br>
            <a:endParaRPr lang="en-US" dirty="0"/>
          </a:p>
        </p:txBody>
      </p:sp>
      <p:sp>
        <p:nvSpPr>
          <p:cNvPr id="3" name="Content Placeholder 2">
            <a:extLst>
              <a:ext uri="{FF2B5EF4-FFF2-40B4-BE49-F238E27FC236}">
                <a16:creationId xmlns:a16="http://schemas.microsoft.com/office/drawing/2014/main" xmlns="" id="{0BBC9E27-409F-52EC-D1D4-2F895346F082}"/>
              </a:ext>
            </a:extLst>
          </p:cNvPr>
          <p:cNvSpPr>
            <a:spLocks noGrp="1"/>
          </p:cNvSpPr>
          <p:nvPr>
            <p:ph idx="1"/>
          </p:nvPr>
        </p:nvSpPr>
        <p:spPr>
          <a:xfrm>
            <a:off x="374574" y="1652531"/>
            <a:ext cx="11060934" cy="5045724"/>
          </a:xfrm>
        </p:spPr>
        <p:txBody>
          <a:bodyPr/>
          <a:lstStyle/>
          <a:p>
            <a:r>
              <a:rPr lang="en-GB" sz="2000" kern="0" dirty="0">
                <a:effectLst/>
                <a:latin typeface="Times New Roman" panose="02020603050405020304" pitchFamily="18" charset="0"/>
                <a:ea typeface="Times New Roman" panose="02020603050405020304" pitchFamily="18" charset="0"/>
              </a:rPr>
              <a:t>This document does not intend to cover all of the many possible uses for such data. In various fields, matrices are used, although they are most commonly associated with spatial and time-series data analysis.</a:t>
            </a:r>
          </a:p>
          <a:p>
            <a:pPr algn="just"/>
            <a:r>
              <a:rPr lang="en-GB" sz="1800" kern="0" dirty="0">
                <a:effectLst/>
                <a:latin typeface="Times New Roman" panose="02020603050405020304" pitchFamily="18" charset="0"/>
                <a:ea typeface="Batang" panose="02030600000101010101" pitchFamily="18" charset="-127"/>
              </a:rPr>
              <a:t>The challenges of deriving useful insights from the gathered data differ across domains of application. We frequently come into tasks like supervised learning, unsupervised learning, and semi-supervised learning while we extract knowledge from data. Training data availability and utilization is a good way to explain the differences between supervised and unsupervised learning. </a:t>
            </a:r>
          </a:p>
          <a:p>
            <a:pPr algn="just"/>
            <a:r>
              <a:rPr lang="en-GB" sz="1800" kern="0" dirty="0">
                <a:effectLst/>
                <a:latin typeface="Times New Roman" panose="02020603050405020304" pitchFamily="18" charset="0"/>
                <a:ea typeface="Batang" panose="02030600000101010101" pitchFamily="18" charset="-127"/>
              </a:rPr>
              <a:t>In supervised learning, all of the data is available, but in semi-supervised learning, just a fraction of the data is available. A specific example that is fundamental to computer science, statistics, numerical linear algebra, and data science would like to be highlighted before we begin the thorough discussion.</a:t>
            </a:r>
          </a:p>
          <a:p>
            <a:pPr algn="just"/>
            <a:r>
              <a:rPr lang="en-US" sz="1800" kern="100" dirty="0">
                <a:effectLst/>
                <a:latin typeface="Times New Roman" panose="02020603050405020304" pitchFamily="18" charset="0"/>
                <a:ea typeface="Calibri" panose="020F0502020204030204" pitchFamily="34" charset="0"/>
                <a:cs typeface="Mangal" panose="02040503050203030202" pitchFamily="18" charset="0"/>
              </a:rPr>
              <a:t>Basically, the goal is to fit a linear model to labelled data, and this is known as the least squares problem. For the sake of argument, let's say we have data points </a:t>
            </a:r>
            <a:r>
              <a:rPr lang="en-US" sz="1800" kern="100" dirty="0">
                <a:effectLst/>
                <a:latin typeface="Cambria Math" panose="02040503050406030204" pitchFamily="18" charset="0"/>
                <a:ea typeface="Calibri" panose="020F0502020204030204" pitchFamily="34" charset="0"/>
                <a:cs typeface="Cambria Math" panose="02040503050406030204" pitchFamily="18" charset="0"/>
              </a:rPr>
              <a:t>∈</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 </a:t>
            </a:r>
            <a:r>
              <a:rPr lang="en-US" sz="1800" kern="100" dirty="0" err="1">
                <a:effectLst/>
                <a:latin typeface="Times New Roman" panose="02020603050405020304" pitchFamily="18" charset="0"/>
                <a:ea typeface="Calibri" panose="020F0502020204030204" pitchFamily="34" charset="0"/>
                <a:cs typeface="Mangal" panose="02040503050203030202" pitchFamily="18" charset="0"/>
              </a:rPr>
              <a:t>ℝm</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 and usually get a value of either -1 or 1 when solving a classification problem. Next, we want to discover a weight vector </a:t>
            </a:r>
            <a:r>
              <a:rPr lang="en-US" sz="1800" kern="100" dirty="0">
                <a:effectLst/>
                <a:latin typeface="Cambria Math" panose="02040503050406030204" pitchFamily="18" charset="0"/>
                <a:ea typeface="Calibri" panose="020F0502020204030204" pitchFamily="34" charset="0"/>
                <a:cs typeface="Cambria Math" panose="02040503050406030204" pitchFamily="18" charset="0"/>
              </a:rPr>
              <a:t>∈</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 </a:t>
            </a:r>
            <a:r>
              <a:rPr lang="en-US" sz="1800" kern="100" dirty="0" err="1">
                <a:effectLst/>
                <a:latin typeface="Times New Roman" panose="02020603050405020304" pitchFamily="18" charset="0"/>
                <a:ea typeface="Calibri" panose="020F0502020204030204" pitchFamily="34" charset="0"/>
                <a:cs typeface="Mangal" panose="02040503050203030202" pitchFamily="18" charset="0"/>
              </a:rPr>
              <a:t>ℝm</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 that minimizes the 2-norm of the residual. A linear regression issue would inevitably result from this, as is widely recognized.</a:t>
            </a:r>
            <a:endParaRPr lang="en-GB" sz="2000" kern="0" dirty="0">
              <a:effectLst/>
              <a:latin typeface="Times New Roman" panose="02020603050405020304" pitchFamily="18" charset="0"/>
              <a:ea typeface="Times New Roman" panose="02020603050405020304" pitchFamily="18" charset="0"/>
            </a:endParaRPr>
          </a:p>
          <a:p>
            <a:endParaRPr lang="en-US" dirty="0"/>
          </a:p>
        </p:txBody>
      </p:sp>
    </p:spTree>
    <p:extLst>
      <p:ext uri="{BB962C8B-B14F-4D97-AF65-F5344CB8AC3E}">
        <p14:creationId xmlns:p14="http://schemas.microsoft.com/office/powerpoint/2010/main" xmlns="" val="4086416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CF2C055-8B76-3842-E55A-958230585A36}"/>
              </a:ext>
            </a:extLst>
          </p:cNvPr>
          <p:cNvSpPr>
            <a:spLocks noGrp="1"/>
          </p:cNvSpPr>
          <p:nvPr>
            <p:ph type="title"/>
          </p:nvPr>
        </p:nvSpPr>
        <p:spPr/>
        <p:txBody>
          <a:bodyPr/>
          <a:lstStyle/>
          <a:p>
            <a:r>
              <a:rPr lang="en-GB" sz="2800" b="1" kern="0" dirty="0">
                <a:solidFill>
                  <a:schemeClr val="tx1"/>
                </a:solidFill>
                <a:effectLst/>
                <a:latin typeface="Times New Roman" panose="02020603050405020304" pitchFamily="18" charset="0"/>
                <a:ea typeface="Batang" panose="02030600000101010101" pitchFamily="18" charset="-127"/>
                <a:cs typeface="Mangal" panose="02040503050203030202" pitchFamily="18" charset="0"/>
              </a:rPr>
              <a:t>THE DENSE MATRIX MULTIPLICATION</a:t>
            </a:r>
            <a:r>
              <a:rPr lang="en-US" sz="4400" kern="100" dirty="0">
                <a:effectLst/>
                <a:latin typeface="Calibri" panose="020F0502020204030204" pitchFamily="34" charset="0"/>
                <a:ea typeface="Calibri" panose="020F0502020204030204" pitchFamily="34" charset="0"/>
                <a:cs typeface="Mangal" panose="02040503050203030202" pitchFamily="18" charset="0"/>
              </a:rPr>
              <a:t/>
            </a:r>
            <a:br>
              <a:rPr lang="en-US" sz="4400" kern="100" dirty="0">
                <a:effectLst/>
                <a:latin typeface="Calibri" panose="020F0502020204030204" pitchFamily="34" charset="0"/>
                <a:ea typeface="Calibri" panose="020F0502020204030204" pitchFamily="34" charset="0"/>
                <a:cs typeface="Mangal" panose="02040503050203030202" pitchFamily="18" charset="0"/>
              </a:rPr>
            </a:br>
            <a:endParaRPr lang="en-US" dirty="0"/>
          </a:p>
        </p:txBody>
      </p:sp>
      <p:sp>
        <p:nvSpPr>
          <p:cNvPr id="3" name="Content Placeholder 2">
            <a:extLst>
              <a:ext uri="{FF2B5EF4-FFF2-40B4-BE49-F238E27FC236}">
                <a16:creationId xmlns:a16="http://schemas.microsoft.com/office/drawing/2014/main" xmlns="" id="{73F5CF6B-F123-F2C7-1D0F-52A06B1F4837}"/>
              </a:ext>
            </a:extLst>
          </p:cNvPr>
          <p:cNvSpPr>
            <a:spLocks noGrp="1"/>
          </p:cNvSpPr>
          <p:nvPr>
            <p:ph idx="1"/>
          </p:nvPr>
        </p:nvSpPr>
        <p:spPr>
          <a:xfrm>
            <a:off x="550844" y="1432193"/>
            <a:ext cx="10906698" cy="5221995"/>
          </a:xfrm>
        </p:spPr>
        <p:txBody>
          <a:bodyPr>
            <a:normAutofit/>
          </a:bodyPr>
          <a:lstStyle/>
          <a:p>
            <a:pPr algn="just"/>
            <a:r>
              <a:rPr lang="en-US" dirty="0">
                <a:latin typeface="Times New Roman" panose="02020603050405020304" pitchFamily="18" charset="0"/>
                <a:cs typeface="Times New Roman" panose="02020603050405020304" pitchFamily="18" charset="0"/>
              </a:rPr>
              <a:t>Dense matrix multiplication faces computational issues due to its inherent data dependencies and arithmetic complexity.</a:t>
            </a:r>
          </a:p>
          <a:p>
            <a:pPr algn="just"/>
            <a:r>
              <a:rPr lang="en-US" dirty="0">
                <a:latin typeface="Times New Roman" panose="02020603050405020304" pitchFamily="18" charset="0"/>
                <a:cs typeface="Times New Roman" panose="02020603050405020304" pitchFamily="18" charset="0"/>
              </a:rPr>
              <a:t>Reducing execution time can be achieved by increasing the number of additions and decreasing the number of scalar multiplications.</a:t>
            </a:r>
          </a:p>
          <a:p>
            <a:pPr algn="just"/>
            <a:r>
              <a:rPr lang="en-US" dirty="0">
                <a:latin typeface="Times New Roman" panose="02020603050405020304" pitchFamily="18" charset="0"/>
                <a:cs typeface="Times New Roman" panose="02020603050405020304" pitchFamily="18" charset="0"/>
              </a:rPr>
              <a:t>These methods are efficient for computers with a single CPU and main memory, but inefficient on hierarchical memory systems due to complex data access patterns.</a:t>
            </a:r>
          </a:p>
          <a:p>
            <a:pPr algn="just"/>
            <a:r>
              <a:rPr lang="en-US" dirty="0">
                <a:latin typeface="Times New Roman" panose="02020603050405020304" pitchFamily="18" charset="0"/>
                <a:cs typeface="Times New Roman" panose="02020603050405020304" pitchFamily="18" charset="0"/>
              </a:rPr>
              <a:t>For matrices of size N × N, recursive matrix multiplication requires additional memory.</a:t>
            </a:r>
          </a:p>
          <a:p>
            <a:pPr algn="just"/>
            <a:r>
              <a:rPr lang="en-US" dirty="0">
                <a:latin typeface="Times New Roman" panose="02020603050405020304" pitchFamily="18" charset="0"/>
                <a:cs typeface="Times New Roman" panose="02020603050405020304" pitchFamily="18" charset="0"/>
              </a:rPr>
              <a:t>Four types of schedules for parallelizing matrix multiplication include Broadcast-Compute Shift, All-Shift-Compute, Broadcast Compute-Roll, and Compute-Roll-All.</a:t>
            </a:r>
          </a:p>
          <a:p>
            <a:pPr algn="just"/>
            <a:r>
              <a:rPr lang="en-US" dirty="0">
                <a:latin typeface="Times New Roman" panose="02020603050405020304" pitchFamily="18" charset="0"/>
                <a:cs typeface="Times New Roman" panose="02020603050405020304" pitchFamily="18" charset="0"/>
              </a:rPr>
              <a:t>A mix of the two methods can address data transportation anomalies.</a:t>
            </a:r>
          </a:p>
          <a:p>
            <a:pPr algn="just"/>
            <a:r>
              <a:rPr lang="en-US" dirty="0">
                <a:latin typeface="Times New Roman" panose="02020603050405020304" pitchFamily="18" charset="0"/>
                <a:cs typeface="Times New Roman" panose="02020603050405020304" pitchFamily="18" charset="0"/>
              </a:rPr>
              <a:t>Research on recursive and recursive-parallel matrix multiplication is declining.</a:t>
            </a:r>
          </a:p>
          <a:p>
            <a:pPr algn="just"/>
            <a:r>
              <a:rPr lang="en-US" dirty="0">
                <a:latin typeface="Times New Roman" panose="02020603050405020304" pitchFamily="18" charset="0"/>
                <a:cs typeface="Times New Roman" panose="02020603050405020304" pitchFamily="18" charset="0"/>
              </a:rPr>
              <a:t>Sparse matrix algebra aimed to conserve memory by implementing sophisticated data access patterns and indexing structures.</a:t>
            </a:r>
          </a:p>
        </p:txBody>
      </p:sp>
    </p:spTree>
    <p:extLst>
      <p:ext uri="{BB962C8B-B14F-4D97-AF65-F5344CB8AC3E}">
        <p14:creationId xmlns:p14="http://schemas.microsoft.com/office/powerpoint/2010/main" xmlns="" val="7960037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3C4952A-ADAD-BFC3-E08B-F07003A672AB}"/>
              </a:ext>
            </a:extLst>
          </p:cNvPr>
          <p:cNvSpPr>
            <a:spLocks noGrp="1"/>
          </p:cNvSpPr>
          <p:nvPr>
            <p:ph type="title"/>
          </p:nvPr>
        </p:nvSpPr>
        <p:spPr>
          <a:xfrm>
            <a:off x="645132" y="787011"/>
            <a:ext cx="9404723" cy="931620"/>
          </a:xfrm>
        </p:spPr>
        <p:txBody>
          <a:bodyPr/>
          <a:lstStyle/>
          <a:p>
            <a:r>
              <a:rPr lang="en-US" sz="2800" b="1" dirty="0">
                <a:solidFill>
                  <a:schemeClr val="tx1"/>
                </a:solidFill>
                <a:latin typeface="Times New Roman" panose="02020603050405020304" pitchFamily="18" charset="0"/>
                <a:cs typeface="Times New Roman" panose="02020603050405020304" pitchFamily="18" charset="0"/>
              </a:rPr>
              <a:t>CONCLUSION</a:t>
            </a:r>
          </a:p>
        </p:txBody>
      </p:sp>
      <p:sp>
        <p:nvSpPr>
          <p:cNvPr id="3" name="Content Placeholder 2">
            <a:extLst>
              <a:ext uri="{FF2B5EF4-FFF2-40B4-BE49-F238E27FC236}">
                <a16:creationId xmlns:a16="http://schemas.microsoft.com/office/drawing/2014/main" xmlns="" id="{98F50C04-5E8E-21E1-1DC9-27EDFE81E60B}"/>
              </a:ext>
            </a:extLst>
          </p:cNvPr>
          <p:cNvSpPr>
            <a:spLocks noGrp="1"/>
          </p:cNvSpPr>
          <p:nvPr>
            <p:ph idx="1"/>
          </p:nvPr>
        </p:nvSpPr>
        <p:spPr>
          <a:xfrm>
            <a:off x="645132" y="1718631"/>
            <a:ext cx="10118348" cy="4781321"/>
          </a:xfrm>
        </p:spPr>
        <p:txBody>
          <a:bodyPr>
            <a:normAutofit fontScale="92500" lnSpcReduction="10000"/>
          </a:bodyPr>
          <a:lstStyle/>
          <a:p>
            <a:pPr algn="just"/>
            <a:endParaRPr lang="en-US" sz="2400" dirty="0">
              <a:latin typeface="Times New Roman" panose="02020603050405020304" pitchFamily="18" charset="0"/>
              <a:cs typeface="Times New Roman" panose="02020603050405020304" pitchFamily="18" charset="0"/>
            </a:endParaRPr>
          </a:p>
          <a:p>
            <a:pPr algn="just"/>
            <a:r>
              <a:rPr lang="en-US" sz="2400" dirty="0">
                <a:latin typeface="Times New Roman" panose="02020603050405020304" pitchFamily="18" charset="0"/>
                <a:cs typeface="Times New Roman" panose="02020603050405020304" pitchFamily="18" charset="0"/>
              </a:rPr>
              <a:t>AI aims to mimic human-like abilities in machines through various research domains.</a:t>
            </a:r>
          </a:p>
          <a:p>
            <a:pPr algn="just"/>
            <a:r>
              <a:rPr lang="en-US" sz="2400" dirty="0">
                <a:latin typeface="Times New Roman" panose="02020603050405020304" pitchFamily="18" charset="0"/>
                <a:cs typeface="Times New Roman" panose="02020603050405020304" pitchFamily="18" charset="0"/>
              </a:rPr>
              <a:t>Deep learning and deep neural networks are key examples of AI advancements.</a:t>
            </a:r>
          </a:p>
          <a:p>
            <a:pPr algn="just"/>
            <a:r>
              <a:rPr lang="en-US" sz="2400" dirty="0">
                <a:latin typeface="Times New Roman" panose="02020603050405020304" pitchFamily="18" charset="0"/>
                <a:cs typeface="Times New Roman" panose="02020603050405020304" pitchFamily="18" charset="0"/>
              </a:rPr>
              <a:t>Access to big data and high-performance computing resources is crucial for these methods.</a:t>
            </a:r>
          </a:p>
          <a:p>
            <a:pPr algn="just"/>
            <a:r>
              <a:rPr lang="en-US" sz="2400" dirty="0">
                <a:latin typeface="Times New Roman" panose="02020603050405020304" pitchFamily="18" charset="0"/>
                <a:cs typeface="Times New Roman" panose="02020603050405020304" pitchFamily="18" charset="0"/>
              </a:rPr>
              <a:t>EC algorithms have shown promise in solving optimization problems, despite computing difficulties in large-scale settings.</a:t>
            </a:r>
          </a:p>
          <a:p>
            <a:pPr algn="just"/>
            <a:r>
              <a:rPr lang="en-US" sz="2400" dirty="0">
                <a:latin typeface="Times New Roman" panose="02020603050405020304" pitchFamily="18" charset="0"/>
                <a:cs typeface="Times New Roman" panose="02020603050405020304" pitchFamily="18" charset="0"/>
              </a:rPr>
              <a:t>AI development relies on computational systems supporting matrix operations for tasks like data analysis, unsupervised, semi-supervised, and supervised learning.</a:t>
            </a:r>
          </a:p>
          <a:p>
            <a:pPr algn="just"/>
            <a:r>
              <a:rPr lang="en-US" sz="2400" dirty="0">
                <a:latin typeface="Times New Roman" panose="02020603050405020304" pitchFamily="18" charset="0"/>
                <a:cs typeface="Times New Roman" panose="02020603050405020304" pitchFamily="18" charset="0"/>
              </a:rPr>
              <a:t>Numerical linear algebraic techniques are essential for data analysis and calculations.</a:t>
            </a:r>
          </a:p>
          <a:p>
            <a:pPr algn="just"/>
            <a:r>
              <a:rPr lang="en-US" sz="2400" dirty="0">
                <a:latin typeface="Times New Roman" panose="02020603050405020304" pitchFamily="18" charset="0"/>
                <a:cs typeface="Times New Roman" panose="02020603050405020304" pitchFamily="18" charset="0"/>
              </a:rPr>
              <a:t>Managing memory limitations, data dependencies, and computational complexity in dense matrix multiplication is a challenge.</a:t>
            </a:r>
          </a:p>
        </p:txBody>
      </p:sp>
    </p:spTree>
    <p:extLst>
      <p:ext uri="{BB962C8B-B14F-4D97-AF65-F5344CB8AC3E}">
        <p14:creationId xmlns:p14="http://schemas.microsoft.com/office/powerpoint/2010/main" xmlns="" val="17187929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AC2219F-D2DB-DC2E-490D-877D224312FB}"/>
              </a:ext>
            </a:extLst>
          </p:cNvPr>
          <p:cNvSpPr>
            <a:spLocks noGrp="1"/>
          </p:cNvSpPr>
          <p:nvPr>
            <p:ph type="title"/>
          </p:nvPr>
        </p:nvSpPr>
        <p:spPr>
          <a:xfrm>
            <a:off x="646111" y="573903"/>
            <a:ext cx="9404723" cy="1400530"/>
          </a:xfrm>
        </p:spPr>
        <p:txBody>
          <a:bodyPr/>
          <a:lstStyle/>
          <a:p>
            <a:r>
              <a:rPr lang="en-US" sz="3600" b="1" dirty="0">
                <a:latin typeface="Times New Roman" panose="02020603050405020304" pitchFamily="18" charset="0"/>
                <a:cs typeface="Times New Roman" panose="02020603050405020304" pitchFamily="18" charset="0"/>
              </a:rPr>
              <a:t>REFERENCES</a:t>
            </a:r>
          </a:p>
        </p:txBody>
      </p:sp>
      <p:sp>
        <p:nvSpPr>
          <p:cNvPr id="3" name="Content Placeholder 2">
            <a:extLst>
              <a:ext uri="{FF2B5EF4-FFF2-40B4-BE49-F238E27FC236}">
                <a16:creationId xmlns:a16="http://schemas.microsoft.com/office/drawing/2014/main" xmlns="" id="{D63FB6F2-066E-FAAB-E2CB-7ABCA5DB9E8D}"/>
              </a:ext>
            </a:extLst>
          </p:cNvPr>
          <p:cNvSpPr>
            <a:spLocks noGrp="1"/>
          </p:cNvSpPr>
          <p:nvPr>
            <p:ph idx="1"/>
          </p:nvPr>
        </p:nvSpPr>
        <p:spPr>
          <a:xfrm>
            <a:off x="646111" y="2267746"/>
            <a:ext cx="9977120" cy="3758480"/>
          </a:xfrm>
        </p:spPr>
        <p:txBody>
          <a:bodyPr/>
          <a:lstStyle/>
          <a:p>
            <a:pPr marL="342900" marR="0" lvl="0" indent="-342900" algn="just">
              <a:lnSpc>
                <a:spcPct val="107000"/>
              </a:lnSpc>
              <a:spcBef>
                <a:spcPts val="1200"/>
              </a:spcBef>
              <a:spcAft>
                <a:spcPts val="0"/>
              </a:spcAft>
              <a:buFont typeface="+mj-lt"/>
              <a:buAutoNum type="arabicPeriod"/>
            </a:pPr>
            <a:r>
              <a:rPr lang="en-GB" sz="1800" kern="0" dirty="0">
                <a:effectLst/>
                <a:latin typeface="Times New Roman" panose="02020603050405020304" pitchFamily="18" charset="0"/>
                <a:ea typeface="Times New Roman" panose="02020603050405020304" pitchFamily="18" charset="0"/>
                <a:cs typeface="Times New Roman" panose="02020603050405020304" pitchFamily="18" charset="0"/>
              </a:rPr>
              <a:t>J. C. </a:t>
            </a:r>
            <a:r>
              <a:rPr lang="en-GB" sz="1800" kern="0" dirty="0" err="1">
                <a:effectLst/>
                <a:latin typeface="Times New Roman" panose="02020603050405020304" pitchFamily="18" charset="0"/>
                <a:ea typeface="Times New Roman" panose="02020603050405020304" pitchFamily="18" charset="0"/>
                <a:cs typeface="Times New Roman" panose="02020603050405020304" pitchFamily="18" charset="0"/>
              </a:rPr>
              <a:t>Bezdek</a:t>
            </a:r>
            <a:r>
              <a:rPr lang="en-GB" sz="1800" kern="0" dirty="0">
                <a:effectLst/>
                <a:latin typeface="Times New Roman" panose="02020603050405020304" pitchFamily="18" charset="0"/>
                <a:ea typeface="Times New Roman" panose="02020603050405020304" pitchFamily="18" charset="0"/>
                <a:cs typeface="Times New Roman" panose="02020603050405020304" pitchFamily="18" charset="0"/>
              </a:rPr>
              <a:t>, “(Computational) intelligence: What’s in a name?,” IEEE Syst., Man, </a:t>
            </a:r>
            <a:r>
              <a:rPr lang="en-GB" sz="1800" kern="0" dirty="0" err="1">
                <a:effectLst/>
                <a:latin typeface="Times New Roman" panose="02020603050405020304" pitchFamily="18" charset="0"/>
                <a:ea typeface="Times New Roman" panose="02020603050405020304" pitchFamily="18" charset="0"/>
                <a:cs typeface="Times New Roman" panose="02020603050405020304" pitchFamily="18" charset="0"/>
              </a:rPr>
              <a:t>Cybern</a:t>
            </a:r>
            <a:r>
              <a:rPr lang="en-GB" sz="1800" kern="0" dirty="0">
                <a:effectLst/>
                <a:latin typeface="Times New Roman" panose="02020603050405020304" pitchFamily="18" charset="0"/>
                <a:ea typeface="Times New Roman" panose="02020603050405020304" pitchFamily="18" charset="0"/>
                <a:cs typeface="Times New Roman" panose="02020603050405020304" pitchFamily="18" charset="0"/>
              </a:rPr>
              <a:t>. Mag., vol. 2, no. 2, pp. 4–14, Apr. 2016. </a:t>
            </a:r>
            <a:endParaRPr lang="en-US" sz="18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just">
              <a:lnSpc>
                <a:spcPct val="107000"/>
              </a:lnSpc>
              <a:spcBef>
                <a:spcPts val="1200"/>
              </a:spcBef>
              <a:spcAft>
                <a:spcPts val="0"/>
              </a:spcAft>
              <a:buFont typeface="+mj-lt"/>
              <a:buAutoNum type="arabicPeriod"/>
            </a:pPr>
            <a:r>
              <a:rPr lang="en-GB" sz="1800" kern="0" dirty="0">
                <a:effectLst/>
                <a:latin typeface="Times New Roman" panose="02020603050405020304" pitchFamily="18" charset="0"/>
                <a:ea typeface="Times New Roman" panose="02020603050405020304" pitchFamily="18" charset="0"/>
                <a:cs typeface="Times New Roman" panose="02020603050405020304" pitchFamily="18" charset="0"/>
              </a:rPr>
              <a:t>Y. LeCun, Y. Bengio, and G. Hinton, “Deep learning,” Nature, vol. 521, no. 7553, pp. 436–444, 2015. </a:t>
            </a:r>
            <a:endParaRPr lang="en-US" sz="18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just">
              <a:lnSpc>
                <a:spcPct val="107000"/>
              </a:lnSpc>
              <a:spcBef>
                <a:spcPts val="1200"/>
              </a:spcBef>
              <a:spcAft>
                <a:spcPts val="0"/>
              </a:spcAft>
              <a:buFont typeface="+mj-lt"/>
              <a:buAutoNum type="arabicPeriod"/>
            </a:pPr>
            <a:r>
              <a:rPr lang="en-GB" sz="1800" kern="0" dirty="0">
                <a:effectLst/>
                <a:latin typeface="Times New Roman" panose="02020603050405020304" pitchFamily="18" charset="0"/>
                <a:ea typeface="Times New Roman" panose="02020603050405020304" pitchFamily="18" charset="0"/>
                <a:cs typeface="Times New Roman" panose="02020603050405020304" pitchFamily="18" charset="0"/>
              </a:rPr>
              <a:t>M. H. S. </a:t>
            </a:r>
            <a:r>
              <a:rPr lang="en-GB" sz="1800" kern="0" dirty="0" err="1">
                <a:effectLst/>
                <a:latin typeface="Times New Roman" panose="02020603050405020304" pitchFamily="18" charset="0"/>
                <a:ea typeface="Times New Roman" panose="02020603050405020304" pitchFamily="18" charset="0"/>
                <a:cs typeface="Times New Roman" panose="02020603050405020304" pitchFamily="18" charset="0"/>
              </a:rPr>
              <a:t>Segler</a:t>
            </a:r>
            <a:r>
              <a:rPr lang="en-GB" sz="1800" kern="0" dirty="0">
                <a:effectLst/>
                <a:latin typeface="Times New Roman" panose="02020603050405020304" pitchFamily="18" charset="0"/>
                <a:ea typeface="Times New Roman" panose="02020603050405020304" pitchFamily="18" charset="0"/>
                <a:cs typeface="Times New Roman" panose="02020603050405020304" pitchFamily="18" charset="0"/>
              </a:rPr>
              <a:t>, M. Preuss, and M. P. Waller, “Planning chemical syntheses with deep neural networks and symbolic AI,” Nature, vol. 555, pp. 604–610, 2018. </a:t>
            </a:r>
            <a:endParaRPr lang="en-US" sz="18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just">
              <a:lnSpc>
                <a:spcPct val="107000"/>
              </a:lnSpc>
              <a:spcBef>
                <a:spcPts val="1200"/>
              </a:spcBef>
              <a:spcAft>
                <a:spcPts val="0"/>
              </a:spcAft>
              <a:buFont typeface="+mj-lt"/>
              <a:buAutoNum type="arabicPeriod"/>
            </a:pPr>
            <a:r>
              <a:rPr lang="en-GB" sz="1800" kern="0" dirty="0">
                <a:effectLst/>
                <a:latin typeface="Times New Roman" panose="02020603050405020304" pitchFamily="18" charset="0"/>
                <a:ea typeface="Times New Roman" panose="02020603050405020304" pitchFamily="18" charset="0"/>
                <a:cs typeface="Times New Roman" panose="02020603050405020304" pitchFamily="18" charset="0"/>
              </a:rPr>
              <a:t>Q. Chen et al., “A survey on an emerging area: Deep learning for smart city data,” IEEE Trans. </a:t>
            </a:r>
            <a:r>
              <a:rPr lang="en-GB" sz="1800" kern="0" dirty="0" err="1">
                <a:effectLst/>
                <a:latin typeface="Times New Roman" panose="02020603050405020304" pitchFamily="18" charset="0"/>
                <a:ea typeface="Times New Roman" panose="02020603050405020304" pitchFamily="18" charset="0"/>
                <a:cs typeface="Times New Roman" panose="02020603050405020304" pitchFamily="18" charset="0"/>
              </a:rPr>
              <a:t>Emerg</a:t>
            </a:r>
            <a:r>
              <a:rPr lang="en-GB" sz="1800" kern="0" dirty="0">
                <a:effectLst/>
                <a:latin typeface="Times New Roman" panose="02020603050405020304" pitchFamily="18" charset="0"/>
                <a:ea typeface="Times New Roman" panose="02020603050405020304" pitchFamily="18" charset="0"/>
                <a:cs typeface="Times New Roman" panose="02020603050405020304" pitchFamily="18" charset="0"/>
              </a:rPr>
              <a:t>. Top. </a:t>
            </a:r>
            <a:r>
              <a:rPr lang="en-GB" sz="1800" kern="0" dirty="0" err="1">
                <a:effectLst/>
                <a:latin typeface="Times New Roman" panose="02020603050405020304" pitchFamily="18" charset="0"/>
                <a:ea typeface="Times New Roman" panose="02020603050405020304" pitchFamily="18" charset="0"/>
                <a:cs typeface="Times New Roman" panose="02020603050405020304" pitchFamily="18" charset="0"/>
              </a:rPr>
              <a:t>Comput</a:t>
            </a:r>
            <a:r>
              <a:rPr lang="en-GB" sz="1800" kern="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kern="0" dirty="0" err="1">
                <a:effectLst/>
                <a:latin typeface="Times New Roman" panose="02020603050405020304" pitchFamily="18" charset="0"/>
                <a:ea typeface="Times New Roman" panose="02020603050405020304" pitchFamily="18" charset="0"/>
                <a:cs typeface="Times New Roman" panose="02020603050405020304" pitchFamily="18" charset="0"/>
              </a:rPr>
              <a:t>Intell</a:t>
            </a:r>
            <a:r>
              <a:rPr lang="en-GB" sz="1800" kern="0" dirty="0">
                <a:effectLst/>
                <a:latin typeface="Times New Roman" panose="02020603050405020304" pitchFamily="18" charset="0"/>
                <a:ea typeface="Times New Roman" panose="02020603050405020304" pitchFamily="18" charset="0"/>
                <a:cs typeface="Times New Roman" panose="02020603050405020304" pitchFamily="18" charset="0"/>
              </a:rPr>
              <a:t>., vol. 3, no. 5, pp. 392–410, Oct. 2019. </a:t>
            </a:r>
            <a:endParaRPr lang="en-US" sz="18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just">
              <a:lnSpc>
                <a:spcPct val="107000"/>
              </a:lnSpc>
              <a:spcBef>
                <a:spcPts val="1200"/>
              </a:spcBef>
              <a:spcAft>
                <a:spcPts val="0"/>
              </a:spcAft>
              <a:buFont typeface="+mj-lt"/>
              <a:buAutoNum type="arabicPeriod"/>
            </a:pPr>
            <a:r>
              <a:rPr lang="en-GB" sz="1800" kern="0" dirty="0">
                <a:effectLst/>
                <a:latin typeface="Times New Roman" panose="02020603050405020304" pitchFamily="18" charset="0"/>
                <a:ea typeface="Times New Roman" panose="02020603050405020304" pitchFamily="18" charset="0"/>
                <a:cs typeface="Times New Roman" panose="02020603050405020304" pitchFamily="18" charset="0"/>
              </a:rPr>
              <a:t>Y. Ong and A. Gupta, “AIR5: Five pillars of artificial intelligence research,” IEEE Trans. </a:t>
            </a:r>
            <a:r>
              <a:rPr lang="en-GB" sz="1800" kern="0" dirty="0" err="1">
                <a:effectLst/>
                <a:latin typeface="Times New Roman" panose="02020603050405020304" pitchFamily="18" charset="0"/>
                <a:ea typeface="Times New Roman" panose="02020603050405020304" pitchFamily="18" charset="0"/>
                <a:cs typeface="Times New Roman" panose="02020603050405020304" pitchFamily="18" charset="0"/>
              </a:rPr>
              <a:t>Emerg</a:t>
            </a:r>
            <a:r>
              <a:rPr lang="en-GB" sz="1800" kern="0" dirty="0">
                <a:effectLst/>
                <a:latin typeface="Times New Roman" panose="02020603050405020304" pitchFamily="18" charset="0"/>
                <a:ea typeface="Times New Roman" panose="02020603050405020304" pitchFamily="18" charset="0"/>
                <a:cs typeface="Times New Roman" panose="02020603050405020304" pitchFamily="18" charset="0"/>
              </a:rPr>
              <a:t>. Top. </a:t>
            </a:r>
            <a:r>
              <a:rPr lang="en-GB" sz="1800" kern="0" dirty="0" err="1">
                <a:effectLst/>
                <a:latin typeface="Times New Roman" panose="02020603050405020304" pitchFamily="18" charset="0"/>
                <a:ea typeface="Times New Roman" panose="02020603050405020304" pitchFamily="18" charset="0"/>
                <a:cs typeface="Times New Roman" panose="02020603050405020304" pitchFamily="18" charset="0"/>
              </a:rPr>
              <a:t>Comput</a:t>
            </a:r>
            <a:r>
              <a:rPr lang="en-GB" sz="1800" kern="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kern="0" dirty="0" err="1">
                <a:effectLst/>
                <a:latin typeface="Times New Roman" panose="02020603050405020304" pitchFamily="18" charset="0"/>
                <a:ea typeface="Times New Roman" panose="02020603050405020304" pitchFamily="18" charset="0"/>
                <a:cs typeface="Times New Roman" panose="02020603050405020304" pitchFamily="18" charset="0"/>
              </a:rPr>
              <a:t>Intell</a:t>
            </a:r>
            <a:r>
              <a:rPr lang="en-GB" sz="1800" kern="0" dirty="0">
                <a:effectLst/>
                <a:latin typeface="Times New Roman" panose="02020603050405020304" pitchFamily="18" charset="0"/>
                <a:ea typeface="Times New Roman" panose="02020603050405020304" pitchFamily="18" charset="0"/>
                <a:cs typeface="Times New Roman" panose="02020603050405020304" pitchFamily="18" charset="0"/>
              </a:rPr>
              <a:t>., vol. 3, no. 5, pp. 411–415, Oct. 2019. </a:t>
            </a:r>
            <a:endParaRPr lang="en-US" sz="18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xmlns="" val="615989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xmlns="" id="{14313369-4047-74A6-745C-7DC5211C14AB}"/>
              </a:ext>
            </a:extLst>
          </p:cNvPr>
          <p:cNvSpPr>
            <a:spLocks noGrp="1"/>
          </p:cNvSpPr>
          <p:nvPr>
            <p:ph type="ctrTitle"/>
          </p:nvPr>
        </p:nvSpPr>
        <p:spPr>
          <a:xfrm>
            <a:off x="1199023" y="930007"/>
            <a:ext cx="8825658" cy="3329581"/>
          </a:xfrm>
        </p:spPr>
        <p:txBody>
          <a:bodyPr/>
          <a:lstStyle/>
          <a:p>
            <a:pPr algn="ctr"/>
            <a:r>
              <a:rPr lang="en-US" b="1" dirty="0"/>
              <a:t>THANK YOU</a:t>
            </a:r>
          </a:p>
        </p:txBody>
      </p:sp>
    </p:spTree>
    <p:extLst>
      <p:ext uri="{BB962C8B-B14F-4D97-AF65-F5344CB8AC3E}">
        <p14:creationId xmlns:p14="http://schemas.microsoft.com/office/powerpoint/2010/main" xmlns="" val="216358611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xmlns=""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17</TotalTime>
  <Words>1104</Words>
  <Application>Microsoft Office PowerPoint</Application>
  <PresentationFormat>Custom</PresentationFormat>
  <Paragraphs>53</Paragraphs>
  <Slides>8</Slides>
  <Notes>0</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Ion</vt:lpstr>
      <vt:lpstr>MATRIX AND COMPUTATION SYSTEM SUPPORTING AI DEVELOPMENT </vt:lpstr>
      <vt:lpstr>INTRODUCTION </vt:lpstr>
      <vt:lpstr>MATRIX-BASED ALGORITHMS IN AI </vt:lpstr>
      <vt:lpstr>COMPUTATIONAL SYSTEMS FOR MATRIX OPERATIONS </vt:lpstr>
      <vt:lpstr>THE DENSE MATRIX MULTIPLICATION </vt:lpstr>
      <vt:lpstr>CONCLUSION</vt:lpstr>
      <vt:lpstr>REFERENCES</vt:lpstr>
      <vt:lpstr>THANK YOU</vt:lpstr>
    </vt:vector>
  </TitlesOfParts>
  <Company>Grizli777</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MATRIX AND COMPUTATION SYSTEM SUPPORTING AI DEVELOPMENT</dc:title>
  <dc:creator>anushreeagarwal721@gmail.com</dc:creator>
  <cp:lastModifiedBy>pc</cp:lastModifiedBy>
  <cp:revision>5</cp:revision>
  <dcterms:created xsi:type="dcterms:W3CDTF">2024-03-07T11:33:54Z</dcterms:created>
  <dcterms:modified xsi:type="dcterms:W3CDTF">2024-03-11T10:02:44Z</dcterms:modified>
</cp:coreProperties>
</file>