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83" autoAdjust="0"/>
    <p:restoredTop sz="94660"/>
  </p:normalViewPr>
  <p:slideViewPr>
    <p:cSldViewPr snapToGrid="0">
      <p:cViewPr varScale="1">
        <p:scale>
          <a:sx n="69" d="100"/>
          <a:sy n="69" d="100"/>
        </p:scale>
        <p:origin x="60" y="3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76774402-F44F-4036-8A74-A7E49B184A6F}"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CAAD44-F84E-4AB8-8249-E1CA72E2DF60}" type="slidenum">
              <a:rPr lang="en-US" smtClean="0"/>
              <a:t>‹#›</a:t>
            </a:fld>
            <a:endParaRPr lang="en-US"/>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0120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774402-F44F-4036-8A74-A7E49B184A6F}"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CAAD44-F84E-4AB8-8249-E1CA72E2DF60}" type="slidenum">
              <a:rPr lang="en-US" smtClean="0"/>
              <a:t>‹#›</a:t>
            </a:fld>
            <a:endParaRPr lang="en-US"/>
          </a:p>
        </p:txBody>
      </p:sp>
    </p:spTree>
    <p:extLst>
      <p:ext uri="{BB962C8B-B14F-4D97-AF65-F5344CB8AC3E}">
        <p14:creationId xmlns:p14="http://schemas.microsoft.com/office/powerpoint/2010/main" val="954022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6774402-F44F-4036-8A74-A7E49B184A6F}"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CAAD44-F84E-4AB8-8249-E1CA72E2DF60}" type="slidenum">
              <a:rPr lang="en-US" smtClean="0"/>
              <a:t>‹#›</a:t>
            </a:fld>
            <a:endParaRPr lang="en-US"/>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6968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6774402-F44F-4036-8A74-A7E49B184A6F}" type="datetimeFigureOut">
              <a:rPr lang="en-US" smtClean="0"/>
              <a:t>7/28/2024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CAAD44-F84E-4AB8-8249-E1CA72E2DF60}" type="slidenum">
              <a:rPr lang="en-US" smtClean="0"/>
              <a:t>‹#›</a:t>
            </a:fld>
            <a:endParaRPr lang="en-US"/>
          </a:p>
        </p:txBody>
      </p:sp>
    </p:spTree>
    <p:extLst>
      <p:ext uri="{BB962C8B-B14F-4D97-AF65-F5344CB8AC3E}">
        <p14:creationId xmlns:p14="http://schemas.microsoft.com/office/powerpoint/2010/main" val="3637471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774402-F44F-4036-8A74-A7E49B184A6F}" type="datetimeFigureOut">
              <a:rPr lang="en-US" smtClean="0"/>
              <a:t>7/28/2024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5CAAD44-F84E-4AB8-8249-E1CA72E2DF60}" type="slidenum">
              <a:rPr lang="en-US" smtClean="0"/>
              <a:t>‹#›</a:t>
            </a:fld>
            <a:endParaRPr lang="en-US"/>
          </a:p>
        </p:txBody>
      </p:sp>
    </p:spTree>
    <p:extLst>
      <p:ext uri="{BB962C8B-B14F-4D97-AF65-F5344CB8AC3E}">
        <p14:creationId xmlns:p14="http://schemas.microsoft.com/office/powerpoint/2010/main" val="6073662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6774402-F44F-4036-8A74-A7E49B184A6F}" type="datetimeFigureOut">
              <a:rPr lang="en-US" smtClean="0"/>
              <a:t>7/28/2024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5CAAD44-F84E-4AB8-8249-E1CA72E2DF60}" type="slidenum">
              <a:rPr lang="en-US" smtClean="0"/>
              <a:t>‹#›</a:t>
            </a:fld>
            <a:endParaRPr lang="en-US"/>
          </a:p>
        </p:txBody>
      </p:sp>
    </p:spTree>
    <p:extLst>
      <p:ext uri="{BB962C8B-B14F-4D97-AF65-F5344CB8AC3E}">
        <p14:creationId xmlns:p14="http://schemas.microsoft.com/office/powerpoint/2010/main" val="14121869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774402-F44F-4036-8A74-A7E49B184A6F}" type="datetimeFigureOut">
              <a:rPr lang="en-US" smtClean="0"/>
              <a:t>7/28/2024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5CAAD44-F84E-4AB8-8249-E1CA72E2DF60}" type="slidenum">
              <a:rPr lang="en-US" smtClean="0"/>
              <a:t>‹#›</a:t>
            </a:fld>
            <a:endParaRPr lang="en-US"/>
          </a:p>
        </p:txBody>
      </p:sp>
    </p:spTree>
    <p:extLst>
      <p:ext uri="{BB962C8B-B14F-4D97-AF65-F5344CB8AC3E}">
        <p14:creationId xmlns:p14="http://schemas.microsoft.com/office/powerpoint/2010/main" val="33940216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774402-F44F-4036-8A74-A7E49B184A6F}" type="datetimeFigureOut">
              <a:rPr lang="en-US" smtClean="0"/>
              <a:t>7/28/2024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CAAD44-F84E-4AB8-8249-E1CA72E2DF60}" type="slidenum">
              <a:rPr lang="en-US" smtClean="0"/>
              <a:t>‹#›</a:t>
            </a:fld>
            <a:endParaRPr lang="en-US"/>
          </a:p>
        </p:txBody>
      </p:sp>
    </p:spTree>
    <p:extLst>
      <p:ext uri="{BB962C8B-B14F-4D97-AF65-F5344CB8AC3E}">
        <p14:creationId xmlns:p14="http://schemas.microsoft.com/office/powerpoint/2010/main" val="3523349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6774402-F44F-4036-8A74-A7E49B184A6F}" type="datetimeFigureOut">
              <a:rPr lang="en-US" smtClean="0"/>
              <a:t>7/28/2024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5CAAD44-F84E-4AB8-8249-E1CA72E2DF60}" type="slidenum">
              <a:rPr lang="en-US" smtClean="0"/>
              <a:t>‹#›</a:t>
            </a:fld>
            <a:endParaRPr lang="en-US"/>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64219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774402-F44F-4036-8A74-A7E49B184A6F}"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CAAD44-F84E-4AB8-8249-E1CA72E2DF60}" type="slidenum">
              <a:rPr lang="en-US" smtClean="0"/>
              <a:t>‹#›</a:t>
            </a:fld>
            <a:endParaRPr lang="en-US"/>
          </a:p>
        </p:txBody>
      </p:sp>
    </p:spTree>
    <p:extLst>
      <p:ext uri="{BB962C8B-B14F-4D97-AF65-F5344CB8AC3E}">
        <p14:creationId xmlns:p14="http://schemas.microsoft.com/office/powerpoint/2010/main" val="86753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774402-F44F-4036-8A74-A7E49B184A6F}" type="datetimeFigureOut">
              <a:rPr lang="en-US" smtClean="0"/>
              <a:t>7/28/2024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5CAAD44-F84E-4AB8-8249-E1CA72E2DF60}"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68566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76774402-F44F-4036-8A74-A7E49B184A6F}" type="datetimeFigureOut">
              <a:rPr lang="en-US" smtClean="0"/>
              <a:t>7/28/2024</a:t>
            </a:fld>
            <a:endParaRPr lang="en-US"/>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US"/>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B5CAAD44-F84E-4AB8-8249-E1CA72E2DF60}" type="slidenum">
              <a:rPr lang="en-US" smtClean="0"/>
              <a:t>‹#›</a:t>
            </a:fld>
            <a:endParaRPr lang="en-US"/>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913213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D0C42-6A42-5DCB-63E0-E2D821C48DB6}"/>
              </a:ext>
            </a:extLst>
          </p:cNvPr>
          <p:cNvSpPr>
            <a:spLocks noGrp="1"/>
          </p:cNvSpPr>
          <p:nvPr>
            <p:ph type="ctrTitle"/>
          </p:nvPr>
        </p:nvSpPr>
        <p:spPr>
          <a:xfrm>
            <a:off x="1524000" y="263236"/>
            <a:ext cx="9144000" cy="1607129"/>
          </a:xfrm>
        </p:spPr>
        <p:txBody>
          <a:bodyPr>
            <a:noAutofit/>
          </a:bodyPr>
          <a:lstStyle/>
          <a:p>
            <a:r>
              <a:rPr lang="en-US" sz="3200" b="1" kern="100" dirty="0">
                <a:effectLst/>
                <a:latin typeface="Times New Roman" panose="02020603050405020304" pitchFamily="18" charset="0"/>
                <a:ea typeface="Calibri" panose="020F0502020204030204" pitchFamily="34" charset="0"/>
                <a:cs typeface="Mangal" panose="02040503050203030202" pitchFamily="18" charset="0"/>
              </a:rPr>
              <a:t>PROTEIN METABOLISM AND EXERCISE: EVALUATING THE NECESSITY OF AMINO ACID SUPPLEMENTS</a:t>
            </a:r>
            <a:br>
              <a:rPr lang="en-US" sz="3200" kern="100" dirty="0">
                <a:effectLst/>
                <a:latin typeface="Calibri" panose="020F0502020204030204" pitchFamily="34" charset="0"/>
                <a:ea typeface="Calibri" panose="020F0502020204030204" pitchFamily="34" charset="0"/>
                <a:cs typeface="Mangal" panose="02040503050203030202" pitchFamily="18" charset="0"/>
              </a:rPr>
            </a:br>
            <a:endParaRPr lang="en-US" sz="3200" dirty="0"/>
          </a:p>
        </p:txBody>
      </p:sp>
      <p:sp>
        <p:nvSpPr>
          <p:cNvPr id="3" name="Subtitle 2">
            <a:extLst>
              <a:ext uri="{FF2B5EF4-FFF2-40B4-BE49-F238E27FC236}">
                <a16:creationId xmlns:a16="http://schemas.microsoft.com/office/drawing/2014/main" id="{CFFBF463-7EC5-5BC8-2EC6-F36C406F00EF}"/>
              </a:ext>
            </a:extLst>
          </p:cNvPr>
          <p:cNvSpPr>
            <a:spLocks noGrp="1"/>
          </p:cNvSpPr>
          <p:nvPr>
            <p:ph type="subTitle" idx="1"/>
          </p:nvPr>
        </p:nvSpPr>
        <p:spPr>
          <a:xfrm>
            <a:off x="1454727" y="1870365"/>
            <a:ext cx="9282546" cy="2743200"/>
          </a:xfrm>
        </p:spPr>
        <p:txBody>
          <a:bodyPr>
            <a:normAutofit fontScale="47500" lnSpcReduction="20000"/>
          </a:bodyPr>
          <a:lstStyle/>
          <a:p>
            <a:pPr marL="0" marR="0" algn="ctr">
              <a:lnSpc>
                <a:spcPct val="115000"/>
              </a:lnSpc>
              <a:spcBef>
                <a:spcPts val="0"/>
              </a:spcBef>
              <a:spcAft>
                <a:spcPts val="1000"/>
              </a:spcAft>
            </a:pPr>
            <a:r>
              <a:rPr lang="en-US" sz="3000" b="1" u="sng" kern="100" dirty="0">
                <a:effectLst/>
                <a:latin typeface="Times New Roman" panose="02020603050405020304" pitchFamily="18" charset="0"/>
                <a:ea typeface="Calibri" panose="020F0502020204030204" pitchFamily="34" charset="0"/>
                <a:cs typeface="Mangal" panose="02040503050203030202" pitchFamily="18" charset="0"/>
              </a:rPr>
              <a:t>SCHOLAR DETAILS:</a:t>
            </a:r>
            <a:br>
              <a:rPr lang="en-US" sz="3000" u="sng" kern="100" dirty="0">
                <a:effectLst/>
                <a:latin typeface="Times New Roman" panose="02020603050405020304" pitchFamily="18" charset="0"/>
                <a:ea typeface="Calibri" panose="020F0502020204030204" pitchFamily="34" charset="0"/>
                <a:cs typeface="Mangal" panose="02040503050203030202" pitchFamily="18" charset="0"/>
              </a:rPr>
            </a:br>
            <a:r>
              <a:rPr lang="en-US" sz="3000" kern="100" dirty="0">
                <a:effectLst/>
                <a:latin typeface="Times New Roman" panose="02020603050405020304" pitchFamily="18" charset="0"/>
                <a:ea typeface="Calibri" panose="020F0502020204030204" pitchFamily="34" charset="0"/>
                <a:cs typeface="Mangal" panose="02040503050203030202" pitchFamily="18" charset="0"/>
              </a:rPr>
              <a:t>Mr. FEBY F.A.S</a:t>
            </a:r>
            <a:br>
              <a:rPr lang="en-US" sz="3000" kern="100" dirty="0">
                <a:effectLst/>
                <a:latin typeface="Times New Roman" panose="02020603050405020304" pitchFamily="18" charset="0"/>
                <a:ea typeface="Calibri" panose="020F0502020204030204" pitchFamily="34" charset="0"/>
                <a:cs typeface="Mangal" panose="02040503050203030202" pitchFamily="18" charset="0"/>
              </a:rPr>
            </a:br>
            <a:r>
              <a:rPr lang="en-US" sz="3000" kern="100" dirty="0">
                <a:effectLst/>
                <a:latin typeface="Times New Roman" panose="02020603050405020304" pitchFamily="18" charset="0"/>
                <a:ea typeface="Calibri" panose="020F0502020204030204" pitchFamily="34" charset="0"/>
                <a:cs typeface="Mangal" panose="02040503050203030202" pitchFamily="18" charset="0"/>
              </a:rPr>
              <a:t>RESEARCH SCHOLAR (</a:t>
            </a:r>
            <a:r>
              <a:rPr lang="en-US" sz="3000" kern="100" dirty="0" err="1">
                <a:effectLst/>
                <a:latin typeface="Times New Roman" panose="02020603050405020304" pitchFamily="18" charset="0"/>
                <a:ea typeface="Calibri" panose="020F0502020204030204" pitchFamily="34" charset="0"/>
                <a:cs typeface="Mangal" panose="02040503050203030202" pitchFamily="18" charset="0"/>
              </a:rPr>
              <a:t>Ph.D</a:t>
            </a:r>
            <a:r>
              <a:rPr lang="en-US" sz="3000" kern="100" dirty="0">
                <a:effectLst/>
                <a:latin typeface="Times New Roman" panose="02020603050405020304" pitchFamily="18" charset="0"/>
                <a:ea typeface="Calibri" panose="020F0502020204030204" pitchFamily="34" charset="0"/>
                <a:cs typeface="Mangal" panose="02040503050203030202" pitchFamily="18" charset="0"/>
              </a:rPr>
              <a:t> IN BIO-CHEMISTRY)</a:t>
            </a:r>
            <a:br>
              <a:rPr lang="en-US" sz="3000" kern="100" dirty="0">
                <a:effectLst/>
                <a:latin typeface="Times New Roman" panose="02020603050405020304" pitchFamily="18" charset="0"/>
                <a:ea typeface="Calibri" panose="020F0502020204030204" pitchFamily="34" charset="0"/>
                <a:cs typeface="Mangal" panose="02040503050203030202" pitchFamily="18" charset="0"/>
              </a:rPr>
            </a:br>
            <a:r>
              <a:rPr lang="en-US" sz="3000" kern="100" dirty="0">
                <a:effectLst/>
                <a:latin typeface="Times New Roman" panose="02020603050405020304" pitchFamily="18" charset="0"/>
                <a:ea typeface="Calibri" panose="020F0502020204030204" pitchFamily="34" charset="0"/>
                <a:cs typeface="Mangal" panose="02040503050203030202" pitchFamily="18" charset="0"/>
              </a:rPr>
              <a:t>DESH BHAGAT UNIVERSITY</a:t>
            </a:r>
            <a:br>
              <a:rPr lang="en-US" sz="3000" kern="100" dirty="0">
                <a:effectLst/>
                <a:latin typeface="Times New Roman" panose="02020603050405020304" pitchFamily="18" charset="0"/>
                <a:ea typeface="Calibri" panose="020F0502020204030204" pitchFamily="34" charset="0"/>
                <a:cs typeface="Mangal" panose="02040503050203030202" pitchFamily="18" charset="0"/>
              </a:rPr>
            </a:br>
            <a:r>
              <a:rPr lang="en-US" sz="3000" kern="100" dirty="0">
                <a:effectLst/>
                <a:latin typeface="Times New Roman" panose="02020603050405020304" pitchFamily="18" charset="0"/>
                <a:ea typeface="Calibri" panose="020F0502020204030204" pitchFamily="34" charset="0"/>
                <a:cs typeface="Mangal" panose="02040503050203030202" pitchFamily="18" charset="0"/>
              </a:rPr>
              <a:t>MANDI GOBINDAGARH, PUNJAB</a:t>
            </a:r>
            <a:endParaRPr lang="en-US" sz="30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br>
              <a:rPr lang="en-US" sz="3000" kern="100" dirty="0">
                <a:effectLst/>
                <a:latin typeface="Times New Roman" panose="02020603050405020304" pitchFamily="18" charset="0"/>
                <a:ea typeface="Calibri" panose="020F0502020204030204" pitchFamily="34" charset="0"/>
                <a:cs typeface="Mangal" panose="02040503050203030202" pitchFamily="18" charset="0"/>
              </a:rPr>
            </a:br>
            <a:r>
              <a:rPr lang="en-US" sz="3000" b="1" u="sng" kern="100" dirty="0">
                <a:effectLst/>
                <a:latin typeface="Times New Roman" panose="02020603050405020304" pitchFamily="18" charset="0"/>
                <a:ea typeface="Calibri" panose="020F0502020204030204" pitchFamily="34" charset="0"/>
                <a:cs typeface="Mangal" panose="02040503050203030202" pitchFamily="18" charset="0"/>
              </a:rPr>
              <a:t>GUIDE</a:t>
            </a:r>
            <a:br>
              <a:rPr lang="en-US" sz="3000" u="sng" kern="100" dirty="0">
                <a:effectLst/>
                <a:latin typeface="Times New Roman" panose="02020603050405020304" pitchFamily="18" charset="0"/>
                <a:ea typeface="Calibri" panose="020F0502020204030204" pitchFamily="34" charset="0"/>
                <a:cs typeface="Mangal" panose="02040503050203030202" pitchFamily="18" charset="0"/>
              </a:rPr>
            </a:br>
            <a:r>
              <a:rPr lang="en-US" sz="3000" kern="100" dirty="0">
                <a:effectLst/>
                <a:latin typeface="Times New Roman" panose="02020603050405020304" pitchFamily="18" charset="0"/>
                <a:ea typeface="Calibri" panose="020F0502020204030204" pitchFamily="34" charset="0"/>
                <a:cs typeface="Mangal" panose="02040503050203030202" pitchFamily="18" charset="0"/>
              </a:rPr>
              <a:t>Dr. VIVEK SINGH DAHIYA</a:t>
            </a:r>
            <a:br>
              <a:rPr lang="en-US" sz="3000" kern="100" dirty="0">
                <a:effectLst/>
                <a:latin typeface="Times New Roman" panose="02020603050405020304" pitchFamily="18" charset="0"/>
                <a:ea typeface="Calibri" panose="020F0502020204030204" pitchFamily="34" charset="0"/>
                <a:cs typeface="Mangal" panose="02040503050203030202" pitchFamily="18" charset="0"/>
              </a:rPr>
            </a:br>
            <a:r>
              <a:rPr lang="en-US" sz="3000" kern="100" dirty="0">
                <a:effectLst/>
                <a:latin typeface="Times New Roman" panose="02020603050405020304" pitchFamily="18" charset="0"/>
                <a:ea typeface="Calibri" panose="020F0502020204030204" pitchFamily="34" charset="0"/>
                <a:cs typeface="Mangal" panose="02040503050203030202" pitchFamily="18" charset="0"/>
              </a:rPr>
              <a:t>PROF</a:t>
            </a:r>
            <a:br>
              <a:rPr lang="en-US" sz="3000" kern="100" dirty="0">
                <a:effectLst/>
                <a:latin typeface="Times New Roman" panose="02020603050405020304" pitchFamily="18" charset="0"/>
                <a:ea typeface="Calibri" panose="020F0502020204030204" pitchFamily="34" charset="0"/>
                <a:cs typeface="Mangal" panose="02040503050203030202" pitchFamily="18" charset="0"/>
              </a:rPr>
            </a:br>
            <a:r>
              <a:rPr lang="en-US" sz="3000" kern="100" dirty="0">
                <a:effectLst/>
                <a:latin typeface="Times New Roman" panose="02020603050405020304" pitchFamily="18" charset="0"/>
                <a:ea typeface="Calibri" panose="020F0502020204030204" pitchFamily="34" charset="0"/>
                <a:cs typeface="Mangal" panose="02040503050203030202" pitchFamily="18" charset="0"/>
              </a:rPr>
              <a:t>DEPARTMENT OF BIO-CHEMISTRY</a:t>
            </a:r>
            <a:endParaRPr lang="en-US" sz="30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US" sz="3000" kern="100" dirty="0">
                <a:effectLst/>
                <a:latin typeface="Times New Roman" panose="02020603050405020304" pitchFamily="18" charset="0"/>
                <a:ea typeface="Calibri" panose="020F0502020204030204" pitchFamily="34" charset="0"/>
                <a:cs typeface="Mangal" panose="02040503050203030202" pitchFamily="18" charset="0"/>
              </a:rPr>
              <a:t>DESH BHAGAT UNIVERSITY</a:t>
            </a:r>
            <a:br>
              <a:rPr lang="en-US" sz="3000" kern="100" dirty="0">
                <a:effectLst/>
                <a:latin typeface="Times New Roman" panose="02020603050405020304" pitchFamily="18" charset="0"/>
                <a:ea typeface="Calibri" panose="020F0502020204030204" pitchFamily="34" charset="0"/>
                <a:cs typeface="Mangal" panose="02040503050203030202" pitchFamily="18" charset="0"/>
              </a:rPr>
            </a:br>
            <a:r>
              <a:rPr lang="en-US" sz="3000" kern="100" dirty="0">
                <a:effectLst/>
                <a:latin typeface="Times New Roman" panose="02020603050405020304" pitchFamily="18" charset="0"/>
                <a:ea typeface="Calibri" panose="020F0502020204030204" pitchFamily="34" charset="0"/>
                <a:cs typeface="Mangal" panose="02040503050203030202" pitchFamily="18" charset="0"/>
              </a:rPr>
              <a:t>MANDI GOBINDAGARH, PUNJAB</a:t>
            </a:r>
            <a:endParaRPr lang="en-US" sz="30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4290774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BF2E9-F56D-D5ED-5783-831AA07536D5}"/>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INTRODUCTION </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F8CADFA4-406A-E971-DADE-876A55F78202}"/>
              </a:ext>
            </a:extLst>
          </p:cNvPr>
          <p:cNvSpPr>
            <a:spLocks noGrp="1"/>
          </p:cNvSpPr>
          <p:nvPr>
            <p:ph idx="1"/>
          </p:nvPr>
        </p:nvSpPr>
        <p:spPr/>
        <p:txBody>
          <a:bodyPr>
            <a:normAutofit lnSpcReduction="10000"/>
          </a:bodyPr>
          <a:lstStyle/>
          <a:p>
            <a:r>
              <a:rPr lang="en-US" sz="1800" dirty="0">
                <a:effectLst/>
                <a:latin typeface="Times New Roman" panose="02020603050405020304" pitchFamily="18" charset="0"/>
                <a:ea typeface="Calibri" panose="020F0502020204030204" pitchFamily="34" charset="0"/>
              </a:rPr>
              <a:t>Protein synthesis and breakdown occur within the body as part of protein metabolism, a basic biological activity. </a:t>
            </a:r>
          </a:p>
          <a:p>
            <a:r>
              <a:rPr lang="en-US" sz="1800" dirty="0">
                <a:effectLst/>
                <a:latin typeface="Times New Roman" panose="02020603050405020304" pitchFamily="18" charset="0"/>
                <a:ea typeface="Calibri" panose="020F0502020204030204" pitchFamily="34" charset="0"/>
              </a:rPr>
              <a:t>Amino acid-based proteins are necessary for many physiological processes, such as immune system response, muscle repair, enzyme functioning, and hormone synthesis</a:t>
            </a:r>
            <a:endParaRPr lang="en-US" sz="1800" dirty="0">
              <a:latin typeface="Times New Roman" panose="02020603050405020304" pitchFamily="18" charset="0"/>
              <a:ea typeface="Calibri" panose="020F0502020204030204" pitchFamily="34" charset="0"/>
            </a:endParaRPr>
          </a:p>
          <a:p>
            <a:r>
              <a:rPr lang="en-US" sz="1800" dirty="0">
                <a:effectLst/>
                <a:latin typeface="Times New Roman" panose="02020603050405020304" pitchFamily="18" charset="0"/>
                <a:ea typeface="Calibri" panose="020F0502020204030204" pitchFamily="34" charset="0"/>
              </a:rPr>
              <a:t>Athletes and fitness enthusiasts who want to improve their workout results are increasingly turning to amino acid supplements</a:t>
            </a:r>
          </a:p>
          <a:p>
            <a:r>
              <a:rPr lang="en-US" sz="1800" dirty="0">
                <a:effectLst/>
                <a:latin typeface="Times New Roman" panose="02020603050405020304" pitchFamily="18" charset="0"/>
                <a:ea typeface="Calibri" panose="020F0502020204030204" pitchFamily="34" charset="0"/>
              </a:rPr>
              <a:t>Supplements that claim to increase muscle protein synthesis, decrease pain in the muscles, and speed up recovery include branched-chain amino acids (BCAAs), whey protein, and essential amino acids. </a:t>
            </a:r>
            <a:endParaRPr lang="en-US" sz="1800" dirty="0">
              <a:latin typeface="Times New Roman" panose="02020603050405020304" pitchFamily="18" charset="0"/>
              <a:ea typeface="Calibri" panose="020F0502020204030204" pitchFamily="34" charset="0"/>
            </a:endParaRPr>
          </a:p>
          <a:p>
            <a:r>
              <a:rPr lang="en-US" sz="1800" dirty="0">
                <a:effectLst/>
                <a:latin typeface="Times New Roman" panose="02020603050405020304" pitchFamily="18" charset="0"/>
                <a:ea typeface="Calibri" panose="020F0502020204030204" pitchFamily="34" charset="0"/>
              </a:rPr>
              <a:t>This study examines the available data on protein metabolism during exercise to determine whether amino acid supplements are necessary. </a:t>
            </a:r>
          </a:p>
          <a:p>
            <a:r>
              <a:rPr lang="en-US" sz="1800" dirty="0">
                <a:effectLst/>
                <a:latin typeface="Times New Roman" panose="02020603050405020304" pitchFamily="18" charset="0"/>
                <a:ea typeface="Calibri" panose="020F0502020204030204" pitchFamily="34" charset="0"/>
              </a:rPr>
              <a:t>This research aims to give evidence-based suggestions for people who want to enhance their nutritional strategies for performance and recovery by understanding the relationship between exercise and protein metabolism. </a:t>
            </a:r>
            <a:endParaRPr lang="en-US" sz="1800" dirty="0">
              <a:latin typeface="Times New Roman" panose="02020603050405020304" pitchFamily="18" charset="0"/>
              <a:ea typeface="Calibri" panose="020F0502020204030204" pitchFamily="34" charset="0"/>
            </a:endParaRPr>
          </a:p>
          <a:p>
            <a:endParaRPr lang="en-US" dirty="0"/>
          </a:p>
        </p:txBody>
      </p:sp>
    </p:spTree>
    <p:extLst>
      <p:ext uri="{BB962C8B-B14F-4D97-AF65-F5344CB8AC3E}">
        <p14:creationId xmlns:p14="http://schemas.microsoft.com/office/powerpoint/2010/main" val="22628289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AF602-8666-288A-09D9-12B73445F700}"/>
              </a:ext>
            </a:extLst>
          </p:cNvPr>
          <p:cNvSpPr>
            <a:spLocks noGrp="1"/>
          </p:cNvSpPr>
          <p:nvPr>
            <p:ph type="title"/>
          </p:nvPr>
        </p:nvSpPr>
        <p:spPr/>
        <p:txBody>
          <a:bodyPr>
            <a:normAutofit/>
          </a:bodyPr>
          <a:lstStyle/>
          <a:p>
            <a:pPr algn="ctr"/>
            <a:r>
              <a:rPr lang="en-US" sz="4000" b="1" dirty="0">
                <a:effectLst/>
                <a:latin typeface="Times New Roman" panose="02020603050405020304" pitchFamily="18" charset="0"/>
                <a:ea typeface="Calibri" panose="020F0502020204030204" pitchFamily="34" charset="0"/>
              </a:rPr>
              <a:t>REVIEW OF LITREATURE</a:t>
            </a:r>
            <a:endParaRPr lang="en-US" sz="4000" dirty="0"/>
          </a:p>
        </p:txBody>
      </p:sp>
      <p:sp>
        <p:nvSpPr>
          <p:cNvPr id="3" name="Content Placeholder 2">
            <a:extLst>
              <a:ext uri="{FF2B5EF4-FFF2-40B4-BE49-F238E27FC236}">
                <a16:creationId xmlns:a16="http://schemas.microsoft.com/office/drawing/2014/main" id="{01A1F4F2-624A-AD39-E146-9D748B9A9BCF}"/>
              </a:ext>
            </a:extLst>
          </p:cNvPr>
          <p:cNvSpPr>
            <a:spLocks noGrp="1"/>
          </p:cNvSpPr>
          <p:nvPr>
            <p:ph idx="1"/>
          </p:nvPr>
        </p:nvSpPr>
        <p:spPr/>
        <p:txBody>
          <a:bodyPr>
            <a:normAutofit lnSpcReduction="10000"/>
          </a:bodyPr>
          <a:lstStyle/>
          <a:p>
            <a:r>
              <a:rPr lang="en-US" sz="1800" b="1" dirty="0">
                <a:effectLst/>
                <a:latin typeface="Times New Roman" panose="02020603050405020304" pitchFamily="18" charset="0"/>
                <a:ea typeface="Calibri" panose="020F0502020204030204" pitchFamily="34" charset="0"/>
              </a:rPr>
              <a:t>Torre-</a:t>
            </a:r>
            <a:r>
              <a:rPr lang="en-US" sz="1800" b="1" dirty="0" err="1">
                <a:effectLst/>
                <a:latin typeface="Times New Roman" panose="02020603050405020304" pitchFamily="18" charset="0"/>
                <a:ea typeface="Calibri" panose="020F0502020204030204" pitchFamily="34" charset="0"/>
              </a:rPr>
              <a:t>Villalvazo</a:t>
            </a:r>
            <a:r>
              <a:rPr lang="en-US" sz="1800" b="1" dirty="0">
                <a:effectLst/>
                <a:latin typeface="Times New Roman" panose="02020603050405020304" pitchFamily="18" charset="0"/>
                <a:ea typeface="Calibri" panose="020F0502020204030204" pitchFamily="34" charset="0"/>
              </a:rPr>
              <a:t> et al. (2019)</a:t>
            </a:r>
            <a:r>
              <a:rPr lang="en-US" sz="1800" dirty="0">
                <a:effectLst/>
                <a:latin typeface="Times New Roman" panose="02020603050405020304" pitchFamily="18" charset="0"/>
                <a:ea typeface="Calibri" panose="020F0502020204030204" pitchFamily="34" charset="0"/>
              </a:rPr>
              <a:t> Examine the effects of protein and amino acid supplements on immunity as well as how they affect workout recovery and performance. The study highlights how taking supplements and eating the correct quantity of protein might alter these signaling pathways, accelerating the synthesis of muscle protein and enhancing post-exercise recovery</a:t>
            </a:r>
          </a:p>
          <a:p>
            <a:r>
              <a:rPr lang="en-US" sz="1800" b="1" dirty="0">
                <a:effectLst/>
                <a:latin typeface="Times New Roman" panose="02020603050405020304" pitchFamily="18" charset="0"/>
                <a:ea typeface="Calibri" panose="020F0502020204030204" pitchFamily="34" charset="0"/>
              </a:rPr>
              <a:t>Master and Macedo (2021),</a:t>
            </a:r>
            <a:r>
              <a:rPr lang="en-US" sz="1800" dirty="0">
                <a:effectLst/>
                <a:latin typeface="Times New Roman" panose="02020603050405020304" pitchFamily="18" charset="0"/>
                <a:ea typeface="Calibri" panose="020F0502020204030204" pitchFamily="34" charset="0"/>
              </a:rPr>
              <a:t> who focus specifically on the amino acids and proteins found in milk. The authors look at the advantages of these supplements in terms of boosting total exercise performance, reducing muscle injury, and improving muscle protein synthesis</a:t>
            </a:r>
            <a:endParaRPr lang="en-US" sz="1800" dirty="0">
              <a:latin typeface="Times New Roman" panose="02020603050405020304" pitchFamily="18" charset="0"/>
              <a:ea typeface="Calibri" panose="020F0502020204030204" pitchFamily="34" charset="0"/>
            </a:endParaRPr>
          </a:p>
          <a:p>
            <a:r>
              <a:rPr lang="en-US" sz="1800" b="1" dirty="0">
                <a:effectLst/>
                <a:latin typeface="Times New Roman" panose="02020603050405020304" pitchFamily="18" charset="0"/>
                <a:ea typeface="Calibri" panose="020F0502020204030204" pitchFamily="34" charset="0"/>
              </a:rPr>
              <a:t>Li et al. (2024)</a:t>
            </a:r>
            <a:r>
              <a:rPr lang="en-US" sz="1800" dirty="0">
                <a:effectLst/>
                <a:latin typeface="Times New Roman" panose="02020603050405020304" pitchFamily="18" charset="0"/>
                <a:ea typeface="Calibri" panose="020F0502020204030204" pitchFamily="34" charset="0"/>
              </a:rPr>
              <a:t> examines the mechanisms via which amino acids regulate skeletal muscle metabolism and provides guidance on appropriate exercise dosage and potential negative effects. The study examines the different ways that amino acids aid in the synthesis of muscle protein, energy production, and recuperation. </a:t>
            </a:r>
          </a:p>
          <a:p>
            <a:r>
              <a:rPr lang="en-US" sz="1800" b="1" dirty="0">
                <a:effectLst/>
                <a:latin typeface="Times New Roman" panose="02020603050405020304" pitchFamily="18" charset="0"/>
                <a:ea typeface="Calibri" panose="020F0502020204030204" pitchFamily="34" charset="0"/>
              </a:rPr>
              <a:t>Williamson et al. (2019)</a:t>
            </a:r>
            <a:r>
              <a:rPr lang="en-US" sz="1800" dirty="0">
                <a:effectLst/>
                <a:latin typeface="Times New Roman" panose="02020603050405020304" pitchFamily="18" charset="0"/>
                <a:ea typeface="Calibri" panose="020F0502020204030204" pitchFamily="34" charset="0"/>
              </a:rPr>
              <a:t> Examine how dietary protein consumption affects protein metabolism and endurance-trained male performance. According to the study, eating more protein can dramatically accelerate the synthesis of new proteins and decrease the breakdown of existing muscle protein, which improves recovery and endurance</a:t>
            </a:r>
            <a:endParaRPr lang="en-US" dirty="0"/>
          </a:p>
        </p:txBody>
      </p:sp>
    </p:spTree>
    <p:extLst>
      <p:ext uri="{BB962C8B-B14F-4D97-AF65-F5344CB8AC3E}">
        <p14:creationId xmlns:p14="http://schemas.microsoft.com/office/powerpoint/2010/main" val="32318535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5EB0F-519F-FCF2-5689-CC7B2A80D177}"/>
              </a:ext>
            </a:extLst>
          </p:cNvPr>
          <p:cNvSpPr>
            <a:spLocks noGrp="1"/>
          </p:cNvSpPr>
          <p:nvPr>
            <p:ph type="title"/>
          </p:nvPr>
        </p:nvSpPr>
        <p:spPr/>
        <p:txBody>
          <a:bodyPr>
            <a:normAutofit fontScale="90000"/>
          </a:bodyPr>
          <a:lstStyle/>
          <a:p>
            <a:pPr algn="ctr"/>
            <a:br>
              <a:rPr lang="en-US" sz="4000" b="1" kern="100" dirty="0">
                <a:effectLst/>
                <a:latin typeface="Times New Roman" panose="02020603050405020304" pitchFamily="18" charset="0"/>
                <a:ea typeface="Calibri" panose="020F0502020204030204" pitchFamily="34" charset="0"/>
                <a:cs typeface="Mangal" panose="02040503050203030202" pitchFamily="18" charset="0"/>
              </a:rPr>
            </a:b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HUMAN PROTEIN METABOLISM: A BROAD PERSPECTIVE</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18DF3EAC-DFFA-38FB-7F8C-11D2488CBD73}"/>
              </a:ext>
            </a:extLst>
          </p:cNvPr>
          <p:cNvSpPr>
            <a:spLocks noGrp="1"/>
          </p:cNvSpPr>
          <p:nvPr>
            <p:ph sz="half" idx="1"/>
          </p:nvPr>
        </p:nvSpPr>
        <p:spPr/>
        <p:txBody>
          <a:bodyPr>
            <a:normAutofit fontScale="85000" lnSpcReduction="20000"/>
          </a:bodyPr>
          <a:lstStyle/>
          <a:p>
            <a:pPr marL="0" indent="0" algn="just">
              <a:lnSpc>
                <a:spcPct val="150000"/>
              </a:lnSpc>
              <a:buNone/>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Human body protein mass provides structural support, enzymes to catalyze metabolic reactions,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signalling</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intermediates within and between cell tissues, and fuel for extreme survival. Major protein deposits are found in skeletal muscles, accounting for 40% of body weight in young males with 20-22% BMI (kg.m−2) and about 60% of total body protein in humans. Plasma proteins (including albumin, about 50% of liver proteins), immune cells (primarily leucocytes), intestinal tract proteins (digestive enzymes), bone, and dermal collagen are also produced by the liver. Protein balance shows the net protein synthesis and breakdown of any cell or tissue, which varies greatly between tissues, organs, and cell compartments.</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graphicFrame>
        <p:nvGraphicFramePr>
          <p:cNvPr id="7" name="Content Placeholder 6">
            <a:extLst>
              <a:ext uri="{FF2B5EF4-FFF2-40B4-BE49-F238E27FC236}">
                <a16:creationId xmlns:a16="http://schemas.microsoft.com/office/drawing/2014/main" id="{E33EBF8D-4D59-C82B-62A0-F05898F9996E}"/>
              </a:ext>
            </a:extLst>
          </p:cNvPr>
          <p:cNvGraphicFramePr>
            <a:graphicFrameLocks noGrp="1"/>
          </p:cNvGraphicFramePr>
          <p:nvPr>
            <p:ph sz="half" idx="2"/>
            <p:extLst>
              <p:ext uri="{D42A27DB-BD31-4B8C-83A1-F6EECF244321}">
                <p14:modId xmlns:p14="http://schemas.microsoft.com/office/powerpoint/2010/main" val="4163480622"/>
              </p:ext>
            </p:extLst>
          </p:nvPr>
        </p:nvGraphicFramePr>
        <p:xfrm>
          <a:off x="7114308" y="2673338"/>
          <a:ext cx="4239492" cy="3230159"/>
        </p:xfrm>
        <a:graphic>
          <a:graphicData uri="http://schemas.openxmlformats.org/drawingml/2006/table">
            <a:tbl>
              <a:tblPr firstRow="1" firstCol="1" bandRow="1">
                <a:tableStyleId>{5C22544A-7EE6-4342-B048-85BDC9FD1C3A}</a:tableStyleId>
              </a:tblPr>
              <a:tblGrid>
                <a:gridCol w="2119746">
                  <a:extLst>
                    <a:ext uri="{9D8B030D-6E8A-4147-A177-3AD203B41FA5}">
                      <a16:colId xmlns:a16="http://schemas.microsoft.com/office/drawing/2014/main" val="1915029818"/>
                    </a:ext>
                  </a:extLst>
                </a:gridCol>
                <a:gridCol w="2119746">
                  <a:extLst>
                    <a:ext uri="{9D8B030D-6E8A-4147-A177-3AD203B41FA5}">
                      <a16:colId xmlns:a16="http://schemas.microsoft.com/office/drawing/2014/main" val="1189861812"/>
                    </a:ext>
                  </a:extLst>
                </a:gridCol>
              </a:tblGrid>
              <a:tr h="882013">
                <a:tc>
                  <a:txBody>
                    <a:bodyPr/>
                    <a:lstStyle/>
                    <a:p>
                      <a:pPr marL="0" marR="0" algn="just">
                        <a:lnSpc>
                          <a:spcPct val="150000"/>
                        </a:lnSpc>
                        <a:spcBef>
                          <a:spcPts val="0"/>
                        </a:spcBef>
                        <a:spcAft>
                          <a:spcPts val="1000"/>
                        </a:spcAft>
                      </a:pPr>
                      <a:r>
                        <a:rPr lang="en-US" sz="1400" kern="100" dirty="0">
                          <a:effectLst/>
                          <a:latin typeface="Times New Roman" panose="02020603050405020304" pitchFamily="18" charset="0"/>
                          <a:ea typeface="Tahoma" panose="020B0604030504040204" pitchFamily="34" charset="0"/>
                          <a:cs typeface="Times New Roman" panose="02020603050405020304" pitchFamily="18" charset="0"/>
                        </a:rPr>
                        <a:t>Muscle Fraction</a:t>
                      </a:r>
                    </a:p>
                  </a:txBody>
                  <a:tcPr marL="33793" marR="33793" marT="0" marB="0"/>
                </a:tc>
                <a:tc>
                  <a:txBody>
                    <a:bodyPr/>
                    <a:lstStyle/>
                    <a:p>
                      <a:pPr marL="0" marR="0" algn="just">
                        <a:lnSpc>
                          <a:spcPct val="150000"/>
                        </a:lnSpc>
                        <a:spcBef>
                          <a:spcPts val="0"/>
                        </a:spcBef>
                        <a:spcAft>
                          <a:spcPts val="1000"/>
                        </a:spcAft>
                      </a:pPr>
                      <a:r>
                        <a:rPr lang="en-US" sz="1400" kern="100">
                          <a:effectLst/>
                          <a:latin typeface="Times New Roman" panose="02020603050405020304" pitchFamily="18" charset="0"/>
                          <a:ea typeface="Tahoma" panose="020B0604030504040204" pitchFamily="34" charset="0"/>
                          <a:cs typeface="Times New Roman" panose="02020603050405020304" pitchFamily="18" charset="0"/>
                        </a:rPr>
                        <a:t>FSR, Mean ± SD (% per day)</a:t>
                      </a:r>
                    </a:p>
                  </a:txBody>
                  <a:tcPr marL="33793" marR="33793" marT="0" marB="0"/>
                </a:tc>
                <a:extLst>
                  <a:ext uri="{0D108BD9-81ED-4DB2-BD59-A6C34878D82A}">
                    <a16:rowId xmlns:a16="http://schemas.microsoft.com/office/drawing/2014/main" val="4276170486"/>
                  </a:ext>
                </a:extLst>
              </a:tr>
              <a:tr h="882013">
                <a:tc>
                  <a:txBody>
                    <a:bodyPr/>
                    <a:lstStyle/>
                    <a:p>
                      <a:pPr marL="0" marR="0" algn="just">
                        <a:lnSpc>
                          <a:spcPct val="150000"/>
                        </a:lnSpc>
                        <a:spcBef>
                          <a:spcPts val="0"/>
                        </a:spcBef>
                        <a:spcAft>
                          <a:spcPts val="1000"/>
                        </a:spcAft>
                      </a:pPr>
                      <a:r>
                        <a:rPr lang="en-US" sz="1400" kern="100" dirty="0">
                          <a:effectLst/>
                          <a:latin typeface="Times New Roman" panose="02020603050405020304" pitchFamily="18" charset="0"/>
                          <a:ea typeface="Tahoma" panose="020B0604030504040204" pitchFamily="34" charset="0"/>
                          <a:cs typeface="Times New Roman" panose="02020603050405020304" pitchFamily="18" charset="0"/>
                        </a:rPr>
                        <a:t>Myosin Heavy Chain</a:t>
                      </a:r>
                    </a:p>
                  </a:txBody>
                  <a:tcPr marL="33793" marR="33793" marT="0" marB="0"/>
                </a:tc>
                <a:tc>
                  <a:txBody>
                    <a:bodyPr/>
                    <a:lstStyle/>
                    <a:p>
                      <a:pPr marL="0" marR="0" algn="just">
                        <a:lnSpc>
                          <a:spcPct val="150000"/>
                        </a:lnSpc>
                        <a:spcBef>
                          <a:spcPts val="0"/>
                        </a:spcBef>
                        <a:spcAft>
                          <a:spcPts val="1000"/>
                        </a:spcAft>
                      </a:pPr>
                      <a:r>
                        <a:rPr lang="en-US" sz="1400" kern="100" dirty="0">
                          <a:effectLst/>
                          <a:latin typeface="Times New Roman" panose="02020603050405020304" pitchFamily="18" charset="0"/>
                          <a:ea typeface="Tahoma" panose="020B0604030504040204" pitchFamily="34" charset="0"/>
                          <a:cs typeface="Times New Roman" panose="02020603050405020304" pitchFamily="18" charset="0"/>
                        </a:rPr>
                        <a:t>0.92 ± 0.09</a:t>
                      </a:r>
                    </a:p>
                  </a:txBody>
                  <a:tcPr marL="33793" marR="33793" marT="0" marB="0"/>
                </a:tc>
                <a:extLst>
                  <a:ext uri="{0D108BD9-81ED-4DB2-BD59-A6C34878D82A}">
                    <a16:rowId xmlns:a16="http://schemas.microsoft.com/office/drawing/2014/main" val="31715004"/>
                  </a:ext>
                </a:extLst>
              </a:tr>
              <a:tr h="488711">
                <a:tc>
                  <a:txBody>
                    <a:bodyPr/>
                    <a:lstStyle/>
                    <a:p>
                      <a:pPr marL="0" marR="0" algn="just">
                        <a:lnSpc>
                          <a:spcPct val="150000"/>
                        </a:lnSpc>
                        <a:spcBef>
                          <a:spcPts val="0"/>
                        </a:spcBef>
                        <a:spcAft>
                          <a:spcPts val="1000"/>
                        </a:spcAft>
                      </a:pPr>
                      <a:r>
                        <a:rPr lang="en-US" sz="1400" kern="100" dirty="0">
                          <a:effectLst/>
                          <a:latin typeface="Times New Roman" panose="02020603050405020304" pitchFamily="18" charset="0"/>
                          <a:ea typeface="Tahoma" panose="020B0604030504040204" pitchFamily="34" charset="0"/>
                          <a:cs typeface="Times New Roman" panose="02020603050405020304" pitchFamily="18" charset="0"/>
                        </a:rPr>
                        <a:t>Actin</a:t>
                      </a:r>
                    </a:p>
                  </a:txBody>
                  <a:tcPr marL="33793" marR="33793" marT="0" marB="0"/>
                </a:tc>
                <a:tc>
                  <a:txBody>
                    <a:bodyPr/>
                    <a:lstStyle/>
                    <a:p>
                      <a:pPr marL="0" marR="0" algn="just">
                        <a:lnSpc>
                          <a:spcPct val="150000"/>
                        </a:lnSpc>
                        <a:spcBef>
                          <a:spcPts val="0"/>
                        </a:spcBef>
                        <a:spcAft>
                          <a:spcPts val="1000"/>
                        </a:spcAft>
                      </a:pPr>
                      <a:r>
                        <a:rPr lang="en-US" sz="1400" kern="100">
                          <a:effectLst/>
                          <a:latin typeface="Times New Roman" panose="02020603050405020304" pitchFamily="18" charset="0"/>
                          <a:ea typeface="Tahoma" panose="020B0604030504040204" pitchFamily="34" charset="0"/>
                          <a:cs typeface="Times New Roman" panose="02020603050405020304" pitchFamily="18" charset="0"/>
                        </a:rPr>
                        <a:t>1.803± 0.20</a:t>
                      </a:r>
                    </a:p>
                  </a:txBody>
                  <a:tcPr marL="33793" marR="33793" marT="0" marB="0"/>
                </a:tc>
                <a:extLst>
                  <a:ext uri="{0D108BD9-81ED-4DB2-BD59-A6C34878D82A}">
                    <a16:rowId xmlns:a16="http://schemas.microsoft.com/office/drawing/2014/main" val="2503236798"/>
                  </a:ext>
                </a:extLst>
              </a:tr>
              <a:tr h="488711">
                <a:tc>
                  <a:txBody>
                    <a:bodyPr/>
                    <a:lstStyle/>
                    <a:p>
                      <a:pPr marL="0" marR="0" algn="just">
                        <a:lnSpc>
                          <a:spcPct val="150000"/>
                        </a:lnSpc>
                        <a:spcBef>
                          <a:spcPts val="0"/>
                        </a:spcBef>
                        <a:spcAft>
                          <a:spcPts val="1000"/>
                        </a:spcAft>
                      </a:pPr>
                      <a:r>
                        <a:rPr lang="en-US" sz="1400" kern="100">
                          <a:effectLst/>
                          <a:latin typeface="Times New Roman" panose="02020603050405020304" pitchFamily="18" charset="0"/>
                          <a:ea typeface="Tahoma" panose="020B0604030504040204" pitchFamily="34" charset="0"/>
                          <a:cs typeface="Times New Roman" panose="02020603050405020304" pitchFamily="18" charset="0"/>
                        </a:rPr>
                        <a:t>Sarcoplasm</a:t>
                      </a:r>
                    </a:p>
                  </a:txBody>
                  <a:tcPr marL="33793" marR="33793" marT="0" marB="0"/>
                </a:tc>
                <a:tc>
                  <a:txBody>
                    <a:bodyPr/>
                    <a:lstStyle/>
                    <a:p>
                      <a:pPr marL="0" marR="0" algn="just">
                        <a:lnSpc>
                          <a:spcPct val="150000"/>
                        </a:lnSpc>
                        <a:spcBef>
                          <a:spcPts val="0"/>
                        </a:spcBef>
                        <a:spcAft>
                          <a:spcPts val="1000"/>
                        </a:spcAft>
                      </a:pPr>
                      <a:r>
                        <a:rPr lang="en-US" sz="1400" kern="100" dirty="0">
                          <a:effectLst/>
                          <a:latin typeface="Times New Roman" panose="02020603050405020304" pitchFamily="18" charset="0"/>
                          <a:ea typeface="Tahoma" panose="020B0604030504040204" pitchFamily="34" charset="0"/>
                          <a:cs typeface="Times New Roman" panose="02020603050405020304" pitchFamily="18" charset="0"/>
                        </a:rPr>
                        <a:t>1.31 ± 0.31</a:t>
                      </a:r>
                    </a:p>
                  </a:txBody>
                  <a:tcPr marL="33793" marR="33793" marT="0" marB="0"/>
                </a:tc>
                <a:extLst>
                  <a:ext uri="{0D108BD9-81ED-4DB2-BD59-A6C34878D82A}">
                    <a16:rowId xmlns:a16="http://schemas.microsoft.com/office/drawing/2014/main" val="1261766036"/>
                  </a:ext>
                </a:extLst>
              </a:tr>
              <a:tr h="488711">
                <a:tc>
                  <a:txBody>
                    <a:bodyPr/>
                    <a:lstStyle/>
                    <a:p>
                      <a:pPr marL="0" marR="0" algn="just">
                        <a:lnSpc>
                          <a:spcPct val="150000"/>
                        </a:lnSpc>
                        <a:spcBef>
                          <a:spcPts val="0"/>
                        </a:spcBef>
                        <a:spcAft>
                          <a:spcPts val="1000"/>
                        </a:spcAft>
                      </a:pPr>
                      <a:r>
                        <a:rPr lang="en-US" sz="1400" kern="100">
                          <a:effectLst/>
                          <a:latin typeface="Times New Roman" panose="02020603050405020304" pitchFamily="18" charset="0"/>
                          <a:ea typeface="Tahoma" panose="020B0604030504040204" pitchFamily="34" charset="0"/>
                          <a:cs typeface="Times New Roman" panose="02020603050405020304" pitchFamily="18" charset="0"/>
                        </a:rPr>
                        <a:t>Mitochondria</a:t>
                      </a:r>
                    </a:p>
                  </a:txBody>
                  <a:tcPr marL="33793" marR="33793" marT="0" marB="0"/>
                </a:tc>
                <a:tc>
                  <a:txBody>
                    <a:bodyPr/>
                    <a:lstStyle/>
                    <a:p>
                      <a:pPr marL="0" marR="0" algn="just">
                        <a:lnSpc>
                          <a:spcPct val="150000"/>
                        </a:lnSpc>
                        <a:spcBef>
                          <a:spcPts val="0"/>
                        </a:spcBef>
                        <a:spcAft>
                          <a:spcPts val="1000"/>
                        </a:spcAft>
                      </a:pPr>
                      <a:r>
                        <a:rPr lang="en-US" sz="1400" kern="100" dirty="0">
                          <a:effectLst/>
                          <a:latin typeface="Times New Roman" panose="02020603050405020304" pitchFamily="18" charset="0"/>
                          <a:ea typeface="Tahoma" panose="020B0604030504040204" pitchFamily="34" charset="0"/>
                          <a:cs typeface="Times New Roman" panose="02020603050405020304" pitchFamily="18" charset="0"/>
                        </a:rPr>
                        <a:t>1.95 ± 0.11</a:t>
                      </a:r>
                    </a:p>
                  </a:txBody>
                  <a:tcPr marL="33793" marR="33793" marT="0" marB="0"/>
                </a:tc>
                <a:extLst>
                  <a:ext uri="{0D108BD9-81ED-4DB2-BD59-A6C34878D82A}">
                    <a16:rowId xmlns:a16="http://schemas.microsoft.com/office/drawing/2014/main" val="4092847678"/>
                  </a:ext>
                </a:extLst>
              </a:tr>
            </a:tbl>
          </a:graphicData>
        </a:graphic>
      </p:graphicFrame>
      <p:sp>
        <p:nvSpPr>
          <p:cNvPr id="9" name="TextBox 8">
            <a:extLst>
              <a:ext uri="{FF2B5EF4-FFF2-40B4-BE49-F238E27FC236}">
                <a16:creationId xmlns:a16="http://schemas.microsoft.com/office/drawing/2014/main" id="{EBBFDA48-29AD-F17E-23F1-4131478290AA}"/>
              </a:ext>
            </a:extLst>
          </p:cNvPr>
          <p:cNvSpPr txBox="1"/>
          <p:nvPr/>
        </p:nvSpPr>
        <p:spPr>
          <a:xfrm>
            <a:off x="6186054" y="1690688"/>
            <a:ext cx="6096000" cy="878895"/>
          </a:xfrm>
          <a:prstGeom prst="rect">
            <a:avLst/>
          </a:prstGeom>
          <a:noFill/>
        </p:spPr>
        <p:txBody>
          <a:bodyPr wrap="square">
            <a:spAutoFit/>
          </a:bodyPr>
          <a:lstStyle/>
          <a:p>
            <a:pPr marL="0" marR="0" algn="ctr">
              <a:lnSpc>
                <a:spcPct val="150000"/>
              </a:lnSpc>
              <a:spcBef>
                <a:spcPts val="0"/>
              </a:spcBef>
              <a:spcAft>
                <a:spcPts val="1000"/>
              </a:spcAft>
            </a:pPr>
            <a:r>
              <a:rPr lang="en-US" sz="1800" b="1" kern="100" dirty="0">
                <a:effectLst/>
                <a:latin typeface="Times New Roman" panose="02020603050405020304" pitchFamily="18" charset="0"/>
                <a:ea typeface="Calibri" panose="020F0502020204030204" pitchFamily="34" charset="0"/>
                <a:cs typeface="Mangal" panose="02040503050203030202" pitchFamily="18" charset="0"/>
              </a:rPr>
              <a:t>Table 1:</a:t>
            </a:r>
            <a:r>
              <a:rPr lang="en-US" sz="1600" kern="100" dirty="0">
                <a:effectLst/>
                <a:latin typeface="Calibri" panose="020F0502020204030204" pitchFamily="34" charset="0"/>
                <a:ea typeface="Calibri" panose="020F0502020204030204" pitchFamily="34" charset="0"/>
                <a:cs typeface="Mangal" panose="02040503050203030202" pitchFamily="18" charset="0"/>
              </a:rPr>
              <a:t> </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Averages of human skeletal muscle's fractional synthesis rates (FSR) for particular proteins (fasted state).</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370876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28D65-D84C-F707-8D40-0F70DD9E04DE}"/>
              </a:ext>
            </a:extLst>
          </p:cNvPr>
          <p:cNvSpPr>
            <a:spLocks noGrp="1"/>
          </p:cNvSpPr>
          <p:nvPr>
            <p:ph type="title"/>
          </p:nvPr>
        </p:nvSpPr>
        <p:spPr>
          <a:xfrm>
            <a:off x="1235964" y="460888"/>
            <a:ext cx="9720072" cy="1499616"/>
          </a:xfrm>
        </p:spPr>
        <p:txBody>
          <a:bodyPr>
            <a:normAutofit fontScale="90000"/>
          </a:bodyPr>
          <a:lstStyle/>
          <a:p>
            <a:pPr algn="ctr"/>
            <a:br>
              <a:rPr lang="en-US" sz="4000" b="1" kern="100" dirty="0">
                <a:effectLst/>
                <a:latin typeface="Times New Roman" panose="02020603050405020304" pitchFamily="18" charset="0"/>
                <a:ea typeface="Calibri" panose="020F0502020204030204" pitchFamily="34" charset="0"/>
                <a:cs typeface="Mangal" panose="02040503050203030202" pitchFamily="18" charset="0"/>
              </a:rPr>
            </a:br>
            <a:br>
              <a:rPr lang="en-US" sz="4000" b="1" kern="100" dirty="0">
                <a:effectLst/>
                <a:latin typeface="Times New Roman" panose="02020603050405020304" pitchFamily="18" charset="0"/>
                <a:ea typeface="Calibri" panose="020F0502020204030204" pitchFamily="34" charset="0"/>
                <a:cs typeface="Mangal" panose="02040503050203030202" pitchFamily="18" charset="0"/>
              </a:rPr>
            </a:br>
            <a:r>
              <a:rPr lang="en-US" sz="3600" b="1" kern="100" dirty="0">
                <a:effectLst/>
                <a:latin typeface="Times New Roman" panose="02020603050405020304" pitchFamily="18" charset="0"/>
                <a:ea typeface="Calibri" panose="020F0502020204030204" pitchFamily="34" charset="0"/>
                <a:cs typeface="Mangal" panose="02040503050203030202" pitchFamily="18" charset="0"/>
              </a:rPr>
              <a:t>MUSCLE PROTEIN CONTENT AND THE CONSEQUENCES OF EXERCISE</a:t>
            </a:r>
            <a:br>
              <a:rPr lang="en-US" sz="3600" b="1" kern="100" dirty="0">
                <a:effectLst/>
                <a:latin typeface="Times New Roman" panose="02020603050405020304" pitchFamily="18" charset="0"/>
                <a:ea typeface="Calibri" panose="020F0502020204030204" pitchFamily="34" charset="0"/>
                <a:cs typeface="Mangal" panose="02040503050203030202" pitchFamily="18" charset="0"/>
              </a:rPr>
            </a:br>
            <a:br>
              <a:rPr lang="en-US" sz="16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70917D53-279A-118B-C515-9A2CBB9921A6}"/>
              </a:ext>
            </a:extLst>
          </p:cNvPr>
          <p:cNvSpPr>
            <a:spLocks noGrp="1"/>
          </p:cNvSpPr>
          <p:nvPr>
            <p:ph sz="half" idx="1"/>
          </p:nvPr>
        </p:nvSpPr>
        <p:spPr/>
        <p:txBody>
          <a:bodyPr>
            <a:normAutofit fontScale="92500"/>
          </a:bodyPr>
          <a:lstStyle/>
          <a:p>
            <a:pPr marL="0" indent="0" algn="just">
              <a:lnSpc>
                <a:spcPct val="150000"/>
              </a:lnSpc>
              <a:buNone/>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Table 2 shows that short-term intensive resistance training enhance mixed skeletal muscle protein at rest. Methodological discrepancies may exist between reports, although the total work production (80–90% of maximum contraction) appears to provide the most benefit. Resistance exercise works better on myofibrillar than sarcoplasmic proteins. Muscle protein synthesis increases appear to last up to 4 hours following exercise. Resistance training appears to have no effect on muscle protein breakdown.</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graphicFrame>
        <p:nvGraphicFramePr>
          <p:cNvPr id="5" name="Content Placeholder 4">
            <a:extLst>
              <a:ext uri="{FF2B5EF4-FFF2-40B4-BE49-F238E27FC236}">
                <a16:creationId xmlns:a16="http://schemas.microsoft.com/office/drawing/2014/main" id="{034FD2E4-DE25-24AC-1524-384DCD50EC54}"/>
              </a:ext>
            </a:extLst>
          </p:cNvPr>
          <p:cNvGraphicFramePr>
            <a:graphicFrameLocks noGrp="1"/>
          </p:cNvGraphicFramePr>
          <p:nvPr>
            <p:ph sz="half" idx="2"/>
            <p:extLst>
              <p:ext uri="{D42A27DB-BD31-4B8C-83A1-F6EECF244321}">
                <p14:modId xmlns:p14="http://schemas.microsoft.com/office/powerpoint/2010/main" val="939445101"/>
              </p:ext>
            </p:extLst>
          </p:nvPr>
        </p:nvGraphicFramePr>
        <p:xfrm>
          <a:off x="6719453" y="2342642"/>
          <a:ext cx="4384965" cy="4330836"/>
        </p:xfrm>
        <a:graphic>
          <a:graphicData uri="http://schemas.openxmlformats.org/drawingml/2006/table">
            <a:tbl>
              <a:tblPr firstRow="1" firstCol="1" bandRow="1">
                <a:tableStyleId>{5C22544A-7EE6-4342-B048-85BDC9FD1C3A}</a:tableStyleId>
              </a:tblPr>
              <a:tblGrid>
                <a:gridCol w="1461655">
                  <a:extLst>
                    <a:ext uri="{9D8B030D-6E8A-4147-A177-3AD203B41FA5}">
                      <a16:colId xmlns:a16="http://schemas.microsoft.com/office/drawing/2014/main" val="308178822"/>
                    </a:ext>
                  </a:extLst>
                </a:gridCol>
                <a:gridCol w="1461655">
                  <a:extLst>
                    <a:ext uri="{9D8B030D-6E8A-4147-A177-3AD203B41FA5}">
                      <a16:colId xmlns:a16="http://schemas.microsoft.com/office/drawing/2014/main" val="2700648583"/>
                    </a:ext>
                  </a:extLst>
                </a:gridCol>
                <a:gridCol w="1461655">
                  <a:extLst>
                    <a:ext uri="{9D8B030D-6E8A-4147-A177-3AD203B41FA5}">
                      <a16:colId xmlns:a16="http://schemas.microsoft.com/office/drawing/2014/main" val="2945678495"/>
                    </a:ext>
                  </a:extLst>
                </a:gridCol>
              </a:tblGrid>
              <a:tr h="170797">
                <a:tc>
                  <a:txBody>
                    <a:bodyPr/>
                    <a:lstStyle/>
                    <a:p>
                      <a:pPr marL="0" marR="0" algn="just">
                        <a:lnSpc>
                          <a:spcPct val="115000"/>
                        </a:lnSpc>
                        <a:spcBef>
                          <a:spcPts val="0"/>
                        </a:spcBef>
                        <a:spcAft>
                          <a:spcPts val="1000"/>
                        </a:spcAft>
                      </a:pPr>
                      <a:r>
                        <a:rPr lang="en-US" sz="1050" kern="100">
                          <a:effectLst/>
                        </a:rPr>
                        <a:t>Exercise Protocol</a:t>
                      </a:r>
                      <a:endParaRPr lang="en-US" sz="1050" kern="100" dirty="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FSR (%.h&lt;sup&gt;-1&lt;/sup&gt;) Post Ex/Pre-Ex-Ratio</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FBR (%.h&lt;sup&gt;-1&lt;/sup&gt;) Post Ex/Pre-Ex-Ratio</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2884167039"/>
                  </a:ext>
                </a:extLst>
              </a:tr>
              <a:tr h="170797">
                <a:tc>
                  <a:txBody>
                    <a:bodyPr/>
                    <a:lstStyle/>
                    <a:p>
                      <a:pPr marL="0" marR="0" algn="just">
                        <a:lnSpc>
                          <a:spcPct val="115000"/>
                        </a:lnSpc>
                        <a:spcBef>
                          <a:spcPts val="0"/>
                        </a:spcBef>
                        <a:spcAft>
                          <a:spcPts val="1000"/>
                        </a:spcAft>
                      </a:pPr>
                      <a:r>
                        <a:rPr lang="en-US" sz="1050" kern="100">
                          <a:effectLst/>
                        </a:rPr>
                        <a:t>Mixed Muscle Proteins</a:t>
                      </a:r>
                      <a:endParaRPr lang="en-US" sz="1050" kern="100" dirty="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endParaRPr lang="en-US" sz="1050" kern="100">
                        <a:effectLst/>
                        <a:latin typeface="Calibri" panose="020F0502020204030204" pitchFamily="34" charset="0"/>
                        <a:cs typeface="Mangal" panose="02040503050203030202" pitchFamily="18" charset="0"/>
                      </a:endParaRPr>
                    </a:p>
                  </a:txBody>
                  <a:tcPr marL="33793" marR="33793" marT="0" marB="0"/>
                </a:tc>
                <a:tc>
                  <a:txBody>
                    <a:bodyPr/>
                    <a:lstStyle/>
                    <a:p>
                      <a:endParaRPr lang="en-US" sz="1050" kern="100">
                        <a:effectLst/>
                        <a:latin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1443422107"/>
                  </a:ext>
                </a:extLst>
              </a:tr>
              <a:tr h="170797">
                <a:tc>
                  <a:txBody>
                    <a:bodyPr/>
                    <a:lstStyle/>
                    <a:p>
                      <a:pPr marL="0" marR="0" algn="just">
                        <a:lnSpc>
                          <a:spcPct val="115000"/>
                        </a:lnSpc>
                        <a:spcBef>
                          <a:spcPts val="0"/>
                        </a:spcBef>
                        <a:spcAft>
                          <a:spcPts val="1000"/>
                        </a:spcAft>
                      </a:pPr>
                      <a:r>
                        <a:rPr lang="en-US" sz="1050" kern="100">
                          <a:effectLst/>
                        </a:rPr>
                        <a:t>5 x 7-13 rep. 80% max</a:t>
                      </a:r>
                      <a:endParaRPr lang="en-US" sz="1050" kern="100" dirty="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+50%*</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3113448669"/>
                  </a:ext>
                </a:extLst>
              </a:tr>
              <a:tr h="170797">
                <a:tc>
                  <a:txBody>
                    <a:bodyPr/>
                    <a:lstStyle/>
                    <a:p>
                      <a:pPr marL="0" marR="0" algn="just">
                        <a:lnSpc>
                          <a:spcPct val="115000"/>
                        </a:lnSpc>
                        <a:spcBef>
                          <a:spcPts val="0"/>
                        </a:spcBef>
                        <a:spcAft>
                          <a:spcPts val="1000"/>
                        </a:spcAft>
                      </a:pPr>
                      <a:r>
                        <a:rPr lang="en-US" sz="1050" kern="100">
                          <a:effectLst/>
                        </a:rPr>
                        <a:t>6 x 11 rep. 100% max</a:t>
                      </a:r>
                      <a:endParaRPr lang="en-US" sz="1050" kern="100" dirty="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+141%*</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3821279681"/>
                  </a:ext>
                </a:extLst>
              </a:tr>
              <a:tr h="170797">
                <a:tc>
                  <a:txBody>
                    <a:bodyPr/>
                    <a:lstStyle/>
                    <a:p>
                      <a:pPr marL="0" marR="0" algn="just">
                        <a:lnSpc>
                          <a:spcPct val="115000"/>
                        </a:lnSpc>
                        <a:spcBef>
                          <a:spcPts val="0"/>
                        </a:spcBef>
                        <a:spcAft>
                          <a:spcPts val="1000"/>
                        </a:spcAft>
                      </a:pPr>
                      <a:r>
                        <a:rPr lang="en-US" sz="1050" kern="100">
                          <a:effectLst/>
                        </a:rPr>
                        <a:t>9 x 8 rep. 80% max</a:t>
                      </a:r>
                      <a:endParaRPr lang="en-US" sz="1050" kern="100" dirty="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+151%*</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+40%*</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2906813338"/>
                  </a:ext>
                </a:extLst>
              </a:tr>
              <a:tr h="170797">
                <a:tc>
                  <a:txBody>
                    <a:bodyPr/>
                    <a:lstStyle/>
                    <a:p>
                      <a:pPr marL="0" marR="0" algn="just">
                        <a:lnSpc>
                          <a:spcPct val="115000"/>
                        </a:lnSpc>
                        <a:spcBef>
                          <a:spcPts val="0"/>
                        </a:spcBef>
                        <a:spcAft>
                          <a:spcPts val="1000"/>
                        </a:spcAft>
                      </a:pPr>
                      <a:r>
                        <a:rPr lang="en-US" sz="1050" kern="100">
                          <a:effectLst/>
                        </a:rPr>
                        <a:t>9 x 130% max</a:t>
                      </a:r>
                      <a:endParaRPr lang="en-US" sz="1050" kern="100" dirty="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+133%*</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+49%*</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4228111385"/>
                  </a:ext>
                </a:extLst>
              </a:tr>
              <a:tr h="170797">
                <a:tc>
                  <a:txBody>
                    <a:bodyPr/>
                    <a:lstStyle/>
                    <a:p>
                      <a:pPr marL="0" marR="0" algn="just">
                        <a:lnSpc>
                          <a:spcPct val="115000"/>
                        </a:lnSpc>
                        <a:spcBef>
                          <a:spcPts val="0"/>
                        </a:spcBef>
                        <a:spcAft>
                          <a:spcPts val="1000"/>
                        </a:spcAft>
                      </a:pPr>
                      <a:r>
                        <a:rPr lang="en-US" sz="1050" kern="100">
                          <a:effectLst/>
                        </a:rPr>
                        <a:t>7 x 9 rep. 80% max</a:t>
                      </a:r>
                      <a:endParaRPr lang="en-US" sz="1050" kern="100" dirty="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dirty="0">
                          <a:effectLst/>
                        </a:rPr>
                        <a:t>+32%*</a:t>
                      </a:r>
                      <a:endParaRPr lang="en-US" sz="1050" kern="100" dirty="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2960799727"/>
                  </a:ext>
                </a:extLst>
              </a:tr>
              <a:tr h="170797">
                <a:tc>
                  <a:txBody>
                    <a:bodyPr/>
                    <a:lstStyle/>
                    <a:p>
                      <a:pPr marL="0" marR="0" algn="just">
                        <a:lnSpc>
                          <a:spcPct val="115000"/>
                        </a:lnSpc>
                        <a:spcBef>
                          <a:spcPts val="0"/>
                        </a:spcBef>
                        <a:spcAft>
                          <a:spcPts val="1000"/>
                        </a:spcAft>
                      </a:pPr>
                      <a:r>
                        <a:rPr lang="en-US" sz="1050" kern="100">
                          <a:effectLst/>
                        </a:rPr>
                        <a:t>9 x 11 rep. 75% max</a:t>
                      </a:r>
                      <a:endParaRPr lang="en-US" sz="1050" kern="100" dirty="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+38%*</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NS</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1714472302"/>
                  </a:ext>
                </a:extLst>
              </a:tr>
              <a:tr h="170797">
                <a:tc>
                  <a:txBody>
                    <a:bodyPr/>
                    <a:lstStyle/>
                    <a:p>
                      <a:pPr marL="0" marR="0" algn="just">
                        <a:lnSpc>
                          <a:spcPct val="115000"/>
                        </a:lnSpc>
                        <a:spcBef>
                          <a:spcPts val="0"/>
                        </a:spcBef>
                        <a:spcAft>
                          <a:spcPts val="1000"/>
                        </a:spcAft>
                      </a:pPr>
                      <a:r>
                        <a:rPr lang="en-US" sz="1050" kern="100">
                          <a:effectLst/>
                        </a:rPr>
                        <a:t>11 x 13 rep. 80% max</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+52%*</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3435894267"/>
                  </a:ext>
                </a:extLst>
              </a:tr>
              <a:tr h="170797">
                <a:tc>
                  <a:txBody>
                    <a:bodyPr/>
                    <a:lstStyle/>
                    <a:p>
                      <a:pPr marL="0" marR="0" algn="just">
                        <a:lnSpc>
                          <a:spcPct val="115000"/>
                        </a:lnSpc>
                        <a:spcBef>
                          <a:spcPts val="0"/>
                        </a:spcBef>
                        <a:spcAft>
                          <a:spcPts val="1000"/>
                        </a:spcAft>
                      </a:pPr>
                      <a:r>
                        <a:rPr lang="en-US" sz="1050" kern="100">
                          <a:effectLst/>
                        </a:rPr>
                        <a:t>5 x 12 rep. 80% max</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dirty="0">
                          <a:effectLst/>
                        </a:rPr>
                        <a:t>+139%*</a:t>
                      </a:r>
                      <a:endParaRPr lang="en-US" sz="1050" kern="100" dirty="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1144488975"/>
                  </a:ext>
                </a:extLst>
              </a:tr>
              <a:tr h="170797">
                <a:tc>
                  <a:txBody>
                    <a:bodyPr/>
                    <a:lstStyle/>
                    <a:p>
                      <a:pPr marL="0" marR="0" algn="just">
                        <a:lnSpc>
                          <a:spcPct val="115000"/>
                        </a:lnSpc>
                        <a:spcBef>
                          <a:spcPts val="0"/>
                        </a:spcBef>
                        <a:spcAft>
                          <a:spcPts val="1000"/>
                        </a:spcAft>
                      </a:pPr>
                      <a:r>
                        <a:rPr lang="en-US" sz="1050" kern="100">
                          <a:effectLst/>
                        </a:rPr>
                        <a:t>6 x 92% max</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+355%*</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3792188014"/>
                  </a:ext>
                </a:extLst>
              </a:tr>
              <a:tr h="142516">
                <a:tc>
                  <a:txBody>
                    <a:bodyPr/>
                    <a:lstStyle/>
                    <a:p>
                      <a:endParaRPr lang="en-US" sz="1050" kern="100">
                        <a:effectLst/>
                        <a:latin typeface="Calibri" panose="020F0502020204030204" pitchFamily="34" charset="0"/>
                        <a:cs typeface="Mangal" panose="02040503050203030202" pitchFamily="18" charset="0"/>
                      </a:endParaRPr>
                    </a:p>
                  </a:txBody>
                  <a:tcPr marL="33793" marR="33793" marT="0" marB="0"/>
                </a:tc>
                <a:tc>
                  <a:txBody>
                    <a:bodyPr/>
                    <a:lstStyle/>
                    <a:p>
                      <a:endParaRPr lang="en-US" sz="1050" kern="100" dirty="0">
                        <a:effectLst/>
                        <a:latin typeface="Calibri" panose="020F0502020204030204" pitchFamily="34" charset="0"/>
                        <a:cs typeface="Mangal" panose="02040503050203030202" pitchFamily="18" charset="0"/>
                      </a:endParaRPr>
                    </a:p>
                  </a:txBody>
                  <a:tcPr marL="33793" marR="33793" marT="0" marB="0"/>
                </a:tc>
                <a:tc>
                  <a:txBody>
                    <a:bodyPr/>
                    <a:lstStyle/>
                    <a:p>
                      <a:endParaRPr lang="en-US" sz="1050" kern="100">
                        <a:effectLst/>
                        <a:latin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1093877610"/>
                  </a:ext>
                </a:extLst>
              </a:tr>
              <a:tr h="170797">
                <a:tc>
                  <a:txBody>
                    <a:bodyPr/>
                    <a:lstStyle/>
                    <a:p>
                      <a:pPr marL="0" marR="0" algn="just">
                        <a:lnSpc>
                          <a:spcPct val="115000"/>
                        </a:lnSpc>
                        <a:spcBef>
                          <a:spcPts val="0"/>
                        </a:spcBef>
                        <a:spcAft>
                          <a:spcPts val="1000"/>
                        </a:spcAft>
                      </a:pPr>
                      <a:r>
                        <a:rPr lang="en-US" sz="1050" kern="100">
                          <a:effectLst/>
                        </a:rPr>
                        <a:t>Myofibrillar Proteins</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endParaRPr lang="en-US" sz="1050" kern="100" dirty="0">
                        <a:effectLst/>
                        <a:latin typeface="Calibri" panose="020F0502020204030204" pitchFamily="34" charset="0"/>
                        <a:cs typeface="Mangal" panose="02040503050203030202" pitchFamily="18" charset="0"/>
                      </a:endParaRPr>
                    </a:p>
                  </a:txBody>
                  <a:tcPr marL="33793" marR="33793" marT="0" marB="0"/>
                </a:tc>
                <a:tc>
                  <a:txBody>
                    <a:bodyPr/>
                    <a:lstStyle/>
                    <a:p>
                      <a:endParaRPr lang="en-US" sz="1050" kern="100">
                        <a:effectLst/>
                        <a:latin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1103232220"/>
                  </a:ext>
                </a:extLst>
              </a:tr>
              <a:tr h="170797">
                <a:tc>
                  <a:txBody>
                    <a:bodyPr/>
                    <a:lstStyle/>
                    <a:p>
                      <a:pPr marL="0" marR="0" algn="just">
                        <a:lnSpc>
                          <a:spcPct val="115000"/>
                        </a:lnSpc>
                        <a:spcBef>
                          <a:spcPts val="0"/>
                        </a:spcBef>
                        <a:spcAft>
                          <a:spcPts val="1000"/>
                        </a:spcAft>
                      </a:pPr>
                      <a:r>
                        <a:rPr lang="en-US" sz="1050" kern="100">
                          <a:effectLst/>
                        </a:rPr>
                        <a:t>6 x 92% max</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+325%*</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575953635"/>
                  </a:ext>
                </a:extLst>
              </a:tr>
              <a:tr h="170797">
                <a:tc>
                  <a:txBody>
                    <a:bodyPr/>
                    <a:lstStyle/>
                    <a:p>
                      <a:pPr marL="0" marR="0" algn="just">
                        <a:lnSpc>
                          <a:spcPct val="115000"/>
                        </a:lnSpc>
                        <a:spcBef>
                          <a:spcPts val="0"/>
                        </a:spcBef>
                        <a:spcAft>
                          <a:spcPts val="1000"/>
                        </a:spcAft>
                      </a:pPr>
                      <a:r>
                        <a:rPr lang="en-US" sz="1050" kern="100">
                          <a:effectLst/>
                        </a:rPr>
                        <a:t>7 sec at 30% max to exhaus.</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dirty="0">
                          <a:effectLst/>
                        </a:rPr>
                        <a:t>+181%*</a:t>
                      </a:r>
                      <a:endParaRPr lang="en-US" sz="1050" kern="100" dirty="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4020335372"/>
                  </a:ext>
                </a:extLst>
              </a:tr>
              <a:tr h="142516">
                <a:tc>
                  <a:txBody>
                    <a:bodyPr/>
                    <a:lstStyle/>
                    <a:p>
                      <a:endParaRPr lang="en-US" sz="1050" kern="100">
                        <a:effectLst/>
                        <a:latin typeface="Calibri" panose="020F0502020204030204" pitchFamily="34" charset="0"/>
                        <a:cs typeface="Mangal" panose="02040503050203030202" pitchFamily="18" charset="0"/>
                      </a:endParaRPr>
                    </a:p>
                  </a:txBody>
                  <a:tcPr marL="33793" marR="33793" marT="0" marB="0"/>
                </a:tc>
                <a:tc>
                  <a:txBody>
                    <a:bodyPr/>
                    <a:lstStyle/>
                    <a:p>
                      <a:endParaRPr lang="en-US" sz="1050" kern="100" dirty="0">
                        <a:effectLst/>
                        <a:latin typeface="Calibri" panose="020F0502020204030204" pitchFamily="34" charset="0"/>
                        <a:cs typeface="Mangal" panose="02040503050203030202" pitchFamily="18" charset="0"/>
                      </a:endParaRPr>
                    </a:p>
                  </a:txBody>
                  <a:tcPr marL="33793" marR="33793" marT="0" marB="0"/>
                </a:tc>
                <a:tc>
                  <a:txBody>
                    <a:bodyPr/>
                    <a:lstStyle/>
                    <a:p>
                      <a:endParaRPr lang="en-US" sz="1050" kern="100">
                        <a:effectLst/>
                        <a:latin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2039708361"/>
                  </a:ext>
                </a:extLst>
              </a:tr>
              <a:tr h="170797">
                <a:tc>
                  <a:txBody>
                    <a:bodyPr/>
                    <a:lstStyle/>
                    <a:p>
                      <a:pPr marL="0" marR="0" algn="just">
                        <a:lnSpc>
                          <a:spcPct val="115000"/>
                        </a:lnSpc>
                        <a:spcBef>
                          <a:spcPts val="0"/>
                        </a:spcBef>
                        <a:spcAft>
                          <a:spcPts val="1000"/>
                        </a:spcAft>
                      </a:pPr>
                      <a:r>
                        <a:rPr lang="en-US" sz="1050" kern="100">
                          <a:effectLst/>
                        </a:rPr>
                        <a:t>Sarcoplasmic Proteins</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endParaRPr lang="en-US" sz="1050" kern="100" dirty="0">
                        <a:effectLst/>
                        <a:latin typeface="Calibri" panose="020F0502020204030204" pitchFamily="34" charset="0"/>
                        <a:cs typeface="Mangal" panose="02040503050203030202" pitchFamily="18" charset="0"/>
                      </a:endParaRPr>
                    </a:p>
                  </a:txBody>
                  <a:tcPr marL="33793" marR="33793" marT="0" marB="0"/>
                </a:tc>
                <a:tc>
                  <a:txBody>
                    <a:bodyPr/>
                    <a:lstStyle/>
                    <a:p>
                      <a:endParaRPr lang="en-US" sz="1050" kern="100">
                        <a:effectLst/>
                        <a:latin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4015609658"/>
                  </a:ext>
                </a:extLst>
              </a:tr>
              <a:tr h="170797">
                <a:tc>
                  <a:txBody>
                    <a:bodyPr/>
                    <a:lstStyle/>
                    <a:p>
                      <a:pPr marL="0" marR="0" algn="just">
                        <a:lnSpc>
                          <a:spcPct val="115000"/>
                        </a:lnSpc>
                        <a:spcBef>
                          <a:spcPts val="0"/>
                        </a:spcBef>
                        <a:spcAft>
                          <a:spcPts val="1000"/>
                        </a:spcAft>
                      </a:pPr>
                      <a:r>
                        <a:rPr lang="en-US" sz="1050" kern="100">
                          <a:effectLst/>
                        </a:rPr>
                        <a:t>6 x 92% max</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dirty="0">
                          <a:effectLst/>
                        </a:rPr>
                        <a:t>+79%*</a:t>
                      </a:r>
                      <a:endParaRPr lang="en-US" sz="1050" kern="100" dirty="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dirty="0">
                          <a:effectLst/>
                        </a:rPr>
                        <a:t>-</a:t>
                      </a:r>
                      <a:endParaRPr lang="en-US" sz="1050" kern="100" dirty="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856783334"/>
                  </a:ext>
                </a:extLst>
              </a:tr>
              <a:tr h="142516">
                <a:tc>
                  <a:txBody>
                    <a:bodyPr/>
                    <a:lstStyle/>
                    <a:p>
                      <a:endParaRPr lang="en-US" sz="1050" kern="100">
                        <a:effectLst/>
                        <a:latin typeface="Calibri" panose="020F0502020204030204" pitchFamily="34" charset="0"/>
                        <a:cs typeface="Mangal" panose="02040503050203030202" pitchFamily="18" charset="0"/>
                      </a:endParaRPr>
                    </a:p>
                  </a:txBody>
                  <a:tcPr marL="33793" marR="33793" marT="0" marB="0"/>
                </a:tc>
                <a:tc>
                  <a:txBody>
                    <a:bodyPr/>
                    <a:lstStyle/>
                    <a:p>
                      <a:endParaRPr lang="en-US" sz="1050" kern="100" dirty="0">
                        <a:effectLst/>
                        <a:latin typeface="Calibri" panose="020F0502020204030204" pitchFamily="34" charset="0"/>
                        <a:cs typeface="Mangal" panose="02040503050203030202" pitchFamily="18" charset="0"/>
                      </a:endParaRPr>
                    </a:p>
                  </a:txBody>
                  <a:tcPr marL="33793" marR="33793" marT="0" marB="0"/>
                </a:tc>
                <a:tc>
                  <a:txBody>
                    <a:bodyPr/>
                    <a:lstStyle/>
                    <a:p>
                      <a:endParaRPr lang="en-US" sz="1050" kern="100" dirty="0">
                        <a:effectLst/>
                        <a:latin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2518183222"/>
                  </a:ext>
                </a:extLst>
              </a:tr>
              <a:tr h="170797">
                <a:tc>
                  <a:txBody>
                    <a:bodyPr/>
                    <a:lstStyle/>
                    <a:p>
                      <a:pPr marL="0" marR="0" algn="just">
                        <a:lnSpc>
                          <a:spcPct val="115000"/>
                        </a:lnSpc>
                        <a:spcBef>
                          <a:spcPts val="0"/>
                        </a:spcBef>
                        <a:spcAft>
                          <a:spcPts val="1000"/>
                        </a:spcAft>
                      </a:pPr>
                      <a:r>
                        <a:rPr lang="en-US" sz="1050" kern="100">
                          <a:effectLst/>
                        </a:rPr>
                        <a:t>Mitochondrial Proteins</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endParaRPr lang="en-US" sz="1050" kern="100">
                        <a:effectLst/>
                        <a:latin typeface="Calibri" panose="020F0502020204030204" pitchFamily="34" charset="0"/>
                        <a:cs typeface="Mangal" panose="02040503050203030202" pitchFamily="18" charset="0"/>
                      </a:endParaRPr>
                    </a:p>
                  </a:txBody>
                  <a:tcPr marL="33793" marR="33793" marT="0" marB="0"/>
                </a:tc>
                <a:tc>
                  <a:txBody>
                    <a:bodyPr/>
                    <a:lstStyle/>
                    <a:p>
                      <a:endParaRPr lang="en-US" sz="1050" kern="100" dirty="0">
                        <a:effectLst/>
                        <a:latin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3555013574"/>
                  </a:ext>
                </a:extLst>
              </a:tr>
              <a:tr h="170797">
                <a:tc>
                  <a:txBody>
                    <a:bodyPr/>
                    <a:lstStyle/>
                    <a:p>
                      <a:pPr marL="0" marR="0" algn="just">
                        <a:lnSpc>
                          <a:spcPct val="115000"/>
                        </a:lnSpc>
                        <a:spcBef>
                          <a:spcPts val="0"/>
                        </a:spcBef>
                        <a:spcAft>
                          <a:spcPts val="1000"/>
                        </a:spcAft>
                      </a:pPr>
                      <a:r>
                        <a:rPr lang="en-US" sz="1050" kern="100" dirty="0">
                          <a:effectLst/>
                        </a:rPr>
                        <a:t>7 sec at 30% max to </a:t>
                      </a:r>
                      <a:r>
                        <a:rPr lang="en-US" sz="1050" kern="100" dirty="0" err="1">
                          <a:effectLst/>
                        </a:rPr>
                        <a:t>exhaus</a:t>
                      </a:r>
                      <a:r>
                        <a:rPr lang="en-US" sz="1050" kern="100" dirty="0">
                          <a:effectLst/>
                        </a:rPr>
                        <a:t>.</a:t>
                      </a:r>
                      <a:endParaRPr lang="en-US" sz="1050" kern="100" dirty="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a:effectLst/>
                        </a:rPr>
                        <a:t>+181%*</a:t>
                      </a:r>
                      <a:endParaRPr lang="en-US" sz="1050" kern="10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tc>
                  <a:txBody>
                    <a:bodyPr/>
                    <a:lstStyle/>
                    <a:p>
                      <a:pPr marL="0" marR="0" algn="just">
                        <a:lnSpc>
                          <a:spcPct val="115000"/>
                        </a:lnSpc>
                        <a:spcBef>
                          <a:spcPts val="0"/>
                        </a:spcBef>
                        <a:spcAft>
                          <a:spcPts val="1000"/>
                        </a:spcAft>
                      </a:pPr>
                      <a:r>
                        <a:rPr lang="en-US" sz="1050" kern="100" dirty="0">
                          <a:effectLst/>
                        </a:rPr>
                        <a:t>-</a:t>
                      </a:r>
                      <a:endParaRPr lang="en-US" sz="1050" kern="100" dirty="0">
                        <a:effectLst/>
                        <a:latin typeface="Calibri" panose="020F0502020204030204" pitchFamily="34" charset="0"/>
                        <a:ea typeface="Calibri" panose="020F0502020204030204" pitchFamily="34" charset="0"/>
                        <a:cs typeface="Mangal" panose="02040503050203030202" pitchFamily="18" charset="0"/>
                      </a:endParaRPr>
                    </a:p>
                  </a:txBody>
                  <a:tcPr marL="33793" marR="33793" marT="0" marB="0"/>
                </a:tc>
                <a:extLst>
                  <a:ext uri="{0D108BD9-81ED-4DB2-BD59-A6C34878D82A}">
                    <a16:rowId xmlns:a16="http://schemas.microsoft.com/office/drawing/2014/main" val="64679670"/>
                  </a:ext>
                </a:extLst>
              </a:tr>
            </a:tbl>
          </a:graphicData>
        </a:graphic>
      </p:graphicFrame>
      <p:sp>
        <p:nvSpPr>
          <p:cNvPr id="7" name="TextBox 6">
            <a:extLst>
              <a:ext uri="{FF2B5EF4-FFF2-40B4-BE49-F238E27FC236}">
                <a16:creationId xmlns:a16="http://schemas.microsoft.com/office/drawing/2014/main" id="{33F4E2F4-C907-6853-F30E-8CCAEF96858D}"/>
              </a:ext>
            </a:extLst>
          </p:cNvPr>
          <p:cNvSpPr txBox="1"/>
          <p:nvPr/>
        </p:nvSpPr>
        <p:spPr>
          <a:xfrm>
            <a:off x="6096000" y="1701368"/>
            <a:ext cx="6096000" cy="584775"/>
          </a:xfrm>
          <a:prstGeom prst="rect">
            <a:avLst/>
          </a:prstGeom>
          <a:noFill/>
        </p:spPr>
        <p:txBody>
          <a:bodyPr wrap="square">
            <a:spAutoFit/>
          </a:bodyPr>
          <a:lstStyle/>
          <a:p>
            <a:pPr marL="0" marR="0" algn="ctr">
              <a:spcBef>
                <a:spcPts val="0"/>
              </a:spcBef>
              <a:spcAft>
                <a:spcPts val="1000"/>
              </a:spcAft>
            </a:pPr>
            <a:r>
              <a:rPr lang="en-US" sz="1400" b="1" kern="100" dirty="0">
                <a:effectLst/>
                <a:latin typeface="Times New Roman" panose="02020603050405020304" pitchFamily="18" charset="0"/>
                <a:ea typeface="Calibri" panose="020F0502020204030204" pitchFamily="34" charset="0"/>
                <a:cs typeface="Mangal" panose="02040503050203030202" pitchFamily="18" charset="0"/>
              </a:rPr>
              <a:t>Table 2:</a:t>
            </a:r>
            <a:r>
              <a:rPr lang="en-US" sz="1200" kern="100" dirty="0">
                <a:effectLst/>
                <a:latin typeface="Calibri" panose="020F0502020204030204" pitchFamily="34" charset="0"/>
                <a:ea typeface="Calibri" panose="020F0502020204030204" pitchFamily="34" charset="0"/>
                <a:cs typeface="Mangal" panose="02040503050203030202" pitchFamily="18" charset="0"/>
              </a:rPr>
              <a:t> </a:t>
            </a:r>
            <a:r>
              <a:rPr lang="en-US" sz="1400" kern="100" dirty="0">
                <a:effectLst/>
                <a:latin typeface="Times New Roman" panose="02020603050405020304" pitchFamily="18" charset="0"/>
                <a:ea typeface="Calibri" panose="020F0502020204030204" pitchFamily="34" charset="0"/>
                <a:cs typeface="Mangal" panose="02040503050203030202" pitchFamily="18" charset="0"/>
              </a:rPr>
              <a:t>Resistance exercise's effects on MPS and MPB in untrained and fasting states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9402505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8995A-BD4C-25A9-3B9C-A55EEDC3CC91}"/>
              </a:ext>
            </a:extLst>
          </p:cNvPr>
          <p:cNvSpPr>
            <a:spLocks noGrp="1"/>
          </p:cNvSpPr>
          <p:nvPr>
            <p:ph type="title"/>
          </p:nvPr>
        </p:nvSpPr>
        <p:spPr/>
        <p:txBody>
          <a:bodyPr>
            <a:normAutofit fontScale="90000"/>
          </a:bodyPr>
          <a:lstStyle/>
          <a:p>
            <a:pPr algn="ctr"/>
            <a:br>
              <a:rPr lang="en-US" sz="4000" b="1" kern="100" dirty="0">
                <a:effectLst/>
                <a:latin typeface="Times New Roman" panose="02020603050405020304" pitchFamily="18" charset="0"/>
                <a:ea typeface="Calibri" panose="020F0502020204030204" pitchFamily="34" charset="0"/>
                <a:cs typeface="Mangal" panose="02040503050203030202" pitchFamily="18" charset="0"/>
              </a:rPr>
            </a:b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SIMPLE DIETARY GUIDELINES FOR CONSISTENT PHYSICAL ACTIVITY</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69F68513-F83D-4219-36DE-8B1137F36E61}"/>
              </a:ext>
            </a:extLst>
          </p:cNvPr>
          <p:cNvSpPr>
            <a:spLocks noGrp="1"/>
          </p:cNvSpPr>
          <p:nvPr>
            <p:ph sz="half" idx="1"/>
          </p:nvPr>
        </p:nvSpPr>
        <p:spPr>
          <a:xfrm>
            <a:off x="277091" y="1825625"/>
            <a:ext cx="5742709" cy="4351338"/>
          </a:xfrm>
        </p:spPr>
        <p:txBody>
          <a:bodyPr>
            <a:normAutofit fontScale="92500" lnSpcReduction="20000"/>
          </a:bodyPr>
          <a:lstStyle/>
          <a:p>
            <a:pPr marL="0" indent="0" algn="just">
              <a:lnSpc>
                <a:spcPct val="150000"/>
              </a:lnSpc>
              <a:buNone/>
            </a:pPr>
            <a:r>
              <a:rPr lang="en-US" sz="1600" kern="100" dirty="0">
                <a:effectLst/>
                <a:latin typeface="Times New Roman" panose="02020603050405020304" pitchFamily="18" charset="0"/>
                <a:ea typeface="Calibri" panose="020F0502020204030204" pitchFamily="34" charset="0"/>
                <a:cs typeface="Mangal" panose="02040503050203030202" pitchFamily="18" charset="0"/>
              </a:rPr>
              <a:t>There is growing evidence that the amount of muscular growth during recovery is influenced by the time and source of protein consumed. There seems to be a slight differential in the turnover of muscle proteins between young men and women. A balance between the amount of protein consumed daily and the amount used during activity is what's known as adequate protein balance. As previously mentioned, this balance could be estimated using the amount of nitrogen that is taken in through food and released as nitrogen wastes, primarily in urine. Although the nitrogen balance (</a:t>
            </a:r>
            <a:r>
              <a:rPr lang="en-US" sz="1600" kern="100" dirty="0" err="1">
                <a:effectLst/>
                <a:latin typeface="Times New Roman" panose="02020603050405020304" pitchFamily="18" charset="0"/>
                <a:ea typeface="Calibri" panose="020F0502020204030204" pitchFamily="34" charset="0"/>
                <a:cs typeface="Mangal" panose="02040503050203030202" pitchFamily="18" charset="0"/>
              </a:rPr>
              <a:t>NBal</a:t>
            </a:r>
            <a:r>
              <a:rPr lang="en-US" sz="1600" kern="100" dirty="0">
                <a:effectLst/>
                <a:latin typeface="Times New Roman" panose="02020603050405020304" pitchFamily="18" charset="0"/>
                <a:ea typeface="Calibri" panose="020F0502020204030204" pitchFamily="34" charset="0"/>
                <a:cs typeface="Mangal" panose="02040503050203030202" pitchFamily="18" charset="0"/>
              </a:rPr>
              <a:t>) has been used for a long time, this approach is not the most precise one. Urine collection is still an indirect way to assess the daily balance between nitrogen released from protein degradation (mostly muscle mass) and protein intake as determined by the daily meal questionnaire. An example of </a:t>
            </a:r>
            <a:r>
              <a:rPr lang="en-US" sz="1600" kern="100" dirty="0" err="1">
                <a:effectLst/>
                <a:latin typeface="Times New Roman" panose="02020603050405020304" pitchFamily="18" charset="0"/>
                <a:ea typeface="Calibri" panose="020F0502020204030204" pitchFamily="34" charset="0"/>
                <a:cs typeface="Mangal" panose="02040503050203030202" pitchFamily="18" charset="0"/>
              </a:rPr>
              <a:t>NBal</a:t>
            </a:r>
            <a:r>
              <a:rPr lang="en-US" sz="1600" kern="100" dirty="0">
                <a:effectLst/>
                <a:latin typeface="Times New Roman" panose="02020603050405020304" pitchFamily="18" charset="0"/>
                <a:ea typeface="Calibri" panose="020F0502020204030204" pitchFamily="34" charset="0"/>
                <a:cs typeface="Mangal" panose="02040503050203030202" pitchFamily="18" charset="0"/>
              </a:rPr>
              <a:t> on young athletes is shown in Table 4 (</a:t>
            </a:r>
            <a:r>
              <a:rPr lang="en-US" sz="1600" kern="100" dirty="0" err="1">
                <a:effectLst/>
                <a:latin typeface="Times New Roman" panose="02020603050405020304" pitchFamily="18" charset="0"/>
                <a:ea typeface="Calibri" panose="020F0502020204030204" pitchFamily="34" charset="0"/>
                <a:cs typeface="Mangal" panose="02040503050203030202" pitchFamily="18" charset="0"/>
              </a:rPr>
              <a:t>Poortmans</a:t>
            </a:r>
            <a:r>
              <a:rPr lang="en-US" sz="1600" kern="100" dirty="0">
                <a:effectLst/>
                <a:latin typeface="Times New Roman" panose="02020603050405020304" pitchFamily="18" charset="0"/>
                <a:ea typeface="Calibri" panose="020F0502020204030204" pitchFamily="34" charset="0"/>
                <a:cs typeface="Mangal" panose="02040503050203030202" pitchFamily="18" charset="0"/>
              </a:rPr>
              <a:t> unpublished data).</a:t>
            </a:r>
            <a:endParaRPr lang="en-US" sz="16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graphicFrame>
        <p:nvGraphicFramePr>
          <p:cNvPr id="5" name="Content Placeholder 4">
            <a:extLst>
              <a:ext uri="{FF2B5EF4-FFF2-40B4-BE49-F238E27FC236}">
                <a16:creationId xmlns:a16="http://schemas.microsoft.com/office/drawing/2014/main" id="{114968F4-13A8-7AB8-B98E-A9072994C7FE}"/>
              </a:ext>
            </a:extLst>
          </p:cNvPr>
          <p:cNvGraphicFramePr>
            <a:graphicFrameLocks noGrp="1"/>
          </p:cNvGraphicFramePr>
          <p:nvPr>
            <p:ph sz="half" idx="2"/>
            <p:extLst>
              <p:ext uri="{D42A27DB-BD31-4B8C-83A1-F6EECF244321}">
                <p14:modId xmlns:p14="http://schemas.microsoft.com/office/powerpoint/2010/main" val="625302726"/>
              </p:ext>
            </p:extLst>
          </p:nvPr>
        </p:nvGraphicFramePr>
        <p:xfrm>
          <a:off x="6435436" y="2437318"/>
          <a:ext cx="5181600" cy="3127952"/>
        </p:xfrm>
        <a:graphic>
          <a:graphicData uri="http://schemas.openxmlformats.org/drawingml/2006/table">
            <a:tbl>
              <a:tblPr firstRow="1" firstCol="1" bandRow="1">
                <a:tableStyleId>{5C22544A-7EE6-4342-B048-85BDC9FD1C3A}</a:tableStyleId>
              </a:tblPr>
              <a:tblGrid>
                <a:gridCol w="863600">
                  <a:extLst>
                    <a:ext uri="{9D8B030D-6E8A-4147-A177-3AD203B41FA5}">
                      <a16:colId xmlns:a16="http://schemas.microsoft.com/office/drawing/2014/main" val="3854234692"/>
                    </a:ext>
                  </a:extLst>
                </a:gridCol>
                <a:gridCol w="863600">
                  <a:extLst>
                    <a:ext uri="{9D8B030D-6E8A-4147-A177-3AD203B41FA5}">
                      <a16:colId xmlns:a16="http://schemas.microsoft.com/office/drawing/2014/main" val="2036103085"/>
                    </a:ext>
                  </a:extLst>
                </a:gridCol>
                <a:gridCol w="863600">
                  <a:extLst>
                    <a:ext uri="{9D8B030D-6E8A-4147-A177-3AD203B41FA5}">
                      <a16:colId xmlns:a16="http://schemas.microsoft.com/office/drawing/2014/main" val="3574494335"/>
                    </a:ext>
                  </a:extLst>
                </a:gridCol>
                <a:gridCol w="863600">
                  <a:extLst>
                    <a:ext uri="{9D8B030D-6E8A-4147-A177-3AD203B41FA5}">
                      <a16:colId xmlns:a16="http://schemas.microsoft.com/office/drawing/2014/main" val="2353774503"/>
                    </a:ext>
                  </a:extLst>
                </a:gridCol>
                <a:gridCol w="863600">
                  <a:extLst>
                    <a:ext uri="{9D8B030D-6E8A-4147-A177-3AD203B41FA5}">
                      <a16:colId xmlns:a16="http://schemas.microsoft.com/office/drawing/2014/main" val="65650435"/>
                    </a:ext>
                  </a:extLst>
                </a:gridCol>
                <a:gridCol w="863600">
                  <a:extLst>
                    <a:ext uri="{9D8B030D-6E8A-4147-A177-3AD203B41FA5}">
                      <a16:colId xmlns:a16="http://schemas.microsoft.com/office/drawing/2014/main" val="834712102"/>
                    </a:ext>
                  </a:extLst>
                </a:gridCol>
              </a:tblGrid>
              <a:tr h="391092">
                <a:tc>
                  <a:txBody>
                    <a:bodyPr/>
                    <a:lstStyle/>
                    <a:p>
                      <a:pPr marL="0" marR="0" algn="just">
                        <a:lnSpc>
                          <a:spcPct val="150000"/>
                        </a:lnSpc>
                        <a:spcBef>
                          <a:spcPts val="0"/>
                        </a:spcBef>
                        <a:spcAft>
                          <a:spcPts val="1000"/>
                        </a:spcAft>
                      </a:pPr>
                      <a:r>
                        <a:rPr lang="en-US" sz="1000" kern="100" dirty="0">
                          <a:effectLst/>
                          <a:latin typeface="Times New Roman" panose="02020603050405020304" pitchFamily="18" charset="0"/>
                          <a:cs typeface="Times New Roman" panose="02020603050405020304" pitchFamily="18" charset="0"/>
                        </a:rPr>
                        <a:t>Sport</a:t>
                      </a:r>
                      <a:endParaRPr lang="en-US"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dirty="0">
                          <a:effectLst/>
                          <a:latin typeface="Times New Roman" panose="02020603050405020304" pitchFamily="18" charset="0"/>
                          <a:cs typeface="Times New Roman" panose="02020603050405020304" pitchFamily="18" charset="0"/>
                        </a:rPr>
                        <a:t>Athletes (Number)</a:t>
                      </a:r>
                      <a:endParaRPr lang="en-US"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Gender</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Age (Years)</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NBal (Mean ± SE)*</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NBal &gt; Than 0&lt;sup&gt;**&lt;/sup&gt; (g·protein⁻¹·24h⁻¹)</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2058512399"/>
                  </a:ext>
                </a:extLst>
              </a:tr>
              <a:tr h="120748">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Running</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20</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M</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20-21</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1.47 ± 0.08</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1.23</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3951347681"/>
                  </a:ext>
                </a:extLst>
              </a:tr>
              <a:tr h="120748">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Rowing</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20</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dirty="0">
                          <a:effectLst/>
                          <a:latin typeface="Times New Roman" panose="02020603050405020304" pitchFamily="18" charset="0"/>
                          <a:cs typeface="Times New Roman" panose="02020603050405020304" pitchFamily="18" charset="0"/>
                        </a:rPr>
                        <a:t>M</a:t>
                      </a:r>
                      <a:endParaRPr lang="en-US"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16-21</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1.30 ± 0.08</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1.18</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3793413840"/>
                  </a:ext>
                </a:extLst>
              </a:tr>
              <a:tr h="120748">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Cycling</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20</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M</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18-22</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1.60 ± 0.10</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1.39</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756953505"/>
                  </a:ext>
                </a:extLst>
              </a:tr>
              <a:tr h="120748">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Swimming</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10</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dirty="0">
                          <a:effectLst/>
                          <a:latin typeface="Times New Roman" panose="02020603050405020304" pitchFamily="18" charset="0"/>
                          <a:cs typeface="Times New Roman" panose="02020603050405020304" pitchFamily="18" charset="0"/>
                        </a:rPr>
                        <a:t>M, F</a:t>
                      </a:r>
                      <a:endParaRPr lang="en-US"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12-19</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1.61 ± 0.15</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1.52</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179425828"/>
                  </a:ext>
                </a:extLst>
              </a:tr>
              <a:tr h="120748">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Gymnastics</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10</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F</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9-13</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1.71 ± 0.41</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1.40</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484697754"/>
                  </a:ext>
                </a:extLst>
              </a:tr>
              <a:tr h="120748">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Gymnastics</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15</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dirty="0">
                          <a:effectLst/>
                          <a:latin typeface="Times New Roman" panose="02020603050405020304" pitchFamily="18" charset="0"/>
                          <a:cs typeface="Times New Roman" panose="02020603050405020304" pitchFamily="18" charset="0"/>
                        </a:rPr>
                        <a:t>F</a:t>
                      </a:r>
                      <a:endParaRPr lang="en-US"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16-17</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1.13 ± 0.20</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0.87</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1306283718"/>
                  </a:ext>
                </a:extLst>
              </a:tr>
              <a:tr h="120748">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Basketball</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15</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M</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20-40</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1.76 ± 0.15</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1.19</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3167857550"/>
                  </a:ext>
                </a:extLst>
              </a:tr>
              <a:tr h="120748">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Aerobics</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10</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F</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dirty="0">
                          <a:effectLst/>
                          <a:latin typeface="Times New Roman" panose="02020603050405020304" pitchFamily="18" charset="0"/>
                          <a:cs typeface="Times New Roman" panose="02020603050405020304" pitchFamily="18" charset="0"/>
                        </a:rPr>
                        <a:t>20-34</a:t>
                      </a:r>
                      <a:endParaRPr lang="en-US"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1.25 ± 0.07</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1.18</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1839498241"/>
                  </a:ext>
                </a:extLst>
              </a:tr>
              <a:tr h="120748">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Orienteering</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20</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M</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23-35</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1.39 ± 0.14</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1.32</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2039634199"/>
                  </a:ext>
                </a:extLst>
              </a:tr>
              <a:tr h="120748">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Bodybuilding</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10</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M</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a:effectLst/>
                          <a:latin typeface="Times New Roman" panose="02020603050405020304" pitchFamily="18" charset="0"/>
                          <a:cs typeface="Times New Roman" panose="02020603050405020304" pitchFamily="18" charset="0"/>
                        </a:rPr>
                        <a:t>26-37</a:t>
                      </a:r>
                      <a:endParaRPr lang="en-US" sz="9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dirty="0">
                          <a:effectLst/>
                          <a:latin typeface="Times New Roman" panose="02020603050405020304" pitchFamily="18" charset="0"/>
                          <a:cs typeface="Times New Roman" panose="02020603050405020304" pitchFamily="18" charset="0"/>
                        </a:rPr>
                        <a:t>1.95 ± 0.14</a:t>
                      </a:r>
                      <a:endParaRPr lang="en-US"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50000"/>
                        </a:lnSpc>
                        <a:spcBef>
                          <a:spcPts val="0"/>
                        </a:spcBef>
                        <a:spcAft>
                          <a:spcPts val="1000"/>
                        </a:spcAft>
                      </a:pPr>
                      <a:r>
                        <a:rPr lang="en-US" sz="1000" kern="100" dirty="0">
                          <a:effectLst/>
                          <a:latin typeface="Times New Roman" panose="02020603050405020304" pitchFamily="18" charset="0"/>
                          <a:cs typeface="Times New Roman" panose="02020603050405020304" pitchFamily="18" charset="0"/>
                        </a:rPr>
                        <a:t>1.35</a:t>
                      </a:r>
                      <a:endParaRPr lang="en-US" sz="9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695823528"/>
                  </a:ext>
                </a:extLst>
              </a:tr>
            </a:tbl>
          </a:graphicData>
        </a:graphic>
      </p:graphicFrame>
      <p:sp>
        <p:nvSpPr>
          <p:cNvPr id="7" name="TextBox 6">
            <a:extLst>
              <a:ext uri="{FF2B5EF4-FFF2-40B4-BE49-F238E27FC236}">
                <a16:creationId xmlns:a16="http://schemas.microsoft.com/office/drawing/2014/main" id="{C46D18C2-029C-F7BC-0B77-6900BEA7ADAA}"/>
              </a:ext>
            </a:extLst>
          </p:cNvPr>
          <p:cNvSpPr txBox="1"/>
          <p:nvPr/>
        </p:nvSpPr>
        <p:spPr>
          <a:xfrm>
            <a:off x="5818909" y="1690688"/>
            <a:ext cx="6096000" cy="523220"/>
          </a:xfrm>
          <a:prstGeom prst="rect">
            <a:avLst/>
          </a:prstGeom>
          <a:noFill/>
        </p:spPr>
        <p:txBody>
          <a:bodyPr wrap="square">
            <a:spAutoFit/>
          </a:bodyPr>
          <a:lstStyle/>
          <a:p>
            <a:pPr marL="0" marR="0" algn="ctr">
              <a:spcBef>
                <a:spcPts val="0"/>
              </a:spcBef>
              <a:spcAft>
                <a:spcPts val="1000"/>
              </a:spcAft>
            </a:pPr>
            <a:r>
              <a:rPr lang="en-US" sz="1400" b="1" kern="100" dirty="0">
                <a:effectLst/>
                <a:latin typeface="Times New Roman" panose="02020603050405020304" pitchFamily="18" charset="0"/>
                <a:ea typeface="Calibri" panose="020F0502020204030204" pitchFamily="34" charset="0"/>
                <a:cs typeface="Mangal" panose="02040503050203030202" pitchFamily="18" charset="0"/>
              </a:rPr>
              <a:t>Table 4:</a:t>
            </a:r>
            <a:r>
              <a:rPr lang="en-US" sz="1200" kern="100" dirty="0">
                <a:effectLst/>
                <a:latin typeface="Calibri" panose="020F0502020204030204" pitchFamily="34" charset="0"/>
                <a:ea typeface="Calibri" panose="020F0502020204030204" pitchFamily="34" charset="0"/>
                <a:cs typeface="Mangal" panose="02040503050203030202" pitchFamily="18" charset="0"/>
              </a:rPr>
              <a:t> </a:t>
            </a:r>
            <a:r>
              <a:rPr lang="en-US" sz="1400" kern="100" dirty="0">
                <a:effectLst/>
                <a:latin typeface="Times New Roman" panose="02020603050405020304" pitchFamily="18" charset="0"/>
                <a:ea typeface="Calibri" panose="020F0502020204030204" pitchFamily="34" charset="0"/>
                <a:cs typeface="Mangal" panose="02040503050203030202" pitchFamily="18" charset="0"/>
              </a:rPr>
              <a:t>N balance (</a:t>
            </a:r>
            <a:r>
              <a:rPr lang="en-US" sz="1400" kern="100" dirty="0" err="1">
                <a:effectLst/>
                <a:latin typeface="Times New Roman" panose="02020603050405020304" pitchFamily="18" charset="0"/>
                <a:ea typeface="Calibri" panose="020F0502020204030204" pitchFamily="34" charset="0"/>
                <a:cs typeface="Mangal" panose="02040503050203030202" pitchFamily="18" charset="0"/>
              </a:rPr>
              <a:t>NBal</a:t>
            </a:r>
            <a:r>
              <a:rPr lang="en-US" sz="1400" kern="100" dirty="0">
                <a:effectLst/>
                <a:latin typeface="Times New Roman" panose="02020603050405020304" pitchFamily="18" charset="0"/>
                <a:ea typeface="Calibri" panose="020F0502020204030204" pitchFamily="34" charset="0"/>
                <a:cs typeface="Mangal" panose="02040503050203030202" pitchFamily="18" charset="0"/>
              </a:rPr>
              <a:t>) of athletes was measured twice a day for seven days using urine nitrogen analysis and a meal questionnaire.</a:t>
            </a:r>
            <a:endParaRPr lang="en-US" sz="12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3293182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8AF1F-5E99-EB1C-2754-EC1B58B976C3}"/>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ENDURANCE TYPE OF TRAINING</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2E69B43A-633F-632C-0809-D14F5F309878}"/>
              </a:ext>
            </a:extLst>
          </p:cNvPr>
          <p:cNvSpPr>
            <a:spLocks noGrp="1"/>
          </p:cNvSpPr>
          <p:nvPr>
            <p:ph sz="half" idx="1"/>
          </p:nvPr>
        </p:nvSpPr>
        <p:spPr>
          <a:xfrm>
            <a:off x="554182" y="1825625"/>
            <a:ext cx="5465618" cy="4351338"/>
          </a:xfrm>
        </p:spPr>
        <p:txBody>
          <a:bodyPr>
            <a:normAutofit fontScale="70000" lnSpcReduction="20000"/>
          </a:bodyPr>
          <a:lstStyle/>
          <a:p>
            <a:pPr marL="0" marR="0" indent="0" algn="just">
              <a:lnSpc>
                <a:spcPct val="150000"/>
              </a:lnSpc>
              <a:spcBef>
                <a:spcPts val="0"/>
              </a:spcBef>
              <a:spcAft>
                <a:spcPts val="1000"/>
              </a:spcAft>
              <a:buNone/>
            </a:pPr>
            <a:r>
              <a:rPr lang="en-US" sz="2200" kern="100" dirty="0">
                <a:effectLst/>
                <a:latin typeface="Times New Roman" panose="02020603050405020304" pitchFamily="18" charset="0"/>
                <a:ea typeface="Calibri" panose="020F0502020204030204" pitchFamily="34" charset="0"/>
                <a:cs typeface="Mangal" panose="02040503050203030202" pitchFamily="18" charset="0"/>
              </a:rPr>
              <a:t>examined three different protein intakes for endurance athletes (light: 0.8 </a:t>
            </a:r>
            <a:r>
              <a:rPr lang="en-US" sz="2200" kern="100" dirty="0" err="1">
                <a:effectLst/>
                <a:latin typeface="Times New Roman" panose="02020603050405020304" pitchFamily="18" charset="0"/>
                <a:ea typeface="Calibri" panose="020F0502020204030204" pitchFamily="34" charset="0"/>
                <a:cs typeface="Mangal" panose="02040503050203030202" pitchFamily="18" charset="0"/>
              </a:rPr>
              <a:t>g.kg.day</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 medium: 1.8 </a:t>
            </a:r>
            <a:r>
              <a:rPr lang="en-US" sz="2200" kern="100" dirty="0" err="1">
                <a:effectLst/>
                <a:latin typeface="Times New Roman" panose="02020603050405020304" pitchFamily="18" charset="0"/>
                <a:ea typeface="Calibri" panose="020F0502020204030204" pitchFamily="34" charset="0"/>
                <a:cs typeface="Mangal" panose="02040503050203030202" pitchFamily="18" charset="0"/>
              </a:rPr>
              <a:t>g.kg.day</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 high: 3.6 </a:t>
            </a:r>
            <a:r>
              <a:rPr lang="en-US" sz="2200" kern="100" dirty="0" err="1">
                <a:effectLst/>
                <a:latin typeface="Times New Roman" panose="02020603050405020304" pitchFamily="18" charset="0"/>
                <a:ea typeface="Calibri" panose="020F0502020204030204" pitchFamily="34" charset="0"/>
                <a:cs typeface="Mangal" panose="02040503050203030202" pitchFamily="18" charset="0"/>
              </a:rPr>
              <a:t>g.kg.day</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 There was no correlation between protein synthesis and food intake following exercise. However, when examining young, unskilled individuals under fast conditions who practiced for 60 minutes at 30% </a:t>
            </a:r>
            <a:r>
              <a:rPr lang="en-US" sz="2200" kern="100" dirty="0" err="1">
                <a:effectLst/>
                <a:latin typeface="Times New Roman" panose="02020603050405020304" pitchFamily="18" charset="0"/>
                <a:ea typeface="Calibri" panose="020F0502020204030204" pitchFamily="34" charset="0"/>
                <a:cs typeface="Mangal" panose="02040503050203030202" pitchFamily="18" charset="0"/>
              </a:rPr>
              <a:t>Wmax</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 or 30 minutes at 60% </a:t>
            </a:r>
            <a:r>
              <a:rPr lang="en-US" sz="2200" kern="100" dirty="0" err="1">
                <a:effectLst/>
                <a:latin typeface="Times New Roman" panose="02020603050405020304" pitchFamily="18" charset="0"/>
                <a:ea typeface="Calibri" panose="020F0502020204030204" pitchFamily="34" charset="0"/>
                <a:cs typeface="Mangal" panose="02040503050203030202" pitchFamily="18" charset="0"/>
              </a:rPr>
              <a:t>Wmax</a:t>
            </a:r>
            <a:r>
              <a:rPr lang="en-US" sz="2200" kern="100" dirty="0">
                <a:effectLst/>
                <a:latin typeface="Times New Roman" panose="02020603050405020304" pitchFamily="18" charset="0"/>
                <a:ea typeface="Calibri" panose="020F0502020204030204" pitchFamily="34" charset="0"/>
                <a:cs typeface="Mangal" panose="02040503050203030202" pitchFamily="18" charset="0"/>
              </a:rPr>
              <a:t> on a bicycle, marginally modified this conclusion. In the post-exercise phase, they saw a steady mitochondrial protein fraction in both cases along with a 60% increase in myofibrillar protein in the vastus lateralis muscle. Furthermore, these scientists found that the two muscle compartments' protein synthesis continued for 24 to 48 hours after exercise.</a:t>
            </a:r>
            <a:endParaRPr lang="en-US" sz="2200" kern="100" dirty="0">
              <a:effectLst/>
              <a:latin typeface="Calibri" panose="020F0502020204030204" pitchFamily="34" charset="0"/>
              <a:ea typeface="Calibri" panose="020F0502020204030204" pitchFamily="34" charset="0"/>
              <a:cs typeface="Mangal" panose="02040503050203030202" pitchFamily="18" charset="0"/>
            </a:endParaRPr>
          </a:p>
          <a:p>
            <a:pPr marL="0" marR="0" indent="0" algn="just">
              <a:lnSpc>
                <a:spcPct val="150000"/>
              </a:lnSpc>
              <a:spcBef>
                <a:spcPts val="0"/>
              </a:spcBef>
              <a:spcAft>
                <a:spcPts val="1000"/>
              </a:spcAft>
              <a:buNone/>
            </a:pPr>
            <a:r>
              <a:rPr lang="en-US" sz="2200" kern="100" dirty="0">
                <a:effectLst/>
                <a:latin typeface="Times New Roman" panose="02020603050405020304" pitchFamily="18" charset="0"/>
                <a:ea typeface="Calibri" panose="020F0502020204030204" pitchFamily="34" charset="0"/>
                <a:cs typeface="Mangal" panose="02040503050203030202" pitchFamily="18" charset="0"/>
              </a:rPr>
              <a:t>A few studies highlighted the effects of varying protein consumption amongst endurance athletes who had received training (Table 5).</a:t>
            </a:r>
            <a:endParaRPr lang="en-US" sz="22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graphicFrame>
        <p:nvGraphicFramePr>
          <p:cNvPr id="5" name="Content Placeholder 4">
            <a:extLst>
              <a:ext uri="{FF2B5EF4-FFF2-40B4-BE49-F238E27FC236}">
                <a16:creationId xmlns:a16="http://schemas.microsoft.com/office/drawing/2014/main" id="{263A2056-036A-679B-5FD2-2282BA579857}"/>
              </a:ext>
            </a:extLst>
          </p:cNvPr>
          <p:cNvGraphicFramePr>
            <a:graphicFrameLocks noGrp="1"/>
          </p:cNvGraphicFramePr>
          <p:nvPr>
            <p:ph sz="half" idx="2"/>
            <p:extLst>
              <p:ext uri="{D42A27DB-BD31-4B8C-83A1-F6EECF244321}">
                <p14:modId xmlns:p14="http://schemas.microsoft.com/office/powerpoint/2010/main" val="1164661589"/>
              </p:ext>
            </p:extLst>
          </p:nvPr>
        </p:nvGraphicFramePr>
        <p:xfrm>
          <a:off x="6511636" y="2355370"/>
          <a:ext cx="4842165" cy="3228012"/>
        </p:xfrm>
        <a:graphic>
          <a:graphicData uri="http://schemas.openxmlformats.org/drawingml/2006/table">
            <a:tbl>
              <a:tblPr firstRow="1" firstCol="1" bandRow="1">
                <a:tableStyleId>{5C22544A-7EE6-4342-B048-85BDC9FD1C3A}</a:tableStyleId>
              </a:tblPr>
              <a:tblGrid>
                <a:gridCol w="1614055">
                  <a:extLst>
                    <a:ext uri="{9D8B030D-6E8A-4147-A177-3AD203B41FA5}">
                      <a16:colId xmlns:a16="http://schemas.microsoft.com/office/drawing/2014/main" val="1411381580"/>
                    </a:ext>
                  </a:extLst>
                </a:gridCol>
                <a:gridCol w="1614055">
                  <a:extLst>
                    <a:ext uri="{9D8B030D-6E8A-4147-A177-3AD203B41FA5}">
                      <a16:colId xmlns:a16="http://schemas.microsoft.com/office/drawing/2014/main" val="3728705578"/>
                    </a:ext>
                  </a:extLst>
                </a:gridCol>
                <a:gridCol w="1614055">
                  <a:extLst>
                    <a:ext uri="{9D8B030D-6E8A-4147-A177-3AD203B41FA5}">
                      <a16:colId xmlns:a16="http://schemas.microsoft.com/office/drawing/2014/main" val="3160742673"/>
                    </a:ext>
                  </a:extLst>
                </a:gridCol>
              </a:tblGrid>
              <a:tr h="340008">
                <a:tc>
                  <a:txBody>
                    <a:bodyPr/>
                    <a:lstStyle/>
                    <a:p>
                      <a:pPr marL="0" marR="0" algn="just">
                        <a:lnSpc>
                          <a:spcPct val="115000"/>
                        </a:lnSpc>
                        <a:spcBef>
                          <a:spcPts val="0"/>
                        </a:spcBef>
                        <a:spcAft>
                          <a:spcPts val="1000"/>
                        </a:spcAft>
                      </a:pPr>
                      <a:r>
                        <a:rPr lang="en-US" sz="1200" kern="100" dirty="0">
                          <a:effectLst/>
                          <a:latin typeface="Times New Roman" panose="02020603050405020304" pitchFamily="18" charset="0"/>
                          <a:cs typeface="Times New Roman" panose="02020603050405020304" pitchFamily="18" charset="0"/>
                        </a:rPr>
                        <a:t>Types of Food</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15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Quantities</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ctr">
                        <a:lnSpc>
                          <a:spcPct val="115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Protein Synthesis</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4221716470"/>
                  </a:ext>
                </a:extLst>
              </a:tr>
              <a:tr h="340008">
                <a:tc>
                  <a:txBody>
                    <a:bodyPr/>
                    <a:lstStyle/>
                    <a:p>
                      <a:pPr marL="0" marR="0" algn="just">
                        <a:lnSpc>
                          <a:spcPct val="115000"/>
                        </a:lnSpc>
                        <a:spcBef>
                          <a:spcPts val="0"/>
                        </a:spcBef>
                        <a:spcAft>
                          <a:spcPts val="1000"/>
                        </a:spcAft>
                      </a:pPr>
                      <a:r>
                        <a:rPr lang="en-US" sz="1200" kern="100" dirty="0">
                          <a:effectLst/>
                          <a:latin typeface="Times New Roman" panose="02020603050405020304" pitchFamily="18" charset="0"/>
                          <a:cs typeface="Times New Roman" panose="02020603050405020304" pitchFamily="18" charset="0"/>
                        </a:rPr>
                        <a:t>Pro</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15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2.6 g·kg&lt;sup&gt;-1&lt;/sup&gt;</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15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Stable</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1722741823"/>
                  </a:ext>
                </a:extLst>
              </a:tr>
              <a:tr h="509324">
                <a:tc>
                  <a:txBody>
                    <a:bodyPr/>
                    <a:lstStyle/>
                    <a:p>
                      <a:endParaRPr lang="en-US" sz="1100" kern="100" dirty="0">
                        <a:effectLst/>
                        <a:latin typeface="Times New Roman" panose="02020603050405020304" pitchFamily="18" charset="0"/>
                        <a:cs typeface="Times New Roman" panose="02020603050405020304" pitchFamily="18" charset="0"/>
                      </a:endParaRPr>
                    </a:p>
                  </a:txBody>
                  <a:tcPr marL="33793" marR="33793" marT="0" marB="0"/>
                </a:tc>
                <a:tc>
                  <a:txBody>
                    <a:bodyPr/>
                    <a:lstStyle/>
                    <a:p>
                      <a:pPr marL="0" marR="0" algn="just">
                        <a:lnSpc>
                          <a:spcPct val="115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0.25 g·kg&lt;sup&gt;-1&lt;/sup&gt;</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15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Stable</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2371339356"/>
                  </a:ext>
                </a:extLst>
              </a:tr>
              <a:tr h="340008">
                <a:tc>
                  <a:txBody>
                    <a:bodyPr/>
                    <a:lstStyle/>
                    <a:p>
                      <a:pPr marL="0" marR="0" algn="just">
                        <a:lnSpc>
                          <a:spcPct val="115000"/>
                        </a:lnSpc>
                        <a:spcBef>
                          <a:spcPts val="0"/>
                        </a:spcBef>
                        <a:spcAft>
                          <a:spcPts val="1000"/>
                        </a:spcAft>
                      </a:pPr>
                      <a:r>
                        <a:rPr lang="en-US" sz="1200" kern="100" dirty="0">
                          <a:effectLst/>
                          <a:latin typeface="Times New Roman" panose="02020603050405020304" pitchFamily="18" charset="0"/>
                          <a:cs typeface="Times New Roman" panose="02020603050405020304" pitchFamily="18" charset="0"/>
                        </a:rPr>
                        <a:t>Whole Milk</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15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5 ml·kg&lt;sup&gt;-1&lt;/sup&gt;</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15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Stable</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1245980283"/>
                  </a:ext>
                </a:extLst>
              </a:tr>
              <a:tr h="509324">
                <a:tc>
                  <a:txBody>
                    <a:bodyPr/>
                    <a:lstStyle/>
                    <a:p>
                      <a:endParaRPr lang="en-US" sz="1100" kern="100" dirty="0">
                        <a:effectLst/>
                        <a:latin typeface="Times New Roman" panose="02020603050405020304" pitchFamily="18" charset="0"/>
                        <a:cs typeface="Times New Roman" panose="02020603050405020304" pitchFamily="18" charset="0"/>
                      </a:endParaRPr>
                    </a:p>
                  </a:txBody>
                  <a:tcPr marL="33793" marR="33793" marT="0" marB="0"/>
                </a:tc>
                <a:tc>
                  <a:txBody>
                    <a:bodyPr/>
                    <a:lstStyle/>
                    <a:p>
                      <a:pPr marL="0" marR="0" algn="just">
                        <a:lnSpc>
                          <a:spcPct val="115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0.095 g·kg&lt;sup&gt;-1&lt;/sup&gt;</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15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+101%</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1535424181"/>
                  </a:ext>
                </a:extLst>
              </a:tr>
              <a:tr h="340008">
                <a:tc>
                  <a:txBody>
                    <a:bodyPr/>
                    <a:lstStyle/>
                    <a:p>
                      <a:pPr marL="0" marR="0" algn="just">
                        <a:lnSpc>
                          <a:spcPct val="115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EAA</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15000"/>
                        </a:lnSpc>
                        <a:spcBef>
                          <a:spcPts val="0"/>
                        </a:spcBef>
                        <a:spcAft>
                          <a:spcPts val="1000"/>
                        </a:spcAft>
                      </a:pPr>
                      <a:r>
                        <a:rPr lang="en-US" sz="1200" kern="100" dirty="0">
                          <a:effectLst/>
                          <a:latin typeface="Times New Roman" panose="02020603050405020304" pitchFamily="18" charset="0"/>
                          <a:cs typeface="Times New Roman" panose="02020603050405020304" pitchFamily="18" charset="0"/>
                        </a:rPr>
                        <a:t>15.5 g</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15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+15%</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4266315198"/>
                  </a:ext>
                </a:extLst>
              </a:tr>
              <a:tr h="509324">
                <a:tc>
                  <a:txBody>
                    <a:bodyPr/>
                    <a:lstStyle/>
                    <a:p>
                      <a:pPr marL="0" marR="0" algn="just">
                        <a:lnSpc>
                          <a:spcPct val="115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Leu</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15000"/>
                        </a:lnSpc>
                        <a:spcBef>
                          <a:spcPts val="0"/>
                        </a:spcBef>
                        <a:spcAft>
                          <a:spcPts val="1000"/>
                        </a:spcAft>
                      </a:pPr>
                      <a:r>
                        <a:rPr lang="en-US" sz="1200" kern="100" dirty="0">
                          <a:effectLst/>
                          <a:latin typeface="Times New Roman" panose="02020603050405020304" pitchFamily="18" charset="0"/>
                          <a:cs typeface="Times New Roman" panose="02020603050405020304" pitchFamily="18" charset="0"/>
                        </a:rPr>
                        <a:t>51 </a:t>
                      </a:r>
                      <a:r>
                        <a:rPr lang="en-US" sz="1200" kern="100" dirty="0" err="1">
                          <a:effectLst/>
                          <a:latin typeface="Times New Roman" panose="02020603050405020304" pitchFamily="18" charset="0"/>
                          <a:cs typeface="Times New Roman" panose="02020603050405020304" pitchFamily="18" charset="0"/>
                        </a:rPr>
                        <a:t>mg·kg</a:t>
                      </a:r>
                      <a:r>
                        <a:rPr lang="en-US" sz="1200" kern="100" dirty="0">
                          <a:effectLst/>
                          <a:latin typeface="Times New Roman" panose="02020603050405020304" pitchFamily="18" charset="0"/>
                          <a:cs typeface="Times New Roman" panose="02020603050405020304" pitchFamily="18" charset="0"/>
                        </a:rPr>
                        <a:t>&lt;sup&gt;-1&lt;/sup&gt;</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15000"/>
                        </a:lnSpc>
                        <a:spcBef>
                          <a:spcPts val="0"/>
                        </a:spcBef>
                        <a:spcAft>
                          <a:spcPts val="1000"/>
                        </a:spcAft>
                      </a:pPr>
                      <a:r>
                        <a:rPr lang="en-US" sz="1200" kern="100">
                          <a:effectLst/>
                          <a:latin typeface="Times New Roman" panose="02020603050405020304" pitchFamily="18" charset="0"/>
                          <a:cs typeface="Times New Roman" panose="02020603050405020304" pitchFamily="18" charset="0"/>
                        </a:rPr>
                        <a:t>+14%</a:t>
                      </a:r>
                      <a:endParaRPr lang="en-US"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2769985346"/>
                  </a:ext>
                </a:extLst>
              </a:tr>
              <a:tr h="340008">
                <a:tc>
                  <a:txBody>
                    <a:bodyPr/>
                    <a:lstStyle/>
                    <a:p>
                      <a:endParaRPr lang="en-US" sz="1100" kern="100">
                        <a:effectLst/>
                        <a:latin typeface="Times New Roman" panose="02020603050405020304" pitchFamily="18" charset="0"/>
                        <a:cs typeface="Times New Roman" panose="02020603050405020304" pitchFamily="18" charset="0"/>
                      </a:endParaRPr>
                    </a:p>
                  </a:txBody>
                  <a:tcPr marL="33793" marR="33793" marT="0" marB="0"/>
                </a:tc>
                <a:tc>
                  <a:txBody>
                    <a:bodyPr/>
                    <a:lstStyle/>
                    <a:p>
                      <a:pPr marL="0" marR="0" algn="just">
                        <a:lnSpc>
                          <a:spcPct val="115000"/>
                        </a:lnSpc>
                        <a:spcBef>
                          <a:spcPts val="0"/>
                        </a:spcBef>
                        <a:spcAft>
                          <a:spcPts val="1000"/>
                        </a:spcAft>
                      </a:pPr>
                      <a:r>
                        <a:rPr lang="en-US" sz="1200" kern="100" dirty="0">
                          <a:effectLst/>
                          <a:latin typeface="Times New Roman" panose="02020603050405020304" pitchFamily="18" charset="0"/>
                          <a:cs typeface="Times New Roman" panose="02020603050405020304" pitchFamily="18" charset="0"/>
                        </a:rPr>
                        <a:t>7 g</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tc>
                  <a:txBody>
                    <a:bodyPr/>
                    <a:lstStyle/>
                    <a:p>
                      <a:pPr marL="0" marR="0" algn="just">
                        <a:lnSpc>
                          <a:spcPct val="115000"/>
                        </a:lnSpc>
                        <a:spcBef>
                          <a:spcPts val="0"/>
                        </a:spcBef>
                        <a:spcAft>
                          <a:spcPts val="1000"/>
                        </a:spcAft>
                      </a:pPr>
                      <a:r>
                        <a:rPr lang="en-US" sz="1200" kern="100" dirty="0">
                          <a:effectLst/>
                          <a:latin typeface="Times New Roman" panose="02020603050405020304" pitchFamily="18" charset="0"/>
                          <a:cs typeface="Times New Roman" panose="02020603050405020304" pitchFamily="18" charset="0"/>
                        </a:rPr>
                        <a:t>Stable</a:t>
                      </a:r>
                      <a:endParaRPr lang="en-US"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93" marR="33793" marT="0" marB="0"/>
                </a:tc>
                <a:extLst>
                  <a:ext uri="{0D108BD9-81ED-4DB2-BD59-A6C34878D82A}">
                    <a16:rowId xmlns:a16="http://schemas.microsoft.com/office/drawing/2014/main" val="1472994025"/>
                  </a:ext>
                </a:extLst>
              </a:tr>
            </a:tbl>
          </a:graphicData>
        </a:graphic>
      </p:graphicFrame>
      <p:sp>
        <p:nvSpPr>
          <p:cNvPr id="8" name="TextBox 7">
            <a:extLst>
              <a:ext uri="{FF2B5EF4-FFF2-40B4-BE49-F238E27FC236}">
                <a16:creationId xmlns:a16="http://schemas.microsoft.com/office/drawing/2014/main" id="{A8E33B96-4CB2-7997-3EAB-88D9C9812360}"/>
              </a:ext>
            </a:extLst>
          </p:cNvPr>
          <p:cNvSpPr txBox="1"/>
          <p:nvPr/>
        </p:nvSpPr>
        <p:spPr>
          <a:xfrm>
            <a:off x="6096000" y="1662979"/>
            <a:ext cx="6096000" cy="523220"/>
          </a:xfrm>
          <a:prstGeom prst="rect">
            <a:avLst/>
          </a:prstGeom>
          <a:noFill/>
        </p:spPr>
        <p:txBody>
          <a:bodyPr wrap="square">
            <a:spAutoFit/>
          </a:bodyPr>
          <a:lstStyle/>
          <a:p>
            <a:pPr algn="ctr"/>
            <a:r>
              <a:rPr lang="en-US" sz="1400" b="1" dirty="0">
                <a:effectLst/>
                <a:latin typeface="Times New Roman" panose="02020603050405020304" pitchFamily="18" charset="0"/>
                <a:ea typeface="Calibri" panose="020F0502020204030204" pitchFamily="34" charset="0"/>
              </a:rPr>
              <a:t>Table 5:</a:t>
            </a:r>
            <a:r>
              <a:rPr lang="en-US" sz="1400" dirty="0">
                <a:effectLst/>
                <a:latin typeface="Times New Roman" panose="02020603050405020304" pitchFamily="18" charset="0"/>
                <a:ea typeface="Calibri" panose="020F0502020204030204" pitchFamily="34" charset="0"/>
              </a:rPr>
              <a:t> Muscle protein synthesis in experienced endurance athletes following varying protein intake ratios during 50–75% VO2max endurance training</a:t>
            </a:r>
            <a:endParaRPr lang="en-US" sz="1400" dirty="0"/>
          </a:p>
        </p:txBody>
      </p:sp>
    </p:spTree>
    <p:extLst>
      <p:ext uri="{BB962C8B-B14F-4D97-AF65-F5344CB8AC3E}">
        <p14:creationId xmlns:p14="http://schemas.microsoft.com/office/powerpoint/2010/main" val="41658910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FDCE6-745F-BED9-7CE9-094664D23E49}"/>
              </a:ext>
            </a:extLst>
          </p:cNvPr>
          <p:cNvSpPr>
            <a:spLocks noGrp="1"/>
          </p:cNvSpPr>
          <p:nvPr>
            <p:ph type="title"/>
          </p:nvPr>
        </p:nvSpPr>
        <p:spPr/>
        <p:txBody>
          <a:bodyPr>
            <a:normAutofit/>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CONCLUSION </a:t>
            </a:r>
            <a:br>
              <a:rPr lang="en-US" sz="4000" kern="1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0340C542-A535-E4FC-4204-32347CE0FCCF}"/>
              </a:ext>
            </a:extLst>
          </p:cNvPr>
          <p:cNvSpPr>
            <a:spLocks noGrp="1"/>
          </p:cNvSpPr>
          <p:nvPr>
            <p:ph idx="1"/>
          </p:nvPr>
        </p:nvSpPr>
        <p:spPr>
          <a:xfrm>
            <a:off x="838200" y="2141537"/>
            <a:ext cx="10515600" cy="3815918"/>
          </a:xfrm>
        </p:spPr>
        <p:txBody>
          <a:bodyPr>
            <a:normAutofit lnSpcReduction="10000"/>
          </a:bodyPr>
          <a:lstStyle/>
          <a:p>
            <a:r>
              <a:rPr lang="en-US" sz="1800" dirty="0">
                <a:effectLst/>
                <a:latin typeface="Times New Roman" panose="02020603050405020304" pitchFamily="18" charset="0"/>
                <a:ea typeface="Calibri" panose="020F0502020204030204" pitchFamily="34" charset="0"/>
              </a:rPr>
              <a:t>Muscle protein synthesis (MPS), resistance training, and dietary supplements are closely related to one another, as the research on protein metabolism and exercise highlights</a:t>
            </a:r>
          </a:p>
          <a:p>
            <a:r>
              <a:rPr lang="en-US" sz="1800" dirty="0">
                <a:effectLst/>
                <a:latin typeface="Times New Roman" panose="02020603050405020304" pitchFamily="18" charset="0"/>
                <a:ea typeface="Calibri" panose="020F0502020204030204" pitchFamily="34" charset="0"/>
              </a:rPr>
              <a:t>It demonstrates that resistance training raises MPS in all muscle fractions, but that the effects are enhanced when protein supplements and amino acids are strategically consumed</a:t>
            </a:r>
            <a:endParaRPr lang="en-US" sz="1800" dirty="0">
              <a:latin typeface="Times New Roman" panose="02020603050405020304" pitchFamily="18" charset="0"/>
              <a:ea typeface="Calibri" panose="020F0502020204030204" pitchFamily="34" charset="0"/>
            </a:endParaRPr>
          </a:p>
          <a:p>
            <a:r>
              <a:rPr lang="en-US" sz="1800" dirty="0">
                <a:effectLst/>
                <a:latin typeface="Times New Roman" panose="02020603050405020304" pitchFamily="18" charset="0"/>
                <a:ea typeface="Calibri" panose="020F0502020204030204" pitchFamily="34" charset="0"/>
              </a:rPr>
              <a:t>Myofibrillar and sarcoplasmic proteins, for example, show distinct responses to high-intensity training in terms of increased protein turnover. </a:t>
            </a:r>
          </a:p>
          <a:p>
            <a:r>
              <a:rPr lang="en-US" sz="1800" dirty="0">
                <a:effectLst/>
                <a:latin typeface="Times New Roman" panose="02020603050405020304" pitchFamily="18" charset="0"/>
                <a:ea typeface="Calibri" panose="020F0502020204030204" pitchFamily="34" charset="0"/>
              </a:rPr>
              <a:t>Additionally, a customized protein intake is beneficial for endurance athletes, as certain nutrients such as leucine and vital amino acids enhance muscle growth and repair</a:t>
            </a:r>
            <a:endParaRPr lang="en-US" sz="1800" dirty="0">
              <a:latin typeface="Times New Roman" panose="02020603050405020304" pitchFamily="18" charset="0"/>
              <a:ea typeface="Calibri" panose="020F0502020204030204" pitchFamily="34" charset="0"/>
            </a:endParaRPr>
          </a:p>
          <a:p>
            <a:r>
              <a:rPr lang="en-US" sz="1800" dirty="0">
                <a:effectLst/>
                <a:latin typeface="Times New Roman" panose="02020603050405020304" pitchFamily="18" charset="0"/>
                <a:ea typeface="Calibri" panose="020F0502020204030204" pitchFamily="34" charset="0"/>
              </a:rPr>
              <a:t>It is noteworthy that athletes have positive nitrogen balances, indicating that they consume enough protein to sustain and grow their muscles</a:t>
            </a:r>
          </a:p>
          <a:p>
            <a:r>
              <a:rPr lang="en-US" sz="1800" dirty="0">
                <a:effectLst/>
                <a:latin typeface="Times New Roman" panose="02020603050405020304" pitchFamily="18" charset="0"/>
                <a:ea typeface="Calibri" panose="020F0502020204030204" pitchFamily="34" charset="0"/>
              </a:rPr>
              <a:t> In order to optimize anabolic reactions and maintain muscle health, this research emphasizes the significance of matching protein intake with exercise intensity and type.</a:t>
            </a:r>
            <a:endParaRPr lang="en-US" dirty="0"/>
          </a:p>
        </p:txBody>
      </p:sp>
    </p:spTree>
    <p:extLst>
      <p:ext uri="{BB962C8B-B14F-4D97-AF65-F5344CB8AC3E}">
        <p14:creationId xmlns:p14="http://schemas.microsoft.com/office/powerpoint/2010/main" val="40313610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816F9-76B4-86F0-57C9-57A80DE88639}"/>
              </a:ext>
            </a:extLst>
          </p:cNvPr>
          <p:cNvSpPr>
            <a:spLocks noGrp="1"/>
          </p:cNvSpPr>
          <p:nvPr>
            <p:ph type="title"/>
          </p:nvPr>
        </p:nvSpPr>
        <p:spPr/>
        <p:txBody>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REFERENCES</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6A979199-F63B-ABD8-9F11-3E200821B49D}"/>
              </a:ext>
            </a:extLst>
          </p:cNvPr>
          <p:cNvSpPr>
            <a:spLocks noGrp="1"/>
          </p:cNvSpPr>
          <p:nvPr>
            <p:ph idx="1"/>
          </p:nvPr>
        </p:nvSpPr>
        <p:spPr/>
        <p:txBody>
          <a:bodyPr>
            <a:normAutofit fontScale="77500" lnSpcReduction="20000"/>
          </a:bodyPr>
          <a:lstStyle/>
          <a:p>
            <a:pPr marL="342900" marR="0" lvl="0" indent="-342900" algn="just">
              <a:lnSpc>
                <a:spcPct val="150000"/>
              </a:lnSpc>
              <a:spcBef>
                <a:spcPts val="0"/>
              </a:spcBef>
              <a:spcAft>
                <a:spcPts val="0"/>
              </a:spcAft>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Church, D. D., Hirsch, K. R., Park, S., Kim, I. Y., Gwin, J. A.,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Pasiakos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S. M., ... &amp;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Ferrando</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 A. (2020). Essential amino acids and protein synthesis: insights into maximizing the muscle and whole-body response to feeding. Nutrients, 12(12), 3717.</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Gwin, J. A., Church, D. D., Hatch-McChesney, A., Allen, J. T., Wilson, M. A.,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Varanoske</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 N., ... &amp;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Pasiakos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S. M. (2021). Essential amino acid-enriched whey enhances post-exercise whole-body protein balance during energy deficit more than iso-nitrogenous whey or a mixed-macronutrient meal: a randomized, crossover study. Journal of the International Society of Sports Nutrition, 18(1), 4.</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sz="1800" kern="100" dirty="0">
                <a:effectLst/>
                <a:latin typeface="Times New Roman" panose="02020603050405020304" pitchFamily="18" charset="0"/>
                <a:ea typeface="Calibri" panose="020F0502020204030204" pitchFamily="34" charset="0"/>
                <a:cs typeface="Mangal" panose="02040503050203030202" pitchFamily="18" charset="0"/>
              </a:rPr>
              <a:t>Gwin, J. A., Church, D. D., Wolfe, R. R.,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Ferrando</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A. A., &amp; </a:t>
            </a: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Pasiakos</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S. M. (2020). Muscle protein synthesis and whole-body protein turnover responses to ingesting essential amino acids, intact protein, and protein-containing mixed meals with considerations for energy deficit. Nutrients, 12(8), 2457.</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Holeček</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M. (2018). Branched-chain amino acids in health and disease: metabolism, alterations in blood plasma, and as supplements. Nutrition &amp; metabolism, 15, 1-12.</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000"/>
              </a:spcAft>
              <a:buFont typeface="+mj-lt"/>
              <a:buAutoNum type="arabicPeriod"/>
            </a:pPr>
            <a:r>
              <a:rPr lang="en-US" sz="1800" kern="100" dirty="0" err="1">
                <a:effectLst/>
                <a:latin typeface="Times New Roman" panose="02020603050405020304" pitchFamily="18" charset="0"/>
                <a:ea typeface="Calibri" panose="020F0502020204030204" pitchFamily="34" charset="0"/>
                <a:cs typeface="Mangal" panose="02040503050203030202" pitchFamily="18" charset="0"/>
              </a:rPr>
              <a:t>Holeček</a:t>
            </a:r>
            <a:r>
              <a:rPr lang="en-US" sz="1800" kern="100" dirty="0">
                <a:effectLst/>
                <a:latin typeface="Times New Roman" panose="02020603050405020304" pitchFamily="18" charset="0"/>
                <a:ea typeface="Calibri" panose="020F0502020204030204" pitchFamily="34" charset="0"/>
                <a:cs typeface="Mangal" panose="02040503050203030202" pitchFamily="18" charset="0"/>
              </a:rPr>
              <a:t>, M. (2022). Side effects of amino acid supplements. Physiological research, 71(1), 29.</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dirty="0"/>
          </a:p>
        </p:txBody>
      </p:sp>
    </p:spTree>
    <p:extLst>
      <p:ext uri="{BB962C8B-B14F-4D97-AF65-F5344CB8AC3E}">
        <p14:creationId xmlns:p14="http://schemas.microsoft.com/office/powerpoint/2010/main" val="23597417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66A49F2-59E1-E0AA-CE23-9BD4ED0B274C}"/>
              </a:ext>
            </a:extLst>
          </p:cNvPr>
          <p:cNvSpPr/>
          <p:nvPr/>
        </p:nvSpPr>
        <p:spPr>
          <a:xfrm>
            <a:off x="4166048" y="2967334"/>
            <a:ext cx="4326787" cy="923330"/>
          </a:xfrm>
          <a:prstGeom prst="rect">
            <a:avLst/>
          </a:prstGeom>
          <a:noFill/>
        </p:spPr>
        <p:txBody>
          <a:bodyPr wrap="square" lIns="91440" tIns="45720" rIns="91440" bIns="45720">
            <a:spAutoFit/>
          </a:bodyPr>
          <a:lstStyle/>
          <a:p>
            <a:pPr algn="ctr"/>
            <a:r>
              <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THANK YOU</a:t>
            </a:r>
          </a:p>
        </p:txBody>
      </p:sp>
    </p:spTree>
    <p:extLst>
      <p:ext uri="{BB962C8B-B14F-4D97-AF65-F5344CB8AC3E}">
        <p14:creationId xmlns:p14="http://schemas.microsoft.com/office/powerpoint/2010/main" val="113429403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rgbClr val="2E2B21"/>
      </a:dk1>
      <a:lt1>
        <a:srgbClr val="FFFFFF"/>
      </a:lt1>
      <a:dk2>
        <a:srgbClr val="605B4F"/>
      </a:dk2>
      <a:lt2>
        <a:srgbClr val="D8D6BE"/>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docProps/app.xml><?xml version="1.0" encoding="utf-8"?>
<Properties xmlns="http://schemas.openxmlformats.org/officeDocument/2006/extended-properties" xmlns:vt="http://schemas.openxmlformats.org/officeDocument/2006/docPropsVTypes">
  <Template>Integral</Template>
  <TotalTime>13</TotalTime>
  <Words>1934</Words>
  <Application>Microsoft Office PowerPoint</Application>
  <PresentationFormat>Widescreen</PresentationFormat>
  <Paragraphs>186</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Times New Roman</vt:lpstr>
      <vt:lpstr>Tw Cen MT</vt:lpstr>
      <vt:lpstr>Tw Cen MT Condensed</vt:lpstr>
      <vt:lpstr>Wingdings 3</vt:lpstr>
      <vt:lpstr>Integral</vt:lpstr>
      <vt:lpstr>PROTEIN METABOLISM AND EXERCISE: EVALUATING THE NECESSITY OF AMINO ACID SUPPLEMENTS </vt:lpstr>
      <vt:lpstr>INTRODUCTION  </vt:lpstr>
      <vt:lpstr>REVIEW OF LITREATURE</vt:lpstr>
      <vt:lpstr> HUMAN PROTEIN METABOLISM: A BROAD PERSPECTIVE </vt:lpstr>
      <vt:lpstr>  MUSCLE PROTEIN CONTENT AND THE CONSEQUENCES OF EXERCISE  </vt:lpstr>
      <vt:lpstr> SIMPLE DIETARY GUIDELINES FOR CONSISTENT PHYSICAL ACTIVITY </vt:lpstr>
      <vt:lpstr>ENDURANCE TYPE OF TRAINING </vt:lpstr>
      <vt:lpstr>CONCLUSION  </vt:lpstr>
      <vt:lpstr>REFERENCES </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42</cp:revision>
  <dcterms:created xsi:type="dcterms:W3CDTF">2024-07-28T12:06:11Z</dcterms:created>
  <dcterms:modified xsi:type="dcterms:W3CDTF">2024-07-28T12:19:38Z</dcterms:modified>
</cp:coreProperties>
</file>