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5" r:id="rId1"/>
  </p:sldMasterIdLst>
  <p:sldIdLst>
    <p:sldId id="256" r:id="rId2"/>
    <p:sldId id="257" r:id="rId3"/>
    <p:sldId id="258" r:id="rId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6" autoAdjust="0"/>
    <p:restoredTop sz="94660"/>
  </p:normalViewPr>
  <p:slideViewPr>
    <p:cSldViewPr snapToGrid="0">
      <p:cViewPr varScale="1">
        <p:scale>
          <a:sx n="74" d="100"/>
          <a:sy n="74" d="100"/>
        </p:scale>
        <p:origin x="84" y="7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9" name="Group 18"/>
          <p:cNvGrpSpPr/>
          <p:nvPr/>
        </p:nvGrpSpPr>
        <p:grpSpPr>
          <a:xfrm>
            <a:off x="546100" y="-4763"/>
            <a:ext cx="5014912"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2928401" y="1380068"/>
            <a:ext cx="8574622" cy="2616199"/>
          </a:xfrm>
        </p:spPr>
        <p:txBody>
          <a:bodyPr anchor="b">
            <a:normAutofit/>
          </a:bodyPr>
          <a:lstStyle>
            <a:lvl1pPr algn="r">
              <a:defRPr sz="6000">
                <a:effectLst/>
              </a:defRPr>
            </a:lvl1pPr>
          </a:lstStyle>
          <a:p>
            <a:r>
              <a:rPr lang="en-US"/>
              <a:t>Click to edit Master title style</a:t>
            </a:r>
            <a:endParaRPr lang="en-US" dirty="0"/>
          </a:p>
        </p:txBody>
      </p:sp>
      <p:sp>
        <p:nvSpPr>
          <p:cNvPr id="3" name="Subtitle 2"/>
          <p:cNvSpPr>
            <a:spLocks noGrp="1"/>
          </p:cNvSpPr>
          <p:nvPr>
            <p:ph type="subTitle" idx="1"/>
          </p:nvPr>
        </p:nvSpPr>
        <p:spPr>
          <a:xfrm>
            <a:off x="4515377"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033CA2C-56A8-4B8C-A204-EC846112AEB0}" type="datetimeFigureOut">
              <a:rPr lang="en-IN" smtClean="0"/>
              <a:t>27-11-2024</a:t>
            </a:fld>
            <a:endParaRPr lang="en-IN"/>
          </a:p>
        </p:txBody>
      </p:sp>
      <p:sp>
        <p:nvSpPr>
          <p:cNvPr id="5" name="Footer Placeholder 4"/>
          <p:cNvSpPr>
            <a:spLocks noGrp="1"/>
          </p:cNvSpPr>
          <p:nvPr>
            <p:ph type="ftr" sz="quarter" idx="11"/>
          </p:nvPr>
        </p:nvSpPr>
        <p:spPr>
          <a:xfrm>
            <a:off x="5332412" y="5883275"/>
            <a:ext cx="4324044" cy="365125"/>
          </a:xfrm>
        </p:spPr>
        <p:txBody>
          <a:bodyPr/>
          <a:lstStyle/>
          <a:p>
            <a:endParaRPr lang="en-IN"/>
          </a:p>
        </p:txBody>
      </p:sp>
      <p:sp>
        <p:nvSpPr>
          <p:cNvPr id="6" name="Slide Number Placeholder 5"/>
          <p:cNvSpPr>
            <a:spLocks noGrp="1"/>
          </p:cNvSpPr>
          <p:nvPr>
            <p:ph type="sldNum" sz="quarter" idx="12"/>
          </p:nvPr>
        </p:nvSpPr>
        <p:spPr/>
        <p:txBody>
          <a:bodyPr/>
          <a:lstStyle/>
          <a:p>
            <a:fld id="{2DCF81F5-2920-4160-A77A-BE319AEFF97D}" type="slidenum">
              <a:rPr lang="en-IN" smtClean="0"/>
              <a:t>‹#›</a:t>
            </a:fld>
            <a:endParaRPr lang="en-IN"/>
          </a:p>
        </p:txBody>
      </p:sp>
    </p:spTree>
    <p:extLst>
      <p:ext uri="{BB962C8B-B14F-4D97-AF65-F5344CB8AC3E}">
        <p14:creationId xmlns:p14="http://schemas.microsoft.com/office/powerpoint/2010/main" val="2225543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033CA2C-56A8-4B8C-A204-EC846112AEB0}" type="datetimeFigureOut">
              <a:rPr lang="en-IN" smtClean="0"/>
              <a:t>27-11-2024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a:xfrm>
            <a:off x="10951856" y="5867131"/>
            <a:ext cx="551167" cy="365125"/>
          </a:xfrm>
        </p:spPr>
        <p:txBody>
          <a:bodyPr/>
          <a:lstStyle/>
          <a:p>
            <a:fld id="{2DCF81F5-2920-4160-A77A-BE319AEFF97D}" type="slidenum">
              <a:rPr lang="en-IN" smtClean="0"/>
              <a:t>‹#›</a:t>
            </a:fld>
            <a:endParaRPr lang="en-IN"/>
          </a:p>
        </p:txBody>
      </p:sp>
    </p:spTree>
    <p:extLst>
      <p:ext uri="{BB962C8B-B14F-4D97-AF65-F5344CB8AC3E}">
        <p14:creationId xmlns:p14="http://schemas.microsoft.com/office/powerpoint/2010/main" val="7144328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72279" y="2666999"/>
            <a:ext cx="8930747" cy="2110382"/>
          </a:xfrm>
        </p:spPr>
        <p:txBody>
          <a:bodyPr anchor="b"/>
          <a:lstStyle>
            <a:lvl1pPr algn="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033CA2C-56A8-4B8C-A204-EC846112AEB0}" type="datetimeFigureOut">
              <a:rPr lang="en-IN" smtClean="0"/>
              <a:t>27-11-2024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DCF81F5-2920-4160-A77A-BE319AEFF97D}" type="slidenum">
              <a:rPr lang="en-IN" smtClean="0"/>
              <a:t>‹#›</a:t>
            </a:fld>
            <a:endParaRPr lang="en-IN"/>
          </a:p>
        </p:txBody>
      </p:sp>
    </p:spTree>
    <p:extLst>
      <p:ext uri="{BB962C8B-B14F-4D97-AF65-F5344CB8AC3E}">
        <p14:creationId xmlns:p14="http://schemas.microsoft.com/office/powerpoint/2010/main" val="39104408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752599"/>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84312" y="2666999"/>
            <a:ext cx="4895055"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607967" y="2667000"/>
            <a:ext cx="4895056"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033CA2C-56A8-4B8C-A204-EC846112AEB0}" type="datetimeFigureOut">
              <a:rPr lang="en-IN" smtClean="0"/>
              <a:t>27-11-2024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2DCF81F5-2920-4160-A77A-BE319AEFF97D}" type="slidenum">
              <a:rPr lang="en-IN" smtClean="0"/>
              <a:t>‹#›</a:t>
            </a:fld>
            <a:endParaRPr lang="en-IN"/>
          </a:p>
        </p:txBody>
      </p:sp>
    </p:spTree>
    <p:extLst>
      <p:ext uri="{BB962C8B-B14F-4D97-AF65-F5344CB8AC3E}">
        <p14:creationId xmlns:p14="http://schemas.microsoft.com/office/powerpoint/2010/main" val="8021982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484311"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880487" y="2667000"/>
            <a:ext cx="462253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607967"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033CA2C-56A8-4B8C-A204-EC846112AEB0}" type="datetimeFigureOut">
              <a:rPr lang="en-IN" smtClean="0"/>
              <a:t>27-11-2024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2DCF81F5-2920-4160-A77A-BE319AEFF97D}" type="slidenum">
              <a:rPr lang="en-IN" smtClean="0"/>
              <a:t>‹#›</a:t>
            </a:fld>
            <a:endParaRPr lang="en-IN"/>
          </a:p>
        </p:txBody>
      </p:sp>
    </p:spTree>
    <p:extLst>
      <p:ext uri="{BB962C8B-B14F-4D97-AF65-F5344CB8AC3E}">
        <p14:creationId xmlns:p14="http://schemas.microsoft.com/office/powerpoint/2010/main" val="5161810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033CA2C-56A8-4B8C-A204-EC846112AEB0}" type="datetimeFigureOut">
              <a:rPr lang="en-IN" smtClean="0"/>
              <a:t>27-11-2024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2DCF81F5-2920-4160-A77A-BE319AEFF97D}" type="slidenum">
              <a:rPr lang="en-IN" smtClean="0"/>
              <a:t>‹#›</a:t>
            </a:fld>
            <a:endParaRPr lang="en-IN"/>
          </a:p>
        </p:txBody>
      </p:sp>
    </p:spTree>
    <p:extLst>
      <p:ext uri="{BB962C8B-B14F-4D97-AF65-F5344CB8AC3E}">
        <p14:creationId xmlns:p14="http://schemas.microsoft.com/office/powerpoint/2010/main" val="15819588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033CA2C-56A8-4B8C-A204-EC846112AEB0}" type="datetimeFigureOut">
              <a:rPr lang="en-IN" smtClean="0"/>
              <a:t>27-11-2024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2DCF81F5-2920-4160-A77A-BE319AEFF97D}" type="slidenum">
              <a:rPr lang="en-IN" smtClean="0"/>
              <a:t>‹#›</a:t>
            </a:fld>
            <a:endParaRPr lang="en-IN"/>
          </a:p>
        </p:txBody>
      </p:sp>
    </p:spTree>
    <p:extLst>
      <p:ext uri="{BB962C8B-B14F-4D97-AF65-F5344CB8AC3E}">
        <p14:creationId xmlns:p14="http://schemas.microsoft.com/office/powerpoint/2010/main" val="12468422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1600200"/>
            <a:ext cx="3549121"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262033" y="685799"/>
            <a:ext cx="6240990"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8431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033CA2C-56A8-4B8C-A204-EC846112AEB0}" type="datetimeFigureOut">
              <a:rPr lang="en-IN" smtClean="0"/>
              <a:t>27-11-2024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2DCF81F5-2920-4160-A77A-BE319AEFF97D}" type="slidenum">
              <a:rPr lang="en-IN" smtClean="0"/>
              <a:t>‹#›</a:t>
            </a:fld>
            <a:endParaRPr lang="en-IN"/>
          </a:p>
        </p:txBody>
      </p:sp>
    </p:spTree>
    <p:extLst>
      <p:ext uri="{BB962C8B-B14F-4D97-AF65-F5344CB8AC3E}">
        <p14:creationId xmlns:p14="http://schemas.microsoft.com/office/powerpoint/2010/main" val="11770417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2724" y="1752599"/>
            <a:ext cx="5426158" cy="1371600"/>
          </a:xfrm>
        </p:spPr>
        <p:txBody>
          <a:bodyPr anchor="b">
            <a:normAutofit/>
          </a:bodyPr>
          <a:lstStyle>
            <a:lvl1pPr algn="ctr">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94682" y="914400"/>
            <a:ext cx="3280974"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82724"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033CA2C-56A8-4B8C-A204-EC846112AEB0}" type="datetimeFigureOut">
              <a:rPr lang="en-IN" smtClean="0"/>
              <a:t>27-11-2024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2DCF81F5-2920-4160-A77A-BE319AEFF97D}" type="slidenum">
              <a:rPr lang="en-IN" smtClean="0"/>
              <a:t>‹#›</a:t>
            </a:fld>
            <a:endParaRPr lang="en-IN"/>
          </a:p>
        </p:txBody>
      </p:sp>
    </p:spTree>
    <p:extLst>
      <p:ext uri="{BB962C8B-B14F-4D97-AF65-F5344CB8AC3E}">
        <p14:creationId xmlns:p14="http://schemas.microsoft.com/office/powerpoint/2010/main" val="3294878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1" y="4732865"/>
            <a:ext cx="10018711"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3860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84311" y="5299603"/>
            <a:ext cx="1001871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033CA2C-56A8-4B8C-A204-EC846112AEB0}" type="datetimeFigureOut">
              <a:rPr lang="en-IN" smtClean="0"/>
              <a:t>27-11-2024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2DCF81F5-2920-4160-A77A-BE319AEFF97D}" type="slidenum">
              <a:rPr lang="en-IN" smtClean="0"/>
              <a:t>‹#›</a:t>
            </a:fld>
            <a:endParaRPr lang="en-IN"/>
          </a:p>
        </p:txBody>
      </p:sp>
    </p:spTree>
    <p:extLst>
      <p:ext uri="{BB962C8B-B14F-4D97-AF65-F5344CB8AC3E}">
        <p14:creationId xmlns:p14="http://schemas.microsoft.com/office/powerpoint/2010/main" val="4204920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10018711" cy="3048000"/>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343400"/>
            <a:ext cx="10018713"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033CA2C-56A8-4B8C-A204-EC846112AEB0}" type="datetimeFigureOut">
              <a:rPr lang="en-IN" smtClean="0"/>
              <a:t>27-11-2024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DCF81F5-2920-4160-A77A-BE319AEFF97D}" type="slidenum">
              <a:rPr lang="en-IN" smtClean="0"/>
              <a:t>‹#›</a:t>
            </a:fld>
            <a:endParaRPr lang="en-IN"/>
          </a:p>
        </p:txBody>
      </p:sp>
    </p:spTree>
    <p:extLst>
      <p:ext uri="{BB962C8B-B14F-4D97-AF65-F5344CB8AC3E}">
        <p14:creationId xmlns:p14="http://schemas.microsoft.com/office/powerpoint/2010/main" val="421909173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2436811"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1484311" y="4343400"/>
            <a:ext cx="1001871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033CA2C-56A8-4B8C-A204-EC846112AEB0}" type="datetimeFigureOut">
              <a:rPr lang="en-IN" smtClean="0"/>
              <a:t>27-11-2024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DCF81F5-2920-4160-A77A-BE319AEFF97D}" type="slidenum">
              <a:rPr lang="en-IN" smtClean="0"/>
              <a:t>‹#›</a:t>
            </a:fld>
            <a:endParaRPr lang="en-IN"/>
          </a:p>
        </p:txBody>
      </p:sp>
    </p:spTree>
    <p:extLst>
      <p:ext uri="{BB962C8B-B14F-4D97-AF65-F5344CB8AC3E}">
        <p14:creationId xmlns:p14="http://schemas.microsoft.com/office/powerpoint/2010/main" val="222446044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484313" y="3308581"/>
            <a:ext cx="10018709" cy="1468800"/>
          </a:xfrm>
        </p:spPr>
        <p:txBody>
          <a:bodyPr anchor="b">
            <a:normAutofit/>
          </a:bodyPr>
          <a:lstStyle>
            <a:lvl1pPr algn="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777381"/>
            <a:ext cx="1001871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033CA2C-56A8-4B8C-A204-EC846112AEB0}" type="datetimeFigureOut">
              <a:rPr lang="en-IN" smtClean="0"/>
              <a:t>27-11-2024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DCF81F5-2920-4160-A77A-BE319AEFF97D}" type="slidenum">
              <a:rPr lang="en-IN" smtClean="0"/>
              <a:t>‹#›</a:t>
            </a:fld>
            <a:endParaRPr lang="en-IN"/>
          </a:p>
        </p:txBody>
      </p:sp>
    </p:spTree>
    <p:extLst>
      <p:ext uri="{BB962C8B-B14F-4D97-AF65-F5344CB8AC3E}">
        <p14:creationId xmlns:p14="http://schemas.microsoft.com/office/powerpoint/2010/main" val="174626629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84313" y="3886200"/>
            <a:ext cx="1001871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1484312" y="4775200"/>
            <a:ext cx="1001871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033CA2C-56A8-4B8C-A204-EC846112AEB0}" type="datetimeFigureOut">
              <a:rPr lang="en-IN" smtClean="0"/>
              <a:t>27-11-2024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DCF81F5-2920-4160-A77A-BE319AEFF97D}" type="slidenum">
              <a:rPr lang="en-IN" smtClean="0"/>
              <a:t>‹#›</a:t>
            </a:fld>
            <a:endParaRPr lang="en-IN"/>
          </a:p>
        </p:txBody>
      </p:sp>
    </p:spTree>
    <p:extLst>
      <p:ext uri="{BB962C8B-B14F-4D97-AF65-F5344CB8AC3E}">
        <p14:creationId xmlns:p14="http://schemas.microsoft.com/office/powerpoint/2010/main" val="78865226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484313" y="685800"/>
            <a:ext cx="10018712" cy="2727325"/>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1484312" y="3505200"/>
            <a:ext cx="1001871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1484311" y="4343400"/>
            <a:ext cx="1001871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033CA2C-56A8-4B8C-A204-EC846112AEB0}" type="datetimeFigureOut">
              <a:rPr lang="en-IN" smtClean="0"/>
              <a:t>27-11-2024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DCF81F5-2920-4160-A77A-BE319AEFF97D}" type="slidenum">
              <a:rPr lang="en-IN" smtClean="0"/>
              <a:t>‹#›</a:t>
            </a:fld>
            <a:endParaRPr lang="en-IN"/>
          </a:p>
        </p:txBody>
      </p:sp>
    </p:spTree>
    <p:extLst>
      <p:ext uri="{BB962C8B-B14F-4D97-AF65-F5344CB8AC3E}">
        <p14:creationId xmlns:p14="http://schemas.microsoft.com/office/powerpoint/2010/main" val="267405849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033CA2C-56A8-4B8C-A204-EC846112AEB0}" type="datetimeFigureOut">
              <a:rPr lang="en-IN" smtClean="0"/>
              <a:t>27-11-2024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DCF81F5-2920-4160-A77A-BE319AEFF97D}" type="slidenum">
              <a:rPr lang="en-IN" smtClean="0"/>
              <a:t>‹#›</a:t>
            </a:fld>
            <a:endParaRPr lang="en-IN"/>
          </a:p>
        </p:txBody>
      </p:sp>
    </p:spTree>
    <p:extLst>
      <p:ext uri="{BB962C8B-B14F-4D97-AF65-F5344CB8AC3E}">
        <p14:creationId xmlns:p14="http://schemas.microsoft.com/office/powerpoint/2010/main" val="166327050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2655" y="685800"/>
            <a:ext cx="1770369" cy="51054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484312" y="685800"/>
            <a:ext cx="8019742" cy="510540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033CA2C-56A8-4B8C-A204-EC846112AEB0}" type="datetimeFigureOut">
              <a:rPr lang="en-IN" smtClean="0"/>
              <a:t>27-11-2024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DCF81F5-2920-4160-A77A-BE319AEFF97D}" type="slidenum">
              <a:rPr lang="en-IN" smtClean="0"/>
              <a:t>‹#›</a:t>
            </a:fld>
            <a:endParaRPr lang="en-IN"/>
          </a:p>
        </p:txBody>
      </p:sp>
    </p:spTree>
    <p:extLst>
      <p:ext uri="{BB962C8B-B14F-4D97-AF65-F5344CB8AC3E}">
        <p14:creationId xmlns:p14="http://schemas.microsoft.com/office/powerpoint/2010/main" val="6288537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7" name="Group 6"/>
          <p:cNvGrpSpPr/>
          <p:nvPr/>
        </p:nvGrpSpPr>
        <p:grpSpPr>
          <a:xfrm>
            <a:off x="150812" y="0"/>
            <a:ext cx="2436813"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033CA2C-56A8-4B8C-A204-EC846112AEB0}" type="datetimeFigureOut">
              <a:rPr lang="en-IN" smtClean="0"/>
              <a:t>27-11-2024</a:t>
            </a:fld>
            <a:endParaRPr lang="en-IN"/>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2DCF81F5-2920-4160-A77A-BE319AEFF97D}" type="slidenum">
              <a:rPr lang="en-IN" smtClean="0"/>
              <a:t>‹#›</a:t>
            </a:fld>
            <a:endParaRPr lang="en-IN"/>
          </a:p>
        </p:txBody>
      </p:sp>
    </p:spTree>
    <p:extLst>
      <p:ext uri="{BB962C8B-B14F-4D97-AF65-F5344CB8AC3E}">
        <p14:creationId xmlns:p14="http://schemas.microsoft.com/office/powerpoint/2010/main" val="2501180060"/>
      </p:ext>
    </p:extLst>
  </p:cSld>
  <p:clrMap bg1="lt1" tx1="dk1" bg2="lt2" tx2="dk2" accent1="accent1" accent2="accent2" accent3="accent3" accent4="accent4" accent5="accent5" accent6="accent6" hlink="hlink" folHlink="folHlink"/>
  <p:sldLayoutIdLst>
    <p:sldLayoutId id="2147483756" r:id="rId1"/>
    <p:sldLayoutId id="2147483757" r:id="rId2"/>
    <p:sldLayoutId id="2147483758" r:id="rId3"/>
    <p:sldLayoutId id="2147483759" r:id="rId4"/>
    <p:sldLayoutId id="2147483760" r:id="rId5"/>
    <p:sldLayoutId id="2147483761" r:id="rId6"/>
    <p:sldLayoutId id="2147483762" r:id="rId7"/>
    <p:sldLayoutId id="2147483763" r:id="rId8"/>
    <p:sldLayoutId id="2147483764" r:id="rId9"/>
    <p:sldLayoutId id="2147483765" r:id="rId10"/>
    <p:sldLayoutId id="2147483766" r:id="rId11"/>
    <p:sldLayoutId id="2147483767" r:id="rId12"/>
    <p:sldLayoutId id="2147483768" r:id="rId13"/>
    <p:sldLayoutId id="2147483769" r:id="rId14"/>
    <p:sldLayoutId id="2147483770" r:id="rId15"/>
    <p:sldLayoutId id="2147483771" r:id="rId16"/>
    <p:sldLayoutId id="2147483772" r:id="rId17"/>
  </p:sldLayoutIdLst>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6195C7-2991-4D55-BE52-1DCC5A1DFE25}"/>
              </a:ext>
            </a:extLst>
          </p:cNvPr>
          <p:cNvSpPr>
            <a:spLocks noGrp="1"/>
          </p:cNvSpPr>
          <p:nvPr>
            <p:ph type="ctrTitle"/>
          </p:nvPr>
        </p:nvSpPr>
        <p:spPr>
          <a:xfrm>
            <a:off x="1949003" y="1303986"/>
            <a:ext cx="9989713" cy="856915"/>
          </a:xfrm>
        </p:spPr>
        <p:txBody>
          <a:bodyPr>
            <a:normAutofit/>
          </a:bodyPr>
          <a:lstStyle/>
          <a:p>
            <a:pPr algn="ctr"/>
            <a:r>
              <a:rPr lang="en-IN" sz="2500" b="1" dirty="0">
                <a:latin typeface="Times New Roman" panose="02020603050405020304" pitchFamily="18" charset="0"/>
                <a:cs typeface="Times New Roman" panose="02020603050405020304" pitchFamily="18" charset="0"/>
              </a:rPr>
              <a:t>PHYTOCHEMICAL SCREENING AND CHARACTERIZATION OF THE ROOTS EXTRACT OF </a:t>
            </a:r>
            <a:r>
              <a:rPr lang="en-IN" sz="2500" b="1" i="1" dirty="0">
                <a:latin typeface="Times New Roman" panose="02020603050405020304" pitchFamily="18" charset="0"/>
                <a:cs typeface="Times New Roman" panose="02020603050405020304" pitchFamily="18" charset="0"/>
              </a:rPr>
              <a:t>GLYCYRRHIZA GLABRA</a:t>
            </a:r>
            <a:endParaRPr lang="en-IN" sz="25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632058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70197B-BBBC-4716-880F-84FA3D7AB5ED}"/>
              </a:ext>
            </a:extLst>
          </p:cNvPr>
          <p:cNvSpPr>
            <a:spLocks noGrp="1"/>
          </p:cNvSpPr>
          <p:nvPr>
            <p:ph type="title"/>
          </p:nvPr>
        </p:nvSpPr>
        <p:spPr>
          <a:xfrm>
            <a:off x="838200" y="609823"/>
            <a:ext cx="10515600" cy="690943"/>
          </a:xfrm>
        </p:spPr>
        <p:txBody>
          <a:bodyPr>
            <a:normAutofit fontScale="90000"/>
          </a:bodyPr>
          <a:lstStyle/>
          <a:p>
            <a:pPr algn="ctr"/>
            <a:r>
              <a:rPr lang="en-IN" sz="4000" b="1" dirty="0">
                <a:latin typeface="Times New Roman" panose="02020603050405020304" pitchFamily="18" charset="0"/>
                <a:cs typeface="Times New Roman" panose="02020603050405020304" pitchFamily="18" charset="0"/>
              </a:rPr>
              <a:t>ABSTRACT</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31BDB914-569E-4588-8246-08D1AF9085C1}"/>
              </a:ext>
            </a:extLst>
          </p:cNvPr>
          <p:cNvSpPr/>
          <p:nvPr/>
        </p:nvSpPr>
        <p:spPr>
          <a:xfrm>
            <a:off x="1669961" y="1300766"/>
            <a:ext cx="10088450" cy="4202882"/>
          </a:xfrm>
          <a:prstGeom prst="rect">
            <a:avLst/>
          </a:prstGeom>
        </p:spPr>
        <p:txBody>
          <a:bodyPr wrap="square">
            <a:spAutoFit/>
          </a:bodyPr>
          <a:lstStyle/>
          <a:p>
            <a:pPr algn="just">
              <a:lnSpc>
                <a:spcPct val="150000"/>
              </a:lnSpc>
              <a:spcAft>
                <a:spcPts val="800"/>
              </a:spcAft>
            </a:pPr>
            <a:r>
              <a:rPr lang="en-IN" kern="100" dirty="0">
                <a:latin typeface="Times New Roman" panose="02020603050405020304" pitchFamily="18" charset="0"/>
                <a:ea typeface="Calibri" panose="020F0502020204030204" pitchFamily="34" charset="0"/>
                <a:cs typeface="Times New Roman" panose="02020603050405020304" pitchFamily="18" charset="0"/>
              </a:rPr>
              <a:t>Glycyrrhiza glabra, commonly known as licorice, has traditionally been used in various medicinal preparations as expectorant, antimicrobial, antiviral, anticancer, anti allergic agent. In the present work, we attempted to isolate pure 18ßGA from organic solvent extracts of </a:t>
            </a:r>
            <a:r>
              <a:rPr lang="en-IN" i="1" kern="100" dirty="0">
                <a:latin typeface="Times New Roman" panose="02020603050405020304" pitchFamily="18" charset="0"/>
                <a:ea typeface="Calibri" panose="020F0502020204030204" pitchFamily="34" charset="0"/>
                <a:cs typeface="Times New Roman" panose="02020603050405020304" pitchFamily="18" charset="0"/>
              </a:rPr>
              <a:t>G. glabra</a:t>
            </a:r>
            <a:r>
              <a:rPr lang="en-IN" kern="100" dirty="0">
                <a:latin typeface="Times New Roman" panose="02020603050405020304" pitchFamily="18" charset="0"/>
                <a:ea typeface="Calibri" panose="020F0502020204030204" pitchFamily="34" charset="0"/>
                <a:cs typeface="Times New Roman" panose="02020603050405020304" pitchFamily="18" charset="0"/>
              </a:rPr>
              <a:t> using column chromatography. Phytochemical screening was carried out following several time of solvent extraction and the extracts containing terpenoids were chosen for separation of  18ßGA using n-hexane: ethyl acetate (70:30) as the eluting solvent. The crude isolate was recrystallized using 80-20 mixture of ethanol and water. The isolated compound reacted positive to Liberman-Burchard test and the structure was confirmed by FT-IR, </a:t>
            </a:r>
            <a:r>
              <a:rPr lang="en-IN" kern="100" baseline="30000" dirty="0">
                <a:latin typeface="Times New Roman" panose="02020603050405020304" pitchFamily="18" charset="0"/>
                <a:ea typeface="Calibri" panose="020F0502020204030204" pitchFamily="34" charset="0"/>
                <a:cs typeface="Times New Roman" panose="02020603050405020304" pitchFamily="18" charset="0"/>
              </a:rPr>
              <a:t>1</a:t>
            </a:r>
            <a:r>
              <a:rPr lang="en-IN" kern="100" dirty="0">
                <a:latin typeface="Times New Roman" panose="02020603050405020304" pitchFamily="18" charset="0"/>
                <a:ea typeface="Calibri" panose="020F0502020204030204" pitchFamily="34" charset="0"/>
                <a:cs typeface="Times New Roman" panose="02020603050405020304" pitchFamily="18" charset="0"/>
              </a:rPr>
              <a:t>H-NMR,</a:t>
            </a:r>
            <a:r>
              <a:rPr lang="en-IN" kern="100" baseline="30000" dirty="0">
                <a:latin typeface="Times New Roman" panose="02020603050405020304" pitchFamily="18" charset="0"/>
                <a:ea typeface="Calibri" panose="020F0502020204030204" pitchFamily="34" charset="0"/>
                <a:cs typeface="Times New Roman" panose="02020603050405020304" pitchFamily="18" charset="0"/>
              </a:rPr>
              <a:t> 13</a:t>
            </a:r>
            <a:r>
              <a:rPr lang="en-IN" kern="100" dirty="0">
                <a:latin typeface="Times New Roman" panose="02020603050405020304" pitchFamily="18" charset="0"/>
                <a:ea typeface="Calibri" panose="020F0502020204030204" pitchFamily="34" charset="0"/>
                <a:cs typeface="Times New Roman" panose="02020603050405020304" pitchFamily="18" charset="0"/>
              </a:rPr>
              <a:t>C-NMR and mass spectral studies. The compound exhibited melting temperature range of 290-292°C. It could be concluded from the study that high purity 18ßGA could be isolated from the extracts of</a:t>
            </a:r>
            <a:r>
              <a:rPr lang="en-IN" i="1" kern="100" dirty="0">
                <a:latin typeface="Times New Roman" panose="02020603050405020304" pitchFamily="18" charset="0"/>
                <a:ea typeface="Calibri" panose="020F0502020204030204" pitchFamily="34" charset="0"/>
                <a:cs typeface="Times New Roman" panose="02020603050405020304" pitchFamily="18" charset="0"/>
              </a:rPr>
              <a:t> Glycyrrhiza glabra </a:t>
            </a:r>
            <a:r>
              <a:rPr lang="en-IN" kern="100" dirty="0">
                <a:latin typeface="Times New Roman" panose="02020603050405020304" pitchFamily="18" charset="0"/>
                <a:ea typeface="Calibri" panose="020F0502020204030204" pitchFamily="34" charset="0"/>
                <a:cs typeface="Times New Roman" panose="02020603050405020304" pitchFamily="18" charset="0"/>
              </a:rPr>
              <a:t>using the reported method.</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5419615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0C9057-2F3F-47F8-B610-08E4AA825A8C}"/>
              </a:ext>
            </a:extLst>
          </p:cNvPr>
          <p:cNvSpPr>
            <a:spLocks noGrp="1"/>
          </p:cNvSpPr>
          <p:nvPr>
            <p:ph type="title"/>
          </p:nvPr>
        </p:nvSpPr>
        <p:spPr>
          <a:xfrm>
            <a:off x="4705081" y="2421228"/>
            <a:ext cx="2781837" cy="1793720"/>
          </a:xfrm>
        </p:spPr>
        <p:txBody>
          <a:bodyPr>
            <a:normAutofit/>
          </a:bodyPr>
          <a:lstStyle/>
          <a:p>
            <a:pPr algn="ctr"/>
            <a:r>
              <a:rPr lang="en-IN" sz="5000" b="1" dirty="0">
                <a:latin typeface="Times New Roman" panose="02020603050405020304" pitchFamily="18" charset="0"/>
                <a:cs typeface="Times New Roman" panose="02020603050405020304" pitchFamily="18" charset="0"/>
              </a:rPr>
              <a:t>THANK</a:t>
            </a:r>
            <a:br>
              <a:rPr lang="en-IN" sz="5000" b="1" dirty="0">
                <a:latin typeface="Times New Roman" panose="02020603050405020304" pitchFamily="18" charset="0"/>
                <a:cs typeface="Times New Roman" panose="02020603050405020304" pitchFamily="18" charset="0"/>
              </a:rPr>
            </a:br>
            <a:r>
              <a:rPr lang="en-IN" sz="5000" b="1" dirty="0">
                <a:latin typeface="Times New Roman" panose="02020603050405020304" pitchFamily="18" charset="0"/>
                <a:cs typeface="Times New Roman" panose="02020603050405020304" pitchFamily="18" charset="0"/>
              </a:rPr>
              <a:t>YOU</a:t>
            </a:r>
          </a:p>
        </p:txBody>
      </p:sp>
    </p:spTree>
    <p:extLst>
      <p:ext uri="{BB962C8B-B14F-4D97-AF65-F5344CB8AC3E}">
        <p14:creationId xmlns:p14="http://schemas.microsoft.com/office/powerpoint/2010/main" val="341829700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rallax">
  <a:themeElements>
    <a:clrScheme name="Parallax">
      <a:dk1>
        <a:sysClr val="windowText" lastClr="000000"/>
      </a:dk1>
      <a:lt1>
        <a:sysClr val="window" lastClr="FFFFFF"/>
      </a:lt1>
      <a:dk2>
        <a:srgbClr val="212121"/>
      </a:dk2>
      <a:lt2>
        <a:srgbClr val="CDD0D1"/>
      </a:lt2>
      <a:accent1>
        <a:srgbClr val="30ACEC"/>
      </a:accent1>
      <a:accent2>
        <a:srgbClr val="80C34F"/>
      </a:accent2>
      <a:accent3>
        <a:srgbClr val="E29D3E"/>
      </a:accent3>
      <a:accent4>
        <a:srgbClr val="D64A3B"/>
      </a:accent4>
      <a:accent5>
        <a:srgbClr val="D64787"/>
      </a:accent5>
      <a:accent6>
        <a:srgbClr val="A666E1"/>
      </a:accent6>
      <a:hlink>
        <a:srgbClr val="3085ED"/>
      </a:hlink>
      <a:folHlink>
        <a:srgbClr val="82B6F4"/>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4F7A876A-7598-49CA-AFC8-8EDA2551E4A7}"/>
    </a:ext>
  </a:extLst>
</a:theme>
</file>

<file path=docProps/app.xml><?xml version="1.0" encoding="utf-8"?>
<Properties xmlns="http://schemas.openxmlformats.org/officeDocument/2006/extended-properties" xmlns:vt="http://schemas.openxmlformats.org/officeDocument/2006/docPropsVTypes">
  <Template>Parallax</Template>
  <TotalTime>27</TotalTime>
  <Words>175</Words>
  <Application>Microsoft Office PowerPoint</Application>
  <PresentationFormat>Widescreen</PresentationFormat>
  <Paragraphs>4</Paragraphs>
  <Slides>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vt:i4>
      </vt:variant>
    </vt:vector>
  </HeadingPairs>
  <TitlesOfParts>
    <vt:vector size="8" baseType="lpstr">
      <vt:lpstr>Arial</vt:lpstr>
      <vt:lpstr>Calibri</vt:lpstr>
      <vt:lpstr>Corbel</vt:lpstr>
      <vt:lpstr>Times New Roman</vt:lpstr>
      <vt:lpstr>Parallax</vt:lpstr>
      <vt:lpstr>PHYTOCHEMICAL SCREENING AND CHARACTERIZATION OF THE ROOTS EXTRACT OF GLYCYRRHIZA GLABRA</vt:lpstr>
      <vt:lpstr>ABSTRACT</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PHYTOCHEMICAL SCREENING AND CHARACTERIZATION OF THE ROOTS EXTRACT OF GLYCYRRHIZA GLABRA</dc:title>
  <dc:creator>qwe</dc:creator>
  <cp:lastModifiedBy>qwe</cp:lastModifiedBy>
  <cp:revision>8</cp:revision>
  <dcterms:created xsi:type="dcterms:W3CDTF">2024-11-27T12:18:18Z</dcterms:created>
  <dcterms:modified xsi:type="dcterms:W3CDTF">2024-11-27T12:45:40Z</dcterms:modified>
</cp:coreProperties>
</file>