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351BE1-9290-4B9E-A6D7-A4C2BAA161C4}"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779067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351BE1-9290-4B9E-A6D7-A4C2BAA161C4}"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874402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4E351BE1-9290-4B9E-A6D7-A4C2BAA161C4}" type="datetimeFigureOut">
              <a:rPr lang="en-IN" smtClean="0"/>
              <a:t>27-11-2024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8DBA528-024B-4887-A4C3-1450E44F3797}" type="slidenum">
              <a:rPr lang="en-IN" smtClean="0"/>
              <a:t>‹#›</a:t>
            </a:fld>
            <a:endParaRPr lang="en-IN"/>
          </a:p>
        </p:txBody>
      </p:sp>
    </p:spTree>
    <p:extLst>
      <p:ext uri="{BB962C8B-B14F-4D97-AF65-F5344CB8AC3E}">
        <p14:creationId xmlns:p14="http://schemas.microsoft.com/office/powerpoint/2010/main" val="198718777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351BE1-9290-4B9E-A6D7-A4C2BAA161C4}"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1148971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351BE1-9290-4B9E-A6D7-A4C2BAA161C4}" type="datetimeFigureOut">
              <a:rPr lang="en-IN" smtClean="0"/>
              <a:t>27-11-2024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1205079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351BE1-9290-4B9E-A6D7-A4C2BAA161C4}" type="datetimeFigureOut">
              <a:rPr lang="en-IN" smtClean="0"/>
              <a:t>27-11-2024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3264993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351BE1-9290-4B9E-A6D7-A4C2BAA161C4}" type="datetimeFigureOut">
              <a:rPr lang="en-IN" smtClean="0"/>
              <a:t>27-11-2024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776317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351BE1-9290-4B9E-A6D7-A4C2BAA161C4}"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306073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351BE1-9290-4B9E-A6D7-A4C2BAA161C4}" type="datetimeFigureOut">
              <a:rPr lang="en-IN" smtClean="0"/>
              <a:t>27-11-2024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3994312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351BE1-9290-4B9E-A6D7-A4C2BAA161C4}" type="datetimeFigureOut">
              <a:rPr lang="en-IN" smtClean="0"/>
              <a:t>27-11-2024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1557317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4E351BE1-9290-4B9E-A6D7-A4C2BAA161C4}" type="datetimeFigureOut">
              <a:rPr lang="en-IN" smtClean="0"/>
              <a:t>27-11-2024</a:t>
            </a:fld>
            <a:endParaRPr lang="en-IN"/>
          </a:p>
        </p:txBody>
      </p:sp>
      <p:sp>
        <p:nvSpPr>
          <p:cNvPr id="5" name="Footer Placeholder 4"/>
          <p:cNvSpPr>
            <a:spLocks noGrp="1"/>
          </p:cNvSpPr>
          <p:nvPr>
            <p:ph type="ftr" sz="quarter" idx="11"/>
          </p:nvPr>
        </p:nvSpPr>
        <p:spPr>
          <a:xfrm>
            <a:off x="3776135" y="6422854"/>
            <a:ext cx="4279669" cy="365125"/>
          </a:xfrm>
        </p:spPr>
        <p:txBody>
          <a:bodyPr/>
          <a:lstStyle/>
          <a:p>
            <a:endParaRPr lang="en-IN"/>
          </a:p>
        </p:txBody>
      </p:sp>
      <p:sp>
        <p:nvSpPr>
          <p:cNvPr id="6" name="Slide Number Placeholder 5"/>
          <p:cNvSpPr>
            <a:spLocks noGrp="1"/>
          </p:cNvSpPr>
          <p:nvPr>
            <p:ph type="sldNum" sz="quarter" idx="12"/>
          </p:nvPr>
        </p:nvSpPr>
        <p:spPr>
          <a:xfrm>
            <a:off x="8073048" y="6422854"/>
            <a:ext cx="879759" cy="365125"/>
          </a:xfrm>
        </p:spPr>
        <p:txBody>
          <a:bodyPr/>
          <a:lstStyle/>
          <a:p>
            <a:fld id="{48DBA528-024B-4887-A4C3-1450E44F3797}" type="slidenum">
              <a:rPr lang="en-IN" smtClean="0"/>
              <a:t>‹#›</a:t>
            </a:fld>
            <a:endParaRPr lang="en-IN"/>
          </a:p>
        </p:txBody>
      </p:sp>
    </p:spTree>
    <p:extLst>
      <p:ext uri="{BB962C8B-B14F-4D97-AF65-F5344CB8AC3E}">
        <p14:creationId xmlns:p14="http://schemas.microsoft.com/office/powerpoint/2010/main" val="2426224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4E351BE1-9290-4B9E-A6D7-A4C2BAA161C4}" type="datetimeFigureOut">
              <a:rPr lang="en-IN" smtClean="0"/>
              <a:t>27-11-2024</a:t>
            </a:fld>
            <a:endParaRPr lang="en-IN"/>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IN"/>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48DBA528-024B-4887-A4C3-1450E44F3797}" type="slidenum">
              <a:rPr lang="en-IN" smtClean="0"/>
              <a:t>‹#›</a:t>
            </a:fld>
            <a:endParaRPr lang="en-IN"/>
          </a:p>
        </p:txBody>
      </p:sp>
    </p:spTree>
    <p:extLst>
      <p:ext uri="{BB962C8B-B14F-4D97-AF65-F5344CB8AC3E}">
        <p14:creationId xmlns:p14="http://schemas.microsoft.com/office/powerpoint/2010/main" val="209987049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C3A78-0727-415D-8B40-D5A848770FEB}"/>
              </a:ext>
            </a:extLst>
          </p:cNvPr>
          <p:cNvSpPr>
            <a:spLocks noGrp="1"/>
          </p:cNvSpPr>
          <p:nvPr>
            <p:ph type="ctrTitle"/>
          </p:nvPr>
        </p:nvSpPr>
        <p:spPr>
          <a:xfrm>
            <a:off x="1524000" y="2395469"/>
            <a:ext cx="9144000" cy="831157"/>
          </a:xfrm>
        </p:spPr>
        <p:txBody>
          <a:bodyPr>
            <a:normAutofit fontScale="90000"/>
          </a:bodyPr>
          <a:lstStyle/>
          <a:p>
            <a:r>
              <a:rPr lang="en-IN" sz="2500" b="1" dirty="0">
                <a:latin typeface="Times New Roman" panose="02020603050405020304" pitchFamily="18" charset="0"/>
                <a:cs typeface="Times New Roman" panose="02020603050405020304" pitchFamily="18" charset="0"/>
              </a:rPr>
              <a:t>Adherence to Therapy in End-Stage Renal Disease: A Critical Public Health Concern in India</a:t>
            </a:r>
            <a:endParaRPr lang="en-IN" sz="2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9598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64CC-2B86-47B6-9636-57AF1112F2CD}"/>
              </a:ext>
            </a:extLst>
          </p:cNvPr>
          <p:cNvSpPr>
            <a:spLocks noGrp="1"/>
          </p:cNvSpPr>
          <p:nvPr>
            <p:ph type="title"/>
          </p:nvPr>
        </p:nvSpPr>
        <p:spPr>
          <a:xfrm>
            <a:off x="838200" y="249215"/>
            <a:ext cx="10515600" cy="703822"/>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3" name="Rectangle 2">
            <a:extLst>
              <a:ext uri="{FF2B5EF4-FFF2-40B4-BE49-F238E27FC236}">
                <a16:creationId xmlns:a16="http://schemas.microsoft.com/office/drawing/2014/main" id="{F9890D97-59E3-493F-8662-D599D07CFA63}"/>
              </a:ext>
            </a:extLst>
          </p:cNvPr>
          <p:cNvSpPr/>
          <p:nvPr/>
        </p:nvSpPr>
        <p:spPr>
          <a:xfrm>
            <a:off x="376707" y="1959041"/>
            <a:ext cx="11438586" cy="4708981"/>
          </a:xfrm>
          <a:prstGeom prst="rect">
            <a:avLst/>
          </a:prstGeom>
        </p:spPr>
        <p:txBody>
          <a:bodyPr wrap="square">
            <a:spAutoFit/>
          </a:bodyPr>
          <a:lstStyle/>
          <a:p>
            <a:pPr algn="just">
              <a:spcAft>
                <a:spcPts val="800"/>
              </a:spcAft>
            </a:pPr>
            <a:r>
              <a:rPr lang="en-IN" sz="2000" dirty="0">
                <a:latin typeface="Times New Roman" panose="02020603050405020304" pitchFamily="18" charset="0"/>
                <a:ea typeface="Calibri" panose="020F0502020204030204" pitchFamily="34" charset="0"/>
                <a:cs typeface="Shruti" panose="020B0502040204020203" pitchFamily="34" charset="0"/>
              </a:rPr>
              <a:t>End-stage renal disease (ESRD) poses significant challenges for patients, requiring strict adherence to complex treatment regimens, including medications, dietary restrictions, and regular dialysis sessions. In India, approximately 100,000 individuals are diagnosed with ESRD annually, yet only about 20,000 receive adequate treatment. This disparity highlights the urgent need for effective interventions to enhance adherence among ESRD patients. Nonadherence can lead to severe complications such as cardiovascular disorders, increased mortality rates, and diminished quality of life. Factors contributing to nonadherence include forgetfulness, inconvenience, medication costs, and a lack of understanding regarding the importance of treatment. While initial counselling is often provided at the start of treatment, ongoing education is crucial for sustaining adherence. Clinical pharmacists play a pivotal role in this process by offering continuous support and education to improve patient understanding and management of their therapies. This study aims to assess the prevalence of </a:t>
            </a:r>
            <a:r>
              <a:rPr lang="en-IN" sz="2000" dirty="0" err="1">
                <a:latin typeface="Times New Roman" panose="02020603050405020304" pitchFamily="18" charset="0"/>
                <a:ea typeface="Calibri" panose="020F0502020204030204" pitchFamily="34" charset="0"/>
                <a:cs typeface="Shruti" panose="020B0502040204020203" pitchFamily="34" charset="0"/>
              </a:rPr>
              <a:t>hemodialysis</a:t>
            </a:r>
            <a:r>
              <a:rPr lang="en-IN" sz="2000" dirty="0">
                <a:latin typeface="Times New Roman" panose="02020603050405020304" pitchFamily="18" charset="0"/>
                <a:ea typeface="Calibri" panose="020F0502020204030204" pitchFamily="34" charset="0"/>
                <a:cs typeface="Shruti" panose="020B0502040204020203" pitchFamily="34" charset="0"/>
              </a:rPr>
              <a:t> patients in Ahmedabad, evaluate their adherence levels, identify barriers to compliance, and explore how targeted counselling can enhance therapy adherence. By focusing on these areas, the research seeks to underscore the potential for clinical pharmacists to significantly improve patient outcomes in </a:t>
            </a:r>
            <a:r>
              <a:rPr lang="en-IN" sz="2000" dirty="0" err="1">
                <a:latin typeface="Times New Roman" panose="02020603050405020304" pitchFamily="18" charset="0"/>
                <a:ea typeface="Calibri" panose="020F0502020204030204" pitchFamily="34" charset="0"/>
                <a:cs typeface="Shruti" panose="020B0502040204020203" pitchFamily="34" charset="0"/>
              </a:rPr>
              <a:t>hemodialysis</a:t>
            </a:r>
            <a:r>
              <a:rPr lang="en-IN" sz="2000" dirty="0">
                <a:latin typeface="Times New Roman" panose="02020603050405020304" pitchFamily="18" charset="0"/>
                <a:ea typeface="Calibri" panose="020F0502020204030204" pitchFamily="34" charset="0"/>
                <a:cs typeface="Shruti" panose="020B0502040204020203" pitchFamily="34" charset="0"/>
              </a:rPr>
              <a:t> units. Enhancing adherence through strategic educational initiatives is essential for improving health outcomes and quality of life for patients with ESRD.</a:t>
            </a:r>
            <a:endParaRPr lang="en-IN" dirty="0">
              <a:effectLst/>
              <a:latin typeface="Calibri" panose="020F0502020204030204" pitchFamily="34" charset="0"/>
              <a:ea typeface="Calibri" panose="020F0502020204030204" pitchFamily="34" charset="0"/>
              <a:cs typeface="Shruti" panose="020B0502040204020203" pitchFamily="34" charset="0"/>
            </a:endParaRPr>
          </a:p>
        </p:txBody>
      </p:sp>
    </p:spTree>
    <p:extLst>
      <p:ext uri="{BB962C8B-B14F-4D97-AF65-F5344CB8AC3E}">
        <p14:creationId xmlns:p14="http://schemas.microsoft.com/office/powerpoint/2010/main" val="41493852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7BD7D-79D4-4590-BCCB-6C4130F21EAB}"/>
              </a:ext>
            </a:extLst>
          </p:cNvPr>
          <p:cNvSpPr>
            <a:spLocks noGrp="1"/>
          </p:cNvSpPr>
          <p:nvPr>
            <p:ph type="title"/>
          </p:nvPr>
        </p:nvSpPr>
        <p:spPr>
          <a:xfrm>
            <a:off x="4596148" y="2972280"/>
            <a:ext cx="2999704" cy="1325563"/>
          </a:xfrm>
        </p:spPr>
        <p:txBody>
          <a:bodyPr>
            <a:noAutofit/>
          </a:bodyPr>
          <a:lstStyle/>
          <a:p>
            <a:pPr algn="ctr"/>
            <a:r>
              <a:rPr lang="en-IN" sz="5000" b="1" dirty="0">
                <a:solidFill>
                  <a:schemeClr val="tx1"/>
                </a:solidFill>
                <a:latin typeface="Times New Roman" panose="02020603050405020304" pitchFamily="18" charset="0"/>
                <a:cs typeface="Times New Roman" panose="02020603050405020304" pitchFamily="18" charset="0"/>
              </a:rPr>
              <a:t>THANK</a:t>
            </a:r>
            <a:br>
              <a:rPr lang="en-IN" sz="5000" b="1" dirty="0">
                <a:solidFill>
                  <a:schemeClr val="tx1"/>
                </a:solidFill>
                <a:latin typeface="Times New Roman" panose="02020603050405020304" pitchFamily="18" charset="0"/>
                <a:cs typeface="Times New Roman" panose="02020603050405020304" pitchFamily="18" charset="0"/>
              </a:rPr>
            </a:br>
            <a:r>
              <a:rPr lang="en-IN" sz="5000" b="1" dirty="0">
                <a:solidFill>
                  <a:schemeClr val="tx1"/>
                </a:solidFill>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27431330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Banded</Template>
  <TotalTime>8</TotalTime>
  <Words>254</Words>
  <Application>Microsoft Office PowerPoint</Application>
  <PresentationFormat>Widescreen</PresentationFormat>
  <Paragraphs>4</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Calibri</vt:lpstr>
      <vt:lpstr>Corbel</vt:lpstr>
      <vt:lpstr>Shruti</vt:lpstr>
      <vt:lpstr>Times New Roman</vt:lpstr>
      <vt:lpstr>Wingdings</vt:lpstr>
      <vt:lpstr>Banded</vt:lpstr>
      <vt:lpstr>Adherence to Therapy in End-Stage Renal Disease: A Critical Public Health Concern in India</vt:lpstr>
      <vt:lpstr>ABSTRACT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qwe</dc:creator>
  <cp:lastModifiedBy>qwe</cp:lastModifiedBy>
  <cp:revision>10</cp:revision>
  <dcterms:created xsi:type="dcterms:W3CDTF">2024-11-27T12:14:02Z</dcterms:created>
  <dcterms:modified xsi:type="dcterms:W3CDTF">2024-11-27T12:22:24Z</dcterms:modified>
</cp:coreProperties>
</file>