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6" r:id="rId2"/>
    <p:sldId id="257" r:id="rId3"/>
    <p:sldId id="258" r:id="rId4"/>
    <p:sldId id="259" r:id="rId5"/>
    <p:sldId id="260" r:id="rId6"/>
    <p:sldId id="261" r:id="rId7"/>
    <p:sldId id="263" r:id="rId8"/>
    <p:sldId id="264" r:id="rId9"/>
    <p:sldId id="265" r:id="rId10"/>
    <p:sldId id="26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94660"/>
  </p:normalViewPr>
  <p:slideViewPr>
    <p:cSldViewPr snapToGrid="0">
      <p:cViewPr varScale="1">
        <p:scale>
          <a:sx n="61" d="100"/>
          <a:sy n="61" d="100"/>
        </p:scale>
        <p:origin x="72"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B3B36769-D3E8-4264-9E33-D169F2D5383D}" type="datetimeFigureOut">
              <a:rPr lang="en-US" smtClean="0"/>
              <a:t>13-Feb-25</a:t>
            </a:fld>
            <a:endParaRPr 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68FA7D35-19E5-490E-8A3A-265FA53AF8BB}" type="slidenum">
              <a:rPr lang="en-US" smtClean="0"/>
              <a:t>‹#›</a:t>
            </a:fld>
            <a:endParaRPr lang="en-US"/>
          </a:p>
        </p:txBody>
      </p:sp>
    </p:spTree>
    <p:extLst>
      <p:ext uri="{BB962C8B-B14F-4D97-AF65-F5344CB8AC3E}">
        <p14:creationId xmlns:p14="http://schemas.microsoft.com/office/powerpoint/2010/main" val="927362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3B36769-D3E8-4264-9E33-D169F2D5383D}" type="datetimeFigureOut">
              <a:rPr lang="en-US" smtClean="0"/>
              <a:t>13-Feb-25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FA7D35-19E5-490E-8A3A-265FA53AF8BB}" type="slidenum">
              <a:rPr lang="en-US" smtClean="0"/>
              <a:t>‹#›</a:t>
            </a:fld>
            <a:endParaRPr lang="en-US"/>
          </a:p>
        </p:txBody>
      </p:sp>
    </p:spTree>
    <p:extLst>
      <p:ext uri="{BB962C8B-B14F-4D97-AF65-F5344CB8AC3E}">
        <p14:creationId xmlns:p14="http://schemas.microsoft.com/office/powerpoint/2010/main" val="3120177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3B36769-D3E8-4264-9E33-D169F2D5383D}" type="datetimeFigureOut">
              <a:rPr lang="en-US" smtClean="0"/>
              <a:t>13-Feb-25</a:t>
            </a:fld>
            <a:endParaRPr lang="en-US"/>
          </a:p>
        </p:txBody>
      </p:sp>
      <p:sp>
        <p:nvSpPr>
          <p:cNvPr id="5" name="Footer Placeholder 4"/>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8FA7D35-19E5-490E-8A3A-265FA53AF8BB}" type="slidenum">
              <a:rPr lang="en-US" smtClean="0"/>
              <a:t>‹#›</a:t>
            </a:fld>
            <a:endParaRPr lang="en-US"/>
          </a:p>
        </p:txBody>
      </p:sp>
    </p:spTree>
    <p:extLst>
      <p:ext uri="{BB962C8B-B14F-4D97-AF65-F5344CB8AC3E}">
        <p14:creationId xmlns:p14="http://schemas.microsoft.com/office/powerpoint/2010/main" val="6446472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3B36769-D3E8-4264-9E33-D169F2D5383D}" type="datetimeFigureOut">
              <a:rPr lang="en-US" smtClean="0"/>
              <a:t>13-Feb-25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FA7D35-19E5-490E-8A3A-265FA53AF8BB}" type="slidenum">
              <a:rPr lang="en-US" smtClean="0"/>
              <a:t>‹#›</a:t>
            </a:fld>
            <a:endParaRPr lang="en-US"/>
          </a:p>
        </p:txBody>
      </p:sp>
    </p:spTree>
    <p:extLst>
      <p:ext uri="{BB962C8B-B14F-4D97-AF65-F5344CB8AC3E}">
        <p14:creationId xmlns:p14="http://schemas.microsoft.com/office/powerpoint/2010/main" val="549512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3B36769-D3E8-4264-9E33-D169F2D5383D}" type="datetimeFigureOut">
              <a:rPr lang="en-US" smtClean="0"/>
              <a:t>13-Feb-25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8FA7D35-19E5-490E-8A3A-265FA53AF8BB}" type="slidenum">
              <a:rPr lang="en-US" smtClean="0"/>
              <a:t>‹#›</a:t>
            </a:fld>
            <a:endParaRPr lang="en-US"/>
          </a:p>
        </p:txBody>
      </p:sp>
    </p:spTree>
    <p:extLst>
      <p:ext uri="{BB962C8B-B14F-4D97-AF65-F5344CB8AC3E}">
        <p14:creationId xmlns:p14="http://schemas.microsoft.com/office/powerpoint/2010/main" val="4161762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3B36769-D3E8-4264-9E33-D169F2D5383D}" type="datetimeFigureOut">
              <a:rPr lang="en-US" smtClean="0"/>
              <a:t>13-Feb-25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8FA7D35-19E5-490E-8A3A-265FA53AF8BB}" type="slidenum">
              <a:rPr lang="en-US" smtClean="0"/>
              <a:t>‹#›</a:t>
            </a:fld>
            <a:endParaRPr lang="en-US"/>
          </a:p>
        </p:txBody>
      </p:sp>
    </p:spTree>
    <p:extLst>
      <p:ext uri="{BB962C8B-B14F-4D97-AF65-F5344CB8AC3E}">
        <p14:creationId xmlns:p14="http://schemas.microsoft.com/office/powerpoint/2010/main" val="316551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B36769-D3E8-4264-9E33-D169F2D5383D}" type="datetimeFigureOut">
              <a:rPr lang="en-US" smtClean="0"/>
              <a:t>13-Feb-25</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68FA7D35-19E5-490E-8A3A-265FA53AF8BB}" type="slidenum">
              <a:rPr lang="en-US" smtClean="0"/>
              <a:t>‹#›</a:t>
            </a:fld>
            <a:endParaRPr lang="en-US"/>
          </a:p>
        </p:txBody>
      </p:sp>
    </p:spTree>
    <p:extLst>
      <p:ext uri="{BB962C8B-B14F-4D97-AF65-F5344CB8AC3E}">
        <p14:creationId xmlns:p14="http://schemas.microsoft.com/office/powerpoint/2010/main" val="28486182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3B36769-D3E8-4264-9E33-D169F2D5383D}" type="datetimeFigureOut">
              <a:rPr lang="en-US" smtClean="0"/>
              <a:t>13-Feb-25</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8FA7D35-19E5-490E-8A3A-265FA53AF8BB}" type="slidenum">
              <a:rPr lang="en-US" smtClean="0"/>
              <a:t>‹#›</a:t>
            </a:fld>
            <a:endParaRPr lang="en-US"/>
          </a:p>
        </p:txBody>
      </p:sp>
    </p:spTree>
    <p:extLst>
      <p:ext uri="{BB962C8B-B14F-4D97-AF65-F5344CB8AC3E}">
        <p14:creationId xmlns:p14="http://schemas.microsoft.com/office/powerpoint/2010/main" val="8767609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3B36769-D3E8-4264-9E33-D169F2D5383D}" type="datetimeFigureOut">
              <a:rPr lang="en-US" smtClean="0"/>
              <a:t>13-Feb-25</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8FA7D35-19E5-490E-8A3A-265FA53AF8BB}" type="slidenum">
              <a:rPr lang="en-US" smtClean="0"/>
              <a:t>‹#›</a:t>
            </a:fld>
            <a:endParaRPr lang="en-US"/>
          </a:p>
        </p:txBody>
      </p:sp>
    </p:spTree>
    <p:extLst>
      <p:ext uri="{BB962C8B-B14F-4D97-AF65-F5344CB8AC3E}">
        <p14:creationId xmlns:p14="http://schemas.microsoft.com/office/powerpoint/2010/main" val="13978209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3B36769-D3E8-4264-9E33-D169F2D5383D}" type="datetimeFigureOut">
              <a:rPr lang="en-US" smtClean="0"/>
              <a:t>13-Feb-25</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8FA7D35-19E5-490E-8A3A-265FA53AF8BB}" type="slidenum">
              <a:rPr lang="en-US" smtClean="0"/>
              <a:t>‹#›</a:t>
            </a:fld>
            <a:endParaRPr lang="en-US"/>
          </a:p>
        </p:txBody>
      </p:sp>
    </p:spTree>
    <p:extLst>
      <p:ext uri="{BB962C8B-B14F-4D97-AF65-F5344CB8AC3E}">
        <p14:creationId xmlns:p14="http://schemas.microsoft.com/office/powerpoint/2010/main" val="26978326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B3B36769-D3E8-4264-9E33-D169F2D5383D}" type="datetimeFigureOut">
              <a:rPr lang="en-US" smtClean="0"/>
              <a:t>13-Feb-25</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8FA7D35-19E5-490E-8A3A-265FA53AF8BB}" type="slidenum">
              <a:rPr lang="en-US" smtClean="0"/>
              <a:t>‹#›</a:t>
            </a:fld>
            <a:endParaRPr lang="en-US"/>
          </a:p>
        </p:txBody>
      </p:sp>
    </p:spTree>
    <p:extLst>
      <p:ext uri="{BB962C8B-B14F-4D97-AF65-F5344CB8AC3E}">
        <p14:creationId xmlns:p14="http://schemas.microsoft.com/office/powerpoint/2010/main" val="22932282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B3B36769-D3E8-4264-9E33-D169F2D5383D}" type="datetimeFigureOut">
              <a:rPr lang="en-US" smtClean="0"/>
              <a:t>13-Feb-25</a:t>
            </a:fld>
            <a:endParaRPr lang="en-US"/>
          </a:p>
        </p:txBody>
      </p:sp>
      <p:sp>
        <p:nvSpPr>
          <p:cNvPr id="5" name="Footer Placeholder 4"/>
          <p:cNvSpPr>
            <a:spLocks noGrp="1"/>
          </p:cNvSpPr>
          <p:nvPr>
            <p:ph type="ftr" sz="quarter" idx="11"/>
          </p:nvPr>
        </p:nvSpPr>
        <p:spPr/>
        <p:txBody>
          <a:bodyPr/>
          <a:lstStyle/>
          <a:p>
            <a:endParaRPr lang="en-US"/>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8FA7D35-19E5-490E-8A3A-265FA53AF8BB}" type="slidenum">
              <a:rPr lang="en-US" smtClean="0"/>
              <a:t>‹#›</a:t>
            </a:fld>
            <a:endParaRPr lang="en-US"/>
          </a:p>
        </p:txBody>
      </p:sp>
    </p:spTree>
    <p:extLst>
      <p:ext uri="{BB962C8B-B14F-4D97-AF65-F5344CB8AC3E}">
        <p14:creationId xmlns:p14="http://schemas.microsoft.com/office/powerpoint/2010/main" val="26781596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3B36769-D3E8-4264-9E33-D169F2D5383D}" type="datetimeFigureOut">
              <a:rPr lang="en-US" smtClean="0"/>
              <a:t>13-Feb-25</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8FA7D35-19E5-490E-8A3A-265FA53AF8BB}" type="slidenum">
              <a:rPr lang="en-US" smtClean="0"/>
              <a:t>‹#›</a:t>
            </a:fld>
            <a:endParaRPr lang="en-US"/>
          </a:p>
        </p:txBody>
      </p:sp>
    </p:spTree>
    <p:extLst>
      <p:ext uri="{BB962C8B-B14F-4D97-AF65-F5344CB8AC3E}">
        <p14:creationId xmlns:p14="http://schemas.microsoft.com/office/powerpoint/2010/main" val="38633998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3B36769-D3E8-4264-9E33-D169F2D5383D}" type="datetimeFigureOut">
              <a:rPr lang="en-US" smtClean="0"/>
              <a:t>13-Feb-25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8FA7D35-19E5-490E-8A3A-265FA53AF8BB}" type="slidenum">
              <a:rPr lang="en-US" smtClean="0"/>
              <a:t>‹#›</a:t>
            </a:fld>
            <a:endParaRPr lang="en-US"/>
          </a:p>
        </p:txBody>
      </p:sp>
    </p:spTree>
    <p:extLst>
      <p:ext uri="{BB962C8B-B14F-4D97-AF65-F5344CB8AC3E}">
        <p14:creationId xmlns:p14="http://schemas.microsoft.com/office/powerpoint/2010/main" val="8182782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3B36769-D3E8-4264-9E33-D169F2D5383D}" type="datetimeFigureOut">
              <a:rPr lang="en-US" smtClean="0"/>
              <a:t>13-Feb-25</a:t>
            </a:fld>
            <a:endParaRPr lang="en-US"/>
          </a:p>
        </p:txBody>
      </p:sp>
      <p:sp>
        <p:nvSpPr>
          <p:cNvPr id="8" name="Footer Placeholder 7"/>
          <p:cNvSpPr>
            <a:spLocks noGrp="1"/>
          </p:cNvSpPr>
          <p:nvPr>
            <p:ph type="ftr" sz="quarter" idx="11"/>
          </p:nvPr>
        </p:nvSpPr>
        <p:spPr>
          <a:xfrm>
            <a:off x="561111" y="6391838"/>
            <a:ext cx="3644282" cy="304801"/>
          </a:xfrm>
        </p:spPr>
        <p:txBody>
          <a:bodyPr/>
          <a:lstStyle/>
          <a:p>
            <a:endParaRPr lang="en-US"/>
          </a:p>
        </p:txBody>
      </p:sp>
      <p:sp>
        <p:nvSpPr>
          <p:cNvPr id="9" name="Slide Number Placeholder 8"/>
          <p:cNvSpPr>
            <a:spLocks noGrp="1"/>
          </p:cNvSpPr>
          <p:nvPr>
            <p:ph type="sldNum" sz="quarter" idx="12"/>
          </p:nvPr>
        </p:nvSpPr>
        <p:spPr/>
        <p:txBody>
          <a:bodyPr/>
          <a:lstStyle/>
          <a:p>
            <a:fld id="{68FA7D35-19E5-490E-8A3A-265FA53AF8BB}" type="slidenum">
              <a:rPr lang="en-US" smtClean="0"/>
              <a:t>‹#›</a:t>
            </a:fld>
            <a:endParaRPr lang="en-US"/>
          </a:p>
        </p:txBody>
      </p:sp>
    </p:spTree>
    <p:extLst>
      <p:ext uri="{BB962C8B-B14F-4D97-AF65-F5344CB8AC3E}">
        <p14:creationId xmlns:p14="http://schemas.microsoft.com/office/powerpoint/2010/main" val="33530429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B3B36769-D3E8-4264-9E33-D169F2D5383D}" type="datetimeFigureOut">
              <a:rPr lang="en-US" smtClean="0"/>
              <a:t>13-Feb-25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FA7D35-19E5-490E-8A3A-265FA53AF8BB}" type="slidenum">
              <a:rPr lang="en-US" smtClean="0"/>
              <a:t>‹#›</a:t>
            </a:fld>
            <a:endParaRPr lang="en-US"/>
          </a:p>
        </p:txBody>
      </p:sp>
    </p:spTree>
    <p:extLst>
      <p:ext uri="{BB962C8B-B14F-4D97-AF65-F5344CB8AC3E}">
        <p14:creationId xmlns:p14="http://schemas.microsoft.com/office/powerpoint/2010/main" val="42938121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B3B36769-D3E8-4264-9E33-D169F2D5383D}" type="datetimeFigureOut">
              <a:rPr lang="en-US" smtClean="0"/>
              <a:t>13-Feb-25</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8FA7D35-19E5-490E-8A3A-265FA53AF8BB}" type="slidenum">
              <a:rPr lang="en-US" smtClean="0"/>
              <a:t>‹#›</a:t>
            </a:fld>
            <a:endParaRPr lang="en-US"/>
          </a:p>
        </p:txBody>
      </p:sp>
    </p:spTree>
    <p:extLst>
      <p:ext uri="{BB962C8B-B14F-4D97-AF65-F5344CB8AC3E}">
        <p14:creationId xmlns:p14="http://schemas.microsoft.com/office/powerpoint/2010/main" val="37870219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B3B36769-D3E8-4264-9E33-D169F2D5383D}" type="datetimeFigureOut">
              <a:rPr lang="en-US" smtClean="0"/>
              <a:t>13-Feb-25</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68FA7D35-19E5-490E-8A3A-265FA53AF8BB}" type="slidenum">
              <a:rPr lang="en-US" smtClean="0"/>
              <a:t>‹#›</a:t>
            </a:fld>
            <a:endParaRPr lang="en-US"/>
          </a:p>
        </p:txBody>
      </p:sp>
    </p:spTree>
    <p:extLst>
      <p:ext uri="{BB962C8B-B14F-4D97-AF65-F5344CB8AC3E}">
        <p14:creationId xmlns:p14="http://schemas.microsoft.com/office/powerpoint/2010/main" val="1772074214"/>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A6344-E30E-6AC0-0F91-7428B11C5DCC}"/>
              </a:ext>
            </a:extLst>
          </p:cNvPr>
          <p:cNvSpPr>
            <a:spLocks noGrp="1"/>
          </p:cNvSpPr>
          <p:nvPr>
            <p:ph type="ctrTitle"/>
          </p:nvPr>
        </p:nvSpPr>
        <p:spPr>
          <a:xfrm>
            <a:off x="1287887" y="1095181"/>
            <a:ext cx="9903854" cy="3193484"/>
          </a:xfrm>
        </p:spPr>
        <p:txBody>
          <a:bodyPr>
            <a:noAutofit/>
          </a:bodyPr>
          <a:lstStyle/>
          <a:p>
            <a:pPr algn="ctr">
              <a:lnSpc>
                <a:spcPct val="150000"/>
              </a:lnSpc>
            </a:pPr>
            <a:r>
              <a:rPr lang="en-US" sz="3600" b="1" u="sng" dirty="0">
                <a:solidFill>
                  <a:schemeClr val="bg1"/>
                </a:solidFill>
                <a:latin typeface="Times New Roman" panose="02020603050405020304" pitchFamily="18" charset="0"/>
                <a:cs typeface="Times New Roman" panose="02020603050405020304" pitchFamily="18" charset="0"/>
              </a:rPr>
              <a:t>FEMINIST CONSCIOUSNESS IN THE WORKS OF SUDHA MURTHY: A LITERARY </a:t>
            </a:r>
            <a:r>
              <a:rPr lang="en-US" sz="3600" b="1" u="sng">
                <a:solidFill>
                  <a:schemeClr val="bg1"/>
                </a:solidFill>
                <a:latin typeface="Times New Roman" panose="02020603050405020304" pitchFamily="18" charset="0"/>
                <a:cs typeface="Times New Roman" panose="02020603050405020304" pitchFamily="18" charset="0"/>
              </a:rPr>
              <a:t>AND SOCIO-CULTURAL </a:t>
            </a:r>
            <a:r>
              <a:rPr lang="en-US" sz="3600" b="1" u="sng" dirty="0">
                <a:solidFill>
                  <a:schemeClr val="bg1"/>
                </a:solidFill>
                <a:latin typeface="Times New Roman" panose="02020603050405020304" pitchFamily="18" charset="0"/>
                <a:cs typeface="Times New Roman" panose="02020603050405020304" pitchFamily="18" charset="0"/>
              </a:rPr>
              <a:t>ANALYSIS</a:t>
            </a:r>
          </a:p>
        </p:txBody>
      </p:sp>
    </p:spTree>
    <p:extLst>
      <p:ext uri="{BB962C8B-B14F-4D97-AF65-F5344CB8AC3E}">
        <p14:creationId xmlns:p14="http://schemas.microsoft.com/office/powerpoint/2010/main" val="19299516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03A5C-3F32-983C-8399-1E1A075D963E}"/>
              </a:ext>
            </a:extLst>
          </p:cNvPr>
          <p:cNvSpPr>
            <a:spLocks noGrp="1"/>
          </p:cNvSpPr>
          <p:nvPr>
            <p:ph type="title"/>
          </p:nvPr>
        </p:nvSpPr>
        <p:spPr>
          <a:xfrm>
            <a:off x="1666979" y="989433"/>
            <a:ext cx="8761413" cy="706964"/>
          </a:xfrm>
        </p:spPr>
        <p:txBody>
          <a:bodyPr/>
          <a:lstStyle/>
          <a:p>
            <a:pPr algn="ctr"/>
            <a:r>
              <a:rPr lang="en-US" sz="4000" b="1" dirty="0">
                <a:solidFill>
                  <a:schemeClr val="bg1"/>
                </a:solidFill>
                <a:latin typeface="Times New Roman" panose="02020603050405020304" pitchFamily="18" charset="0"/>
                <a:cs typeface="Times New Roman" panose="02020603050405020304" pitchFamily="18" charset="0"/>
              </a:rPr>
              <a:t>INTRODUCTION</a:t>
            </a:r>
          </a:p>
        </p:txBody>
      </p:sp>
      <p:sp>
        <p:nvSpPr>
          <p:cNvPr id="3" name="Content Placeholder 2">
            <a:extLst>
              <a:ext uri="{FF2B5EF4-FFF2-40B4-BE49-F238E27FC236}">
                <a16:creationId xmlns:a16="http://schemas.microsoft.com/office/drawing/2014/main" id="{174A6F08-3826-767E-CE49-02DED6143BB0}"/>
              </a:ext>
            </a:extLst>
          </p:cNvPr>
          <p:cNvSpPr>
            <a:spLocks noGrp="1"/>
          </p:cNvSpPr>
          <p:nvPr>
            <p:ph idx="1"/>
          </p:nvPr>
        </p:nvSpPr>
        <p:spPr>
          <a:xfrm>
            <a:off x="221052" y="2202287"/>
            <a:ext cx="11653269" cy="4443212"/>
          </a:xfrm>
        </p:spPr>
        <p:txBody>
          <a:bodyPr>
            <a:normAutofit lnSpcReduction="10000"/>
          </a:bodyPr>
          <a:lstStyle/>
          <a:p>
            <a:pPr algn="just">
              <a:lnSpc>
                <a:spcPct val="150000"/>
              </a:lnSpc>
              <a:buClrTx/>
            </a:pPr>
            <a:r>
              <a:rPr lang="en-US" dirty="0">
                <a:solidFill>
                  <a:schemeClr val="tx1"/>
                </a:solidFill>
                <a:latin typeface="Times New Roman" panose="02020603050405020304" pitchFamily="18" charset="0"/>
                <a:cs typeface="Times New Roman" panose="02020603050405020304" pitchFamily="18" charset="0"/>
              </a:rPr>
              <a:t>Feminist literature has long advanced gender correspondence and challenged patriarchy. Over the globe, ladies’ scholars talked out on marginalized issues. </a:t>
            </a:r>
          </a:p>
          <a:p>
            <a:pPr algn="just">
              <a:lnSpc>
                <a:spcPct val="150000"/>
              </a:lnSpc>
              <a:buClrTx/>
            </a:pPr>
            <a:r>
              <a:rPr lang="en-US" dirty="0">
                <a:solidFill>
                  <a:schemeClr val="tx1"/>
                </a:solidFill>
                <a:latin typeface="Times New Roman" panose="02020603050405020304" pitchFamily="18" charset="0"/>
                <a:cs typeface="Times New Roman" panose="02020603050405020304" pitchFamily="18" charset="0"/>
              </a:rPr>
              <a:t>Through their writings, they made a discourse almost the women's organization, resistance, and personality and challenged conventional sexual orientation parts of men and ladies whereas toppling them. </a:t>
            </a:r>
          </a:p>
          <a:p>
            <a:pPr algn="just">
              <a:lnSpc>
                <a:spcPct val="150000"/>
              </a:lnSpc>
              <a:buClrTx/>
            </a:pPr>
            <a:r>
              <a:rPr lang="en-US" dirty="0">
                <a:solidFill>
                  <a:schemeClr val="tx1"/>
                </a:solidFill>
                <a:latin typeface="Times New Roman" panose="02020603050405020304" pitchFamily="18" charset="0"/>
                <a:cs typeface="Times New Roman" panose="02020603050405020304" pitchFamily="18" charset="0"/>
              </a:rPr>
              <a:t>In women's activist composing, harsh structures are called into address and a world where ladies are specialists and pioneers is envisioned. </a:t>
            </a:r>
          </a:p>
          <a:p>
            <a:pPr algn="just">
              <a:lnSpc>
                <a:spcPct val="150000"/>
              </a:lnSpc>
              <a:buClrTx/>
            </a:pPr>
            <a:r>
              <a:rPr lang="en-US" dirty="0">
                <a:solidFill>
                  <a:schemeClr val="tx1"/>
                </a:solidFill>
                <a:latin typeface="Times New Roman" panose="02020603050405020304" pitchFamily="18" charset="0"/>
                <a:cs typeface="Times New Roman" panose="02020603050405020304" pitchFamily="18" charset="0"/>
              </a:rPr>
              <a:t>This scholarly development has influenced women's activist beliefs around the world, changed lives, and challenged sex generalizations all through history. </a:t>
            </a:r>
          </a:p>
          <a:p>
            <a:pPr algn="just">
              <a:lnSpc>
                <a:spcPct val="150000"/>
              </a:lnSpc>
              <a:buClrTx/>
            </a:pPr>
            <a:r>
              <a:rPr lang="en-US" dirty="0">
                <a:solidFill>
                  <a:schemeClr val="tx1"/>
                </a:solidFill>
                <a:latin typeface="Times New Roman" panose="02020603050405020304" pitchFamily="18" charset="0"/>
                <a:cs typeface="Times New Roman" panose="02020603050405020304" pitchFamily="18" charset="0"/>
              </a:rPr>
              <a:t>In Indian writing, women's activist journalists have tended to things of financial reliance, residential drudgery, sex segregation, and social imbalance. </a:t>
            </a:r>
          </a:p>
        </p:txBody>
      </p:sp>
    </p:spTree>
    <p:extLst>
      <p:ext uri="{BB962C8B-B14F-4D97-AF65-F5344CB8AC3E}">
        <p14:creationId xmlns:p14="http://schemas.microsoft.com/office/powerpoint/2010/main" val="16844142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1B350-A4B7-C950-DE9A-AF3499D87C07}"/>
              </a:ext>
            </a:extLst>
          </p:cNvPr>
          <p:cNvSpPr>
            <a:spLocks noGrp="1"/>
          </p:cNvSpPr>
          <p:nvPr>
            <p:ph type="title"/>
          </p:nvPr>
        </p:nvSpPr>
        <p:spPr>
          <a:xfrm>
            <a:off x="1612244" y="973668"/>
            <a:ext cx="8761413" cy="706964"/>
          </a:xfrm>
        </p:spPr>
        <p:txBody>
          <a:bodyPr/>
          <a:lstStyle/>
          <a:p>
            <a:pPr algn="ctr"/>
            <a:r>
              <a:rPr lang="en-US" sz="4000" b="1" dirty="0">
                <a:solidFill>
                  <a:schemeClr val="bg1"/>
                </a:solidFill>
                <a:latin typeface="Times New Roman" panose="02020603050405020304" pitchFamily="18" charset="0"/>
                <a:cs typeface="Times New Roman" panose="02020603050405020304" pitchFamily="18" charset="0"/>
              </a:rPr>
              <a:t>OBJECTIVES OF THE STUDY </a:t>
            </a:r>
          </a:p>
        </p:txBody>
      </p:sp>
      <p:sp>
        <p:nvSpPr>
          <p:cNvPr id="3" name="Content Placeholder 2">
            <a:extLst>
              <a:ext uri="{FF2B5EF4-FFF2-40B4-BE49-F238E27FC236}">
                <a16:creationId xmlns:a16="http://schemas.microsoft.com/office/drawing/2014/main" id="{210F40B2-41F3-ACCA-5853-0CACA93EA407}"/>
              </a:ext>
            </a:extLst>
          </p:cNvPr>
          <p:cNvSpPr>
            <a:spLocks noGrp="1"/>
          </p:cNvSpPr>
          <p:nvPr>
            <p:ph idx="1"/>
          </p:nvPr>
        </p:nvSpPr>
        <p:spPr>
          <a:xfrm>
            <a:off x="253249" y="2468032"/>
            <a:ext cx="11479405" cy="3416300"/>
          </a:xfrm>
        </p:spPr>
        <p:txBody>
          <a:bodyPr/>
          <a:lstStyle/>
          <a:p>
            <a:pPr algn="just">
              <a:lnSpc>
                <a:spcPct val="150000"/>
              </a:lnSpc>
              <a:buClrTx/>
              <a:buFont typeface="Wingdings" panose="05000000000000000000" pitchFamily="2" charset="2"/>
              <a:buChar char="q"/>
            </a:pPr>
            <a:r>
              <a:rPr lang="en-US" dirty="0">
                <a:solidFill>
                  <a:schemeClr val="tx1"/>
                </a:solidFill>
                <a:latin typeface="Times New Roman" panose="02020603050405020304" pitchFamily="18" charset="0"/>
                <a:cs typeface="Times New Roman" panose="02020603050405020304" pitchFamily="18" charset="0"/>
              </a:rPr>
              <a:t>To analyze feminist themes of agency, autonomy, and resistance in Sudha Murthy’s works.</a:t>
            </a:r>
          </a:p>
          <a:p>
            <a:pPr algn="just">
              <a:lnSpc>
                <a:spcPct val="150000"/>
              </a:lnSpc>
              <a:buClrTx/>
              <a:buFont typeface="Wingdings" panose="05000000000000000000" pitchFamily="2" charset="2"/>
              <a:buChar char="q"/>
            </a:pPr>
            <a:r>
              <a:rPr lang="en-US" dirty="0">
                <a:solidFill>
                  <a:schemeClr val="tx1"/>
                </a:solidFill>
                <a:latin typeface="Times New Roman" panose="02020603050405020304" pitchFamily="18" charset="0"/>
                <a:cs typeface="Times New Roman" panose="02020603050405020304" pitchFamily="18" charset="0"/>
              </a:rPr>
              <a:t>To explore the intersectionality of gender, class, and caste in her narratives.</a:t>
            </a:r>
          </a:p>
          <a:p>
            <a:pPr algn="just">
              <a:lnSpc>
                <a:spcPct val="150000"/>
              </a:lnSpc>
              <a:buClrTx/>
              <a:buFont typeface="Wingdings" panose="05000000000000000000" pitchFamily="2" charset="2"/>
              <a:buChar char="q"/>
            </a:pPr>
            <a:r>
              <a:rPr lang="en-US" dirty="0">
                <a:solidFill>
                  <a:schemeClr val="tx1"/>
                </a:solidFill>
                <a:latin typeface="Times New Roman" panose="02020603050405020304" pitchFamily="18" charset="0"/>
                <a:cs typeface="Times New Roman" panose="02020603050405020304" pitchFamily="18" charset="0"/>
              </a:rPr>
              <a:t>To examine the connection between Murthy’s literary themes and her real-world feminist activism</a:t>
            </a:r>
          </a:p>
          <a:p>
            <a:pPr marL="0" indent="0">
              <a:buNone/>
            </a:pPr>
            <a:endParaRPr lang="en-US" dirty="0"/>
          </a:p>
        </p:txBody>
      </p:sp>
    </p:spTree>
    <p:extLst>
      <p:ext uri="{BB962C8B-B14F-4D97-AF65-F5344CB8AC3E}">
        <p14:creationId xmlns:p14="http://schemas.microsoft.com/office/powerpoint/2010/main" val="32189050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0B0A2-0F64-71E6-9499-9FBA25ABCBB2}"/>
              </a:ext>
            </a:extLst>
          </p:cNvPr>
          <p:cNvSpPr>
            <a:spLocks noGrp="1"/>
          </p:cNvSpPr>
          <p:nvPr>
            <p:ph type="title"/>
          </p:nvPr>
        </p:nvSpPr>
        <p:spPr>
          <a:xfrm>
            <a:off x="1657319" y="973668"/>
            <a:ext cx="8761413" cy="706964"/>
          </a:xfrm>
        </p:spPr>
        <p:txBody>
          <a:bodyPr/>
          <a:lstStyle/>
          <a:p>
            <a:pPr algn="ctr"/>
            <a:r>
              <a:rPr lang="en-US" b="1" dirty="0">
                <a:solidFill>
                  <a:schemeClr val="bg1"/>
                </a:solidFill>
                <a:latin typeface="Times New Roman" panose="02020603050405020304" pitchFamily="18" charset="0"/>
                <a:cs typeface="Times New Roman" panose="02020603050405020304" pitchFamily="18" charset="0"/>
              </a:rPr>
              <a:t>	</a:t>
            </a:r>
            <a:r>
              <a:rPr lang="en-US" sz="4000" b="1" dirty="0">
                <a:solidFill>
                  <a:schemeClr val="bg1"/>
                </a:solidFill>
                <a:latin typeface="Times New Roman" panose="02020603050405020304" pitchFamily="18" charset="0"/>
                <a:cs typeface="Times New Roman" panose="02020603050405020304" pitchFamily="18" charset="0"/>
              </a:rPr>
              <a:t>LITERATURE REVIEW</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59C1906-690C-8334-7B51-4DA40313BC58}"/>
              </a:ext>
            </a:extLst>
          </p:cNvPr>
          <p:cNvSpPr>
            <a:spLocks noGrp="1"/>
          </p:cNvSpPr>
          <p:nvPr>
            <p:ph idx="1"/>
          </p:nvPr>
        </p:nvSpPr>
        <p:spPr>
          <a:xfrm>
            <a:off x="111581" y="2217134"/>
            <a:ext cx="11852891" cy="4640866"/>
          </a:xfrm>
        </p:spPr>
        <p:txBody>
          <a:bodyPr>
            <a:normAutofit/>
          </a:bodyPr>
          <a:lstStyle/>
          <a:p>
            <a:pPr algn="just">
              <a:lnSpc>
                <a:spcPct val="170000"/>
              </a:lnSpc>
              <a:buClrTx/>
              <a:buFont typeface="Wingdings" panose="05000000000000000000" pitchFamily="2" charset="2"/>
              <a:buChar char="Ø"/>
            </a:pPr>
            <a:r>
              <a:rPr lang="en-US" b="1" dirty="0">
                <a:solidFill>
                  <a:schemeClr val="tx1"/>
                </a:solidFill>
                <a:latin typeface="Times New Roman" panose="02020603050405020304" pitchFamily="18" charset="0"/>
                <a:cs typeface="Times New Roman" panose="02020603050405020304" pitchFamily="18" charset="0"/>
              </a:rPr>
              <a:t>Rameshwar, B. D. (2022) </a:t>
            </a:r>
            <a:r>
              <a:rPr lang="en-US" dirty="0">
                <a:solidFill>
                  <a:schemeClr val="tx1"/>
                </a:solidFill>
                <a:latin typeface="Times New Roman" panose="02020603050405020304" pitchFamily="18" charset="0"/>
                <a:cs typeface="Times New Roman" panose="02020603050405020304" pitchFamily="18" charset="0"/>
              </a:rPr>
              <a:t>analyzed Murthy's books, articles, and brief stories to get it her women's activist viewpoint on sexual orientation, personality, and strengthening. Murthy reliably highlighted female heroes who hooked with society and sex standards. Amid their ventures, Murthy stood up to women's flexibility, sexual orientation imbalance, and patriarchy. </a:t>
            </a:r>
          </a:p>
          <a:p>
            <a:pPr algn="just">
              <a:lnSpc>
                <a:spcPct val="170000"/>
              </a:lnSpc>
              <a:buClrTx/>
              <a:buFont typeface="Wingdings" panose="05000000000000000000" pitchFamily="2" charset="2"/>
              <a:buChar char="Ø"/>
            </a:pPr>
            <a:r>
              <a:rPr lang="en-US" b="1" dirty="0" err="1">
                <a:solidFill>
                  <a:schemeClr val="tx1"/>
                </a:solidFill>
                <a:latin typeface="Times New Roman" panose="02020603050405020304" pitchFamily="18" charset="0"/>
                <a:cs typeface="Times New Roman" panose="02020603050405020304" pitchFamily="18" charset="0"/>
              </a:rPr>
              <a:t>Zankar</a:t>
            </a:r>
            <a:r>
              <a:rPr lang="en-US" b="1" dirty="0">
                <a:solidFill>
                  <a:schemeClr val="tx1"/>
                </a:solidFill>
                <a:latin typeface="Times New Roman" panose="02020603050405020304" pitchFamily="18" charset="0"/>
                <a:cs typeface="Times New Roman" panose="02020603050405020304" pitchFamily="18" charset="0"/>
              </a:rPr>
              <a:t>, R. D. (2023) </a:t>
            </a:r>
            <a:r>
              <a:rPr lang="en-US" dirty="0">
                <a:solidFill>
                  <a:schemeClr val="tx1"/>
                </a:solidFill>
                <a:latin typeface="Times New Roman" panose="02020603050405020304" pitchFamily="18" charset="0"/>
                <a:cs typeface="Times New Roman" panose="02020603050405020304" pitchFamily="18" charset="0"/>
              </a:rPr>
              <a:t>analyzed the sociocultural concerns postured by well-known Indian essayist Sudha Murthy's works, more so her fiction, like "Dollar Bahu" and "Astute and Something else." Indian writing put parcel of center on the sociocultural concerns since they advertised a see into the nation's social and social hones. </a:t>
            </a:r>
          </a:p>
          <a:p>
            <a:pPr algn="just">
              <a:lnSpc>
                <a:spcPct val="170000"/>
              </a:lnSpc>
              <a:buClrTx/>
              <a:buFont typeface="Wingdings" panose="05000000000000000000" pitchFamily="2" charset="2"/>
              <a:buChar char="Ø"/>
            </a:pPr>
            <a:r>
              <a:rPr lang="en-US" b="1" dirty="0">
                <a:solidFill>
                  <a:schemeClr val="tx1"/>
                </a:solidFill>
                <a:latin typeface="Times New Roman" panose="02020603050405020304" pitchFamily="18" charset="0"/>
                <a:cs typeface="Times New Roman" panose="02020603050405020304" pitchFamily="18" charset="0"/>
              </a:rPr>
              <a:t>Supriya and </a:t>
            </a:r>
            <a:r>
              <a:rPr lang="en-US" b="1" dirty="0" err="1">
                <a:solidFill>
                  <a:schemeClr val="tx1"/>
                </a:solidFill>
                <a:latin typeface="Times New Roman" panose="02020603050405020304" pitchFamily="18" charset="0"/>
                <a:cs typeface="Times New Roman" panose="02020603050405020304" pitchFamily="18" charset="0"/>
              </a:rPr>
              <a:t>Jayakanth</a:t>
            </a:r>
            <a:r>
              <a:rPr lang="en-US" b="1" dirty="0">
                <a:solidFill>
                  <a:schemeClr val="tx1"/>
                </a:solidFill>
                <a:latin typeface="Times New Roman" panose="02020603050405020304" pitchFamily="18" charset="0"/>
                <a:cs typeface="Times New Roman" panose="02020603050405020304" pitchFamily="18" charset="0"/>
              </a:rPr>
              <a:t> (2024) </a:t>
            </a:r>
            <a:r>
              <a:rPr lang="en-US" dirty="0">
                <a:solidFill>
                  <a:schemeClr val="tx1"/>
                </a:solidFill>
                <a:latin typeface="Times New Roman" panose="02020603050405020304" pitchFamily="18" charset="0"/>
                <a:cs typeface="Times New Roman" panose="02020603050405020304" pitchFamily="18" charset="0"/>
              </a:rPr>
              <a:t>investigated the psychological consequences of viciousness within The Mother I Never Knew and Dollar Bahu by Sudha Murty. Through investigating how viciousness got to be genuine and settled injury inside Murty's characters, the consider investigated how sex, control, and culture molded person and collective characters. </a:t>
            </a:r>
          </a:p>
        </p:txBody>
      </p:sp>
    </p:spTree>
    <p:extLst>
      <p:ext uri="{BB962C8B-B14F-4D97-AF65-F5344CB8AC3E}">
        <p14:creationId xmlns:p14="http://schemas.microsoft.com/office/powerpoint/2010/main" val="41715055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088C28-B1A6-3C3E-8DB2-ACE44DCA2F0A}"/>
              </a:ext>
            </a:extLst>
          </p:cNvPr>
          <p:cNvSpPr>
            <a:spLocks noGrp="1"/>
          </p:cNvSpPr>
          <p:nvPr>
            <p:ph type="title"/>
          </p:nvPr>
        </p:nvSpPr>
        <p:spPr>
          <a:xfrm>
            <a:off x="1200956" y="980375"/>
            <a:ext cx="9530366" cy="706964"/>
          </a:xfrm>
        </p:spPr>
        <p:txBody>
          <a:bodyPr/>
          <a:lstStyle/>
          <a:p>
            <a:pPr algn="ctr"/>
            <a:r>
              <a:rPr lang="en-US" sz="4000" b="1" dirty="0">
                <a:solidFill>
                  <a:schemeClr val="bg1"/>
                </a:solidFill>
                <a:latin typeface="Times New Roman" panose="02020603050405020304" pitchFamily="18" charset="0"/>
                <a:cs typeface="Times New Roman" panose="02020603050405020304" pitchFamily="18" charset="0"/>
              </a:rPr>
              <a:t>SUDHA MURTHY: A LITERARY AND SOCIAL VISIONARY</a:t>
            </a:r>
          </a:p>
        </p:txBody>
      </p:sp>
      <p:sp>
        <p:nvSpPr>
          <p:cNvPr id="3" name="Content Placeholder 2">
            <a:extLst>
              <a:ext uri="{FF2B5EF4-FFF2-40B4-BE49-F238E27FC236}">
                <a16:creationId xmlns:a16="http://schemas.microsoft.com/office/drawing/2014/main" id="{BF62AC5D-B5F8-7EDF-C629-DC86B5C8BC4C}"/>
              </a:ext>
            </a:extLst>
          </p:cNvPr>
          <p:cNvSpPr>
            <a:spLocks noGrp="1"/>
          </p:cNvSpPr>
          <p:nvPr>
            <p:ph idx="1"/>
          </p:nvPr>
        </p:nvSpPr>
        <p:spPr>
          <a:xfrm>
            <a:off x="150402" y="2178497"/>
            <a:ext cx="11878466" cy="3416300"/>
          </a:xfrm>
        </p:spPr>
        <p:txBody>
          <a:bodyPr/>
          <a:lstStyle/>
          <a:p>
            <a:pPr algn="just">
              <a:lnSpc>
                <a:spcPct val="150000"/>
              </a:lnSpc>
              <a:buClrTx/>
              <a:buFont typeface="Wingdings" panose="05000000000000000000" pitchFamily="2" charset="2"/>
              <a:buChar char="§"/>
            </a:pPr>
            <a:r>
              <a:rPr lang="en-US" dirty="0">
                <a:solidFill>
                  <a:schemeClr val="tx1"/>
                </a:solidFill>
                <a:latin typeface="Times New Roman" panose="02020603050405020304" pitchFamily="18" charset="0"/>
                <a:cs typeface="Times New Roman" panose="02020603050405020304" pitchFamily="18" charset="0"/>
              </a:rPr>
              <a:t>Sudha Murthy's writing life is intricately connected to her social activism, and thus, she is an exceptional voice among modern Indian writing. </a:t>
            </a:r>
          </a:p>
          <a:p>
            <a:pPr algn="just">
              <a:lnSpc>
                <a:spcPct val="150000"/>
              </a:lnSpc>
              <a:buClrTx/>
              <a:buFont typeface="Wingdings" panose="05000000000000000000" pitchFamily="2" charset="2"/>
              <a:buChar char="§"/>
            </a:pPr>
            <a:r>
              <a:rPr lang="en-US" dirty="0">
                <a:solidFill>
                  <a:schemeClr val="tx1"/>
                </a:solidFill>
                <a:latin typeface="Times New Roman" panose="02020603050405020304" pitchFamily="18" charset="0"/>
                <a:cs typeface="Times New Roman" panose="02020603050405020304" pitchFamily="18" charset="0"/>
              </a:rPr>
              <a:t>She is the chairperson of Infosys Foundation, which has engaged considerably in the area of women empowerment, education, and healthcare and has emphasized uplifting marginalized communities. </a:t>
            </a:r>
          </a:p>
          <a:p>
            <a:pPr algn="just">
              <a:lnSpc>
                <a:spcPct val="150000"/>
              </a:lnSpc>
              <a:buClrTx/>
              <a:buFont typeface="Wingdings" panose="05000000000000000000" pitchFamily="2" charset="2"/>
              <a:buChar char="§"/>
            </a:pPr>
            <a:r>
              <a:rPr lang="en-US" dirty="0">
                <a:solidFill>
                  <a:schemeClr val="tx1"/>
                </a:solidFill>
                <a:latin typeface="Times New Roman" panose="02020603050405020304" pitchFamily="18" charset="0"/>
                <a:cs typeface="Times New Roman" panose="02020603050405020304" pitchFamily="18" charset="0"/>
              </a:rPr>
              <a:t>Her concern for social well-being is not only in her philanthropic deeds; it shines brightly through the pages of her literature; whose narratives focus upon the true difficulties of women and the issues surrounding societal norms vs. individual hopes. </a:t>
            </a:r>
          </a:p>
        </p:txBody>
      </p:sp>
      <p:pic>
        <p:nvPicPr>
          <p:cNvPr id="4" name="Picture 3">
            <a:extLst>
              <a:ext uri="{FF2B5EF4-FFF2-40B4-BE49-F238E27FC236}">
                <a16:creationId xmlns:a16="http://schemas.microsoft.com/office/drawing/2014/main" id="{0CF7A87D-3F50-406E-283A-07184DFF02A7}"/>
              </a:ext>
            </a:extLst>
          </p:cNvPr>
          <p:cNvPicPr>
            <a:picLocks noChangeAspect="1"/>
          </p:cNvPicPr>
          <p:nvPr/>
        </p:nvPicPr>
        <p:blipFill>
          <a:blip r:embed="rId2"/>
          <a:stretch>
            <a:fillRect/>
          </a:stretch>
        </p:blipFill>
        <p:spPr>
          <a:xfrm>
            <a:off x="4932608" y="4988500"/>
            <a:ext cx="1721531" cy="1450937"/>
          </a:xfrm>
          <a:prstGeom prst="rect">
            <a:avLst/>
          </a:prstGeom>
        </p:spPr>
      </p:pic>
      <p:sp>
        <p:nvSpPr>
          <p:cNvPr id="6" name="TextBox 5">
            <a:extLst>
              <a:ext uri="{FF2B5EF4-FFF2-40B4-BE49-F238E27FC236}">
                <a16:creationId xmlns:a16="http://schemas.microsoft.com/office/drawing/2014/main" id="{0C481B25-15BE-BF47-E488-CEDDBEAD5732}"/>
              </a:ext>
            </a:extLst>
          </p:cNvPr>
          <p:cNvSpPr txBox="1"/>
          <p:nvPr/>
        </p:nvSpPr>
        <p:spPr>
          <a:xfrm>
            <a:off x="2917066" y="6439437"/>
            <a:ext cx="6098146" cy="369332"/>
          </a:xfrm>
          <a:prstGeom prst="rect">
            <a:avLst/>
          </a:prstGeom>
          <a:noFill/>
        </p:spPr>
        <p:txBody>
          <a:bodyPr wrap="square">
            <a:spAutoFit/>
          </a:bodyPr>
          <a:lstStyle/>
          <a:p>
            <a:pPr algn="ctr"/>
            <a:r>
              <a:rPr lang="en-US" b="1" dirty="0">
                <a:latin typeface="Times New Roman" panose="02020603050405020304" pitchFamily="18" charset="0"/>
                <a:cs typeface="Times New Roman" panose="02020603050405020304" pitchFamily="18" charset="0"/>
              </a:rPr>
              <a:t>Figure 1: </a:t>
            </a:r>
            <a:r>
              <a:rPr lang="en-US" dirty="0">
                <a:latin typeface="Times New Roman" panose="02020603050405020304" pitchFamily="18" charset="0"/>
                <a:cs typeface="Times New Roman" panose="02020603050405020304" pitchFamily="18" charset="0"/>
              </a:rPr>
              <a:t>Sudha Murthy</a:t>
            </a:r>
          </a:p>
        </p:txBody>
      </p:sp>
    </p:spTree>
    <p:extLst>
      <p:ext uri="{BB962C8B-B14F-4D97-AF65-F5344CB8AC3E}">
        <p14:creationId xmlns:p14="http://schemas.microsoft.com/office/powerpoint/2010/main" val="41204644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F219D-68F7-6B6A-9455-E0EB79AC0321}"/>
              </a:ext>
            </a:extLst>
          </p:cNvPr>
          <p:cNvSpPr>
            <a:spLocks noGrp="1"/>
          </p:cNvSpPr>
          <p:nvPr>
            <p:ph type="title"/>
          </p:nvPr>
        </p:nvSpPr>
        <p:spPr>
          <a:xfrm>
            <a:off x="880056" y="991877"/>
            <a:ext cx="10431887" cy="706964"/>
          </a:xfrm>
        </p:spPr>
        <p:txBody>
          <a:bodyPr/>
          <a:lstStyle/>
          <a:p>
            <a:pPr algn="ctr"/>
            <a:r>
              <a:rPr lang="en-US" sz="4000" b="1" dirty="0">
                <a:solidFill>
                  <a:schemeClr val="bg1"/>
                </a:solidFill>
                <a:latin typeface="Times New Roman" panose="02020603050405020304" pitchFamily="18" charset="0"/>
                <a:cs typeface="Times New Roman" panose="02020603050405020304" pitchFamily="18" charset="0"/>
              </a:rPr>
              <a:t>FEMINIST CONSCIOUSNESS: THEORETICAL FRAMEWORK</a:t>
            </a:r>
          </a:p>
        </p:txBody>
      </p:sp>
      <p:sp>
        <p:nvSpPr>
          <p:cNvPr id="3" name="Content Placeholder 2">
            <a:extLst>
              <a:ext uri="{FF2B5EF4-FFF2-40B4-BE49-F238E27FC236}">
                <a16:creationId xmlns:a16="http://schemas.microsoft.com/office/drawing/2014/main" id="{E1B54275-0460-7D07-0EC4-7AC9BF7560D5}"/>
              </a:ext>
            </a:extLst>
          </p:cNvPr>
          <p:cNvSpPr>
            <a:spLocks noGrp="1"/>
          </p:cNvSpPr>
          <p:nvPr>
            <p:ph idx="1"/>
          </p:nvPr>
        </p:nvSpPr>
        <p:spPr>
          <a:xfrm>
            <a:off x="441434" y="2197575"/>
            <a:ext cx="11225050" cy="4660425"/>
          </a:xfrm>
        </p:spPr>
        <p:txBody>
          <a:bodyPr>
            <a:normAutofit lnSpcReduction="10000"/>
          </a:bodyPr>
          <a:lstStyle/>
          <a:p>
            <a:pPr marL="0" indent="0" algn="just">
              <a:lnSpc>
                <a:spcPct val="150000"/>
              </a:lnSpc>
              <a:buNone/>
            </a:pPr>
            <a:r>
              <a:rPr lang="en-US" dirty="0">
                <a:solidFill>
                  <a:schemeClr val="tx1"/>
                </a:solidFill>
                <a:latin typeface="Times New Roman" panose="02020603050405020304" pitchFamily="18" charset="0"/>
                <a:cs typeface="Times New Roman" panose="02020603050405020304" pitchFamily="18" charset="0"/>
              </a:rPr>
              <a:t>The term "feminist consciousness" can be defined as the perception of the gender inequality and the common struggle to destroy patriarchal systems in literature, activism, and argumentation. </a:t>
            </a:r>
          </a:p>
          <a:p>
            <a:pPr marL="0" indent="0" algn="just">
              <a:lnSpc>
                <a:spcPct val="150000"/>
              </a:lnSpc>
              <a:buNone/>
            </a:pPr>
            <a:r>
              <a:rPr lang="en-US" dirty="0">
                <a:solidFill>
                  <a:schemeClr val="tx1"/>
                </a:solidFill>
                <a:latin typeface="Times New Roman" panose="02020603050405020304" pitchFamily="18" charset="0"/>
                <a:cs typeface="Times New Roman" panose="02020603050405020304" pitchFamily="18" charset="0"/>
              </a:rPr>
              <a:t>History, politics, and cultural demands all affect the construction of feminist consciousness, which is not the same everywhere. </a:t>
            </a:r>
          </a:p>
          <a:p>
            <a:pPr marL="0" indent="0" algn="just">
              <a:lnSpc>
                <a:spcPct val="150000"/>
              </a:lnSpc>
              <a:buNone/>
            </a:pPr>
            <a:r>
              <a:rPr lang="en-US" dirty="0">
                <a:solidFill>
                  <a:schemeClr val="tx1"/>
                </a:solidFill>
                <a:latin typeface="Times New Roman" panose="02020603050405020304" pitchFamily="18" charset="0"/>
                <a:cs typeface="Times New Roman" panose="02020603050405020304" pitchFamily="18" charset="0"/>
              </a:rPr>
              <a:t>By giving women a voice in words, resisting gender norms, and introducing probable other futures for women's autonomous lives, literature has actively developed feminist sensibility.</a:t>
            </a:r>
          </a:p>
          <a:p>
            <a:pPr algn="just">
              <a:lnSpc>
                <a:spcPct val="150000"/>
              </a:lnSpc>
              <a:buClrTx/>
              <a:buFont typeface="Wingdings" panose="05000000000000000000" pitchFamily="2" charset="2"/>
              <a:buChar char="v"/>
            </a:pPr>
            <a:r>
              <a:rPr lang="en-US" b="1" dirty="0">
                <a:solidFill>
                  <a:schemeClr val="tx1"/>
                </a:solidFill>
                <a:latin typeface="Times New Roman" panose="02020603050405020304" pitchFamily="18" charset="0"/>
                <a:cs typeface="Times New Roman" panose="02020603050405020304" pitchFamily="18" charset="0"/>
              </a:rPr>
              <a:t>Key Feminist Theories and Their Relevance</a:t>
            </a:r>
          </a:p>
          <a:p>
            <a:pPr marL="0" indent="0" algn="just">
              <a:lnSpc>
                <a:spcPct val="150000"/>
              </a:lnSpc>
              <a:buNone/>
            </a:pPr>
            <a:r>
              <a:rPr lang="en-US" dirty="0">
                <a:solidFill>
                  <a:schemeClr val="tx1"/>
                </a:solidFill>
                <a:latin typeface="Times New Roman" panose="02020603050405020304" pitchFamily="18" charset="0"/>
                <a:cs typeface="Times New Roman" panose="02020603050405020304" pitchFamily="18" charset="0"/>
              </a:rPr>
              <a:t>The feminist consciousness in Sudha Murthy's work is analyzed critically in this research based on their work.</a:t>
            </a:r>
          </a:p>
          <a:p>
            <a:pPr algn="just">
              <a:lnSpc>
                <a:spcPct val="150000"/>
              </a:lnSpc>
              <a:buClrTx/>
              <a:buFont typeface="Arial" panose="020B0604020202020204" pitchFamily="34" charset="0"/>
              <a:buChar char="•"/>
            </a:pPr>
            <a:r>
              <a:rPr lang="en-US" b="1" dirty="0">
                <a:solidFill>
                  <a:schemeClr val="tx1"/>
                </a:solidFill>
                <a:latin typeface="Times New Roman" panose="02020603050405020304" pitchFamily="18" charset="0"/>
                <a:cs typeface="Times New Roman" panose="02020603050405020304" pitchFamily="18" charset="0"/>
              </a:rPr>
              <a:t>Simone de Beauvoir's work published in 1949, </a:t>
            </a:r>
            <a:r>
              <a:rPr lang="en-US" dirty="0">
                <a:solidFill>
                  <a:schemeClr val="tx1"/>
                </a:solidFill>
                <a:latin typeface="Times New Roman" panose="02020603050405020304" pitchFamily="18" charset="0"/>
                <a:cs typeface="Times New Roman" panose="02020603050405020304" pitchFamily="18" charset="0"/>
              </a:rPr>
              <a:t>The Second Sex, challenges the classical status of women as "the Other" in patriarchal societies. </a:t>
            </a:r>
          </a:p>
        </p:txBody>
      </p:sp>
    </p:spTree>
    <p:extLst>
      <p:ext uri="{BB962C8B-B14F-4D97-AF65-F5344CB8AC3E}">
        <p14:creationId xmlns:p14="http://schemas.microsoft.com/office/powerpoint/2010/main" val="20768986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3661696-150B-26EF-29BB-C8CB66EFF6AA}"/>
              </a:ext>
            </a:extLst>
          </p:cNvPr>
          <p:cNvSpPr txBox="1"/>
          <p:nvPr/>
        </p:nvSpPr>
        <p:spPr>
          <a:xfrm>
            <a:off x="2352004" y="774293"/>
            <a:ext cx="7487991" cy="1200329"/>
          </a:xfrm>
          <a:prstGeom prst="rect">
            <a:avLst/>
          </a:prstGeom>
          <a:noFill/>
        </p:spPr>
        <p:txBody>
          <a:bodyPr wrap="square">
            <a:spAutoFit/>
          </a:bodyPr>
          <a:lstStyle/>
          <a:p>
            <a:pPr algn="ctr"/>
            <a:r>
              <a:rPr lang="en-US" sz="3600" b="1" dirty="0">
                <a:solidFill>
                  <a:schemeClr val="bg1"/>
                </a:solidFill>
                <a:latin typeface="Times New Roman" panose="02020603050405020304" pitchFamily="18" charset="0"/>
                <a:cs typeface="Times New Roman" panose="02020603050405020304" pitchFamily="18" charset="0"/>
              </a:rPr>
              <a:t>FEMINIST THEMES IN SUDHA MURTHY’S FICTION</a:t>
            </a:r>
          </a:p>
        </p:txBody>
      </p:sp>
      <p:sp>
        <p:nvSpPr>
          <p:cNvPr id="7" name="TextBox 6">
            <a:extLst>
              <a:ext uri="{FF2B5EF4-FFF2-40B4-BE49-F238E27FC236}">
                <a16:creationId xmlns:a16="http://schemas.microsoft.com/office/drawing/2014/main" id="{946AB705-1731-1F90-9F4F-19783F01F58C}"/>
              </a:ext>
            </a:extLst>
          </p:cNvPr>
          <p:cNvSpPr txBox="1"/>
          <p:nvPr/>
        </p:nvSpPr>
        <p:spPr>
          <a:xfrm>
            <a:off x="409903" y="2159288"/>
            <a:ext cx="11319642" cy="2446824"/>
          </a:xfrm>
          <a:prstGeom prst="rect">
            <a:avLst/>
          </a:prstGeom>
          <a:noFill/>
        </p:spPr>
        <p:txBody>
          <a:bodyPr wrap="square">
            <a:spAutoFit/>
          </a:bodyPr>
          <a:lstStyle/>
          <a:p>
            <a:pPr marL="342900" indent="-342900" algn="just">
              <a:lnSpc>
                <a:spcPct val="150000"/>
              </a:lnSpc>
              <a:buAutoNum type="arabicParenR"/>
            </a:pPr>
            <a:r>
              <a:rPr lang="en-US" b="1" dirty="0">
                <a:latin typeface="Times New Roman" panose="02020603050405020304" pitchFamily="18" charset="0"/>
                <a:cs typeface="Times New Roman" panose="02020603050405020304" pitchFamily="18" charset="0"/>
              </a:rPr>
              <a:t>Women’s Agency and Autonomy</a:t>
            </a:r>
          </a:p>
          <a:p>
            <a:pPr algn="just">
              <a:lnSpc>
                <a:spcPct val="150000"/>
              </a:lnSpc>
            </a:pPr>
            <a:r>
              <a:rPr lang="en-US" dirty="0">
                <a:latin typeface="Times New Roman" panose="02020603050405020304" pitchFamily="18" charset="0"/>
                <a:cs typeface="Times New Roman" panose="02020603050405020304" pitchFamily="18" charset="0"/>
              </a:rPr>
              <a:t>Female organization is one of the most topics in Murthy's works. Anupama, the courageous woman of </a:t>
            </a:r>
            <a:r>
              <a:rPr lang="en-US" dirty="0" err="1">
                <a:latin typeface="Times New Roman" panose="02020603050405020304" pitchFamily="18" charset="0"/>
                <a:cs typeface="Times New Roman" panose="02020603050405020304" pitchFamily="18" charset="0"/>
              </a:rPr>
              <a:t>Mahashweta</a:t>
            </a:r>
            <a:r>
              <a:rPr lang="en-US" dirty="0">
                <a:latin typeface="Times New Roman" panose="02020603050405020304" pitchFamily="18" charset="0"/>
                <a:cs typeface="Times New Roman" panose="02020603050405020304" pitchFamily="18" charset="0"/>
              </a:rPr>
              <a:t>, opposes the ailment on her skin by fashioning her claim one of a kind way and battling against society's partiality toward ladies with incapacities. </a:t>
            </a:r>
          </a:p>
          <a:p>
            <a:pPr algn="just">
              <a:lnSpc>
                <a:spcPct val="150000"/>
              </a:lnSpc>
            </a:pPr>
            <a:endParaRPr lang="en-US" dirty="0">
              <a:latin typeface="Times New Roman" panose="02020603050405020304" pitchFamily="18" charset="0"/>
              <a:cs typeface="Times New Roman" panose="02020603050405020304" pitchFamily="18" charset="0"/>
            </a:endParaRPr>
          </a:p>
          <a:p>
            <a:pPr marL="342900" indent="-342900">
              <a:buAutoNum type="arabicParenR"/>
            </a:pPr>
            <a:endParaRPr lang="en-US" b="1" dirty="0">
              <a:latin typeface="Times New Roman" panose="02020603050405020304" pitchFamily="18" charset="0"/>
              <a:cs typeface="Times New Roman" panose="02020603050405020304" pitchFamily="18" charset="0"/>
            </a:endParaRPr>
          </a:p>
        </p:txBody>
      </p:sp>
      <p:pic>
        <p:nvPicPr>
          <p:cNvPr id="8" name="Picture 7" descr="Dollar Bahu eBook : Murty, Sudha: Amazon.in: Kindle Store">
            <a:extLst>
              <a:ext uri="{FF2B5EF4-FFF2-40B4-BE49-F238E27FC236}">
                <a16:creationId xmlns:a16="http://schemas.microsoft.com/office/drawing/2014/main" id="{D612AA2A-3D04-EA84-E8BE-10C38DB0FEA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25749" y="3562834"/>
            <a:ext cx="1657350" cy="1657350"/>
          </a:xfrm>
          <a:prstGeom prst="rect">
            <a:avLst/>
          </a:prstGeom>
          <a:noFill/>
          <a:ln>
            <a:noFill/>
          </a:ln>
        </p:spPr>
      </p:pic>
      <p:sp>
        <p:nvSpPr>
          <p:cNvPr id="12" name="TextBox 11">
            <a:extLst>
              <a:ext uri="{FF2B5EF4-FFF2-40B4-BE49-F238E27FC236}">
                <a16:creationId xmlns:a16="http://schemas.microsoft.com/office/drawing/2014/main" id="{0861E865-950C-537E-E215-323FD3B00C2A}"/>
              </a:ext>
            </a:extLst>
          </p:cNvPr>
          <p:cNvSpPr txBox="1"/>
          <p:nvPr/>
        </p:nvSpPr>
        <p:spPr>
          <a:xfrm>
            <a:off x="2805351" y="5220184"/>
            <a:ext cx="6098146" cy="369332"/>
          </a:xfrm>
          <a:prstGeom prst="rect">
            <a:avLst/>
          </a:prstGeom>
          <a:noFill/>
        </p:spPr>
        <p:txBody>
          <a:bodyPr wrap="square">
            <a:spAutoFit/>
          </a:bodyPr>
          <a:lstStyle/>
          <a:p>
            <a:pPr algn="ctr"/>
            <a:r>
              <a:rPr lang="en-US" b="1" dirty="0">
                <a:latin typeface="Times New Roman" panose="02020603050405020304" pitchFamily="18" charset="0"/>
                <a:cs typeface="Times New Roman" panose="02020603050405020304" pitchFamily="18" charset="0"/>
              </a:rPr>
              <a:t>Figure 3: </a:t>
            </a:r>
            <a:r>
              <a:rPr lang="en-US" dirty="0">
                <a:latin typeface="Times New Roman" panose="02020603050405020304" pitchFamily="18" charset="0"/>
                <a:cs typeface="Times New Roman" panose="02020603050405020304" pitchFamily="18" charset="0"/>
              </a:rPr>
              <a:t>Dollar Bahu</a:t>
            </a:r>
          </a:p>
        </p:txBody>
      </p:sp>
      <p:sp>
        <p:nvSpPr>
          <p:cNvPr id="14" name="TextBox 13">
            <a:extLst>
              <a:ext uri="{FF2B5EF4-FFF2-40B4-BE49-F238E27FC236}">
                <a16:creationId xmlns:a16="http://schemas.microsoft.com/office/drawing/2014/main" id="{1A56E554-CB24-AC02-D01A-86F395D1D3A7}"/>
              </a:ext>
            </a:extLst>
          </p:cNvPr>
          <p:cNvSpPr txBox="1"/>
          <p:nvPr/>
        </p:nvSpPr>
        <p:spPr>
          <a:xfrm>
            <a:off x="436179" y="5589516"/>
            <a:ext cx="11319642" cy="1150571"/>
          </a:xfrm>
          <a:prstGeom prst="rect">
            <a:avLst/>
          </a:prstGeom>
          <a:noFill/>
        </p:spPr>
        <p:txBody>
          <a:bodyPr wrap="square">
            <a:spAutoFit/>
          </a:bodyPr>
          <a:lstStyle/>
          <a:p>
            <a:pPr marL="342900" indent="-342900" algn="just">
              <a:buAutoNum type="arabicParenR" startAt="2"/>
            </a:pPr>
            <a:r>
              <a:rPr lang="en-US" b="1" dirty="0">
                <a:latin typeface="Times New Roman" panose="02020603050405020304" pitchFamily="18" charset="0"/>
                <a:cs typeface="Times New Roman" panose="02020603050405020304" pitchFamily="18" charset="0"/>
              </a:rPr>
              <a:t>Resistance Against Patriarchal Norms</a:t>
            </a:r>
          </a:p>
          <a:p>
            <a:pPr algn="just">
              <a:lnSpc>
                <a:spcPct val="150000"/>
              </a:lnSpc>
            </a:pPr>
            <a:r>
              <a:rPr lang="en-US" dirty="0">
                <a:latin typeface="Times New Roman" panose="02020603050405020304" pitchFamily="18" charset="0"/>
                <a:cs typeface="Times New Roman" panose="02020603050405020304" pitchFamily="18" charset="0"/>
              </a:rPr>
              <a:t>Murthy's narratives demolish solid talks of female subordination, instep proposing elective courses through which ladies declare their rights. </a:t>
            </a:r>
          </a:p>
        </p:txBody>
      </p:sp>
    </p:spTree>
    <p:extLst>
      <p:ext uri="{BB962C8B-B14F-4D97-AF65-F5344CB8AC3E}">
        <p14:creationId xmlns:p14="http://schemas.microsoft.com/office/powerpoint/2010/main" val="18798853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6D0AA-D815-9F98-0142-830797DAB642}"/>
              </a:ext>
            </a:extLst>
          </p:cNvPr>
          <p:cNvSpPr>
            <a:spLocks noGrp="1"/>
          </p:cNvSpPr>
          <p:nvPr>
            <p:ph type="title"/>
          </p:nvPr>
        </p:nvSpPr>
        <p:spPr>
          <a:xfrm>
            <a:off x="1715293" y="973668"/>
            <a:ext cx="8761413" cy="706964"/>
          </a:xfrm>
        </p:spPr>
        <p:txBody>
          <a:bodyPr/>
          <a:lstStyle/>
          <a:p>
            <a:pPr algn="ctr"/>
            <a:r>
              <a:rPr lang="en-US" sz="4000" b="1" dirty="0">
                <a:solidFill>
                  <a:schemeClr val="bg1"/>
                </a:solidFill>
                <a:latin typeface="Times New Roman" panose="02020603050405020304" pitchFamily="18" charset="0"/>
                <a:cs typeface="Times New Roman" panose="02020603050405020304" pitchFamily="18" charset="0"/>
              </a:rPr>
              <a:t>CONCLUSION</a:t>
            </a:r>
          </a:p>
        </p:txBody>
      </p:sp>
      <p:sp>
        <p:nvSpPr>
          <p:cNvPr id="3" name="Content Placeholder 2">
            <a:extLst>
              <a:ext uri="{FF2B5EF4-FFF2-40B4-BE49-F238E27FC236}">
                <a16:creationId xmlns:a16="http://schemas.microsoft.com/office/drawing/2014/main" id="{A8EAC81B-E1A0-6071-1132-28D77FA4022B}"/>
              </a:ext>
            </a:extLst>
          </p:cNvPr>
          <p:cNvSpPr>
            <a:spLocks noGrp="1"/>
          </p:cNvSpPr>
          <p:nvPr>
            <p:ph idx="1"/>
          </p:nvPr>
        </p:nvSpPr>
        <p:spPr>
          <a:xfrm>
            <a:off x="150402" y="2268648"/>
            <a:ext cx="11826950" cy="4428365"/>
          </a:xfrm>
        </p:spPr>
        <p:txBody>
          <a:bodyPr>
            <a:normAutofit lnSpcReduction="10000"/>
          </a:bodyPr>
          <a:lstStyle/>
          <a:p>
            <a:pPr algn="just">
              <a:lnSpc>
                <a:spcPct val="150000"/>
              </a:lnSpc>
              <a:buClrTx/>
              <a:buFont typeface="Courier New" panose="02070309020205020404" pitchFamily="49" charset="0"/>
              <a:buChar char="o"/>
            </a:pPr>
            <a:r>
              <a:rPr lang="en-US" dirty="0">
                <a:solidFill>
                  <a:schemeClr val="tx1"/>
                </a:solidFill>
                <a:latin typeface="Times New Roman" panose="02020603050405020304" pitchFamily="18" charset="0"/>
                <a:cs typeface="Times New Roman" panose="02020603050405020304" pitchFamily="18" charset="0"/>
              </a:rPr>
              <a:t>The writings by Sudha Murthy speak to the women's activist topics luxuriously and with complexity by appearing the qualities, office, and versatility of ladies as they go up against the strengths of society's desires and suppression. </a:t>
            </a:r>
          </a:p>
          <a:p>
            <a:pPr algn="just">
              <a:lnSpc>
                <a:spcPct val="150000"/>
              </a:lnSpc>
              <a:buClrTx/>
              <a:buFont typeface="Courier New" panose="02070309020205020404" pitchFamily="49" charset="0"/>
              <a:buChar char="o"/>
            </a:pPr>
            <a:r>
              <a:rPr lang="en-US" dirty="0">
                <a:solidFill>
                  <a:schemeClr val="tx1"/>
                </a:solidFill>
                <a:latin typeface="Times New Roman" panose="02020603050405020304" pitchFamily="18" charset="0"/>
                <a:cs typeface="Times New Roman" panose="02020603050405020304" pitchFamily="18" charset="0"/>
              </a:rPr>
              <a:t>Her work frequently centers around ladies who battle against such confinements and imperatives and triumph over antagonistic challenges such as sex dissimilarity, social desires, and the traditions of lesson and caste. </a:t>
            </a:r>
          </a:p>
          <a:p>
            <a:pPr algn="just">
              <a:lnSpc>
                <a:spcPct val="150000"/>
              </a:lnSpc>
              <a:buClrTx/>
              <a:buFont typeface="Courier New" panose="02070309020205020404" pitchFamily="49" charset="0"/>
              <a:buChar char="o"/>
            </a:pPr>
            <a:r>
              <a:rPr lang="en-US" dirty="0">
                <a:solidFill>
                  <a:schemeClr val="tx1"/>
                </a:solidFill>
                <a:latin typeface="Times New Roman" panose="02020603050405020304" pitchFamily="18" charset="0"/>
                <a:cs typeface="Times New Roman" panose="02020603050405020304" pitchFamily="18" charset="0"/>
              </a:rPr>
              <a:t>Murthy's stories illustrate her profound social equity bowed, appearing characters who deny cliché parts and battle for independence and nobility. </a:t>
            </a:r>
          </a:p>
          <a:p>
            <a:pPr algn="just">
              <a:lnSpc>
                <a:spcPct val="150000"/>
              </a:lnSpc>
              <a:buClrTx/>
              <a:buFont typeface="Courier New" panose="02070309020205020404" pitchFamily="49" charset="0"/>
              <a:buChar char="o"/>
            </a:pPr>
            <a:r>
              <a:rPr lang="en-US" dirty="0">
                <a:solidFill>
                  <a:schemeClr val="tx1"/>
                </a:solidFill>
                <a:latin typeface="Times New Roman" panose="02020603050405020304" pitchFamily="18" charset="0"/>
                <a:cs typeface="Times New Roman" panose="02020603050405020304" pitchFamily="18" charset="0"/>
              </a:rPr>
              <a:t>Not as it were does she center on women's individual battles in her composing but too encourage peruses to reexamine the broader social teach that provide rise to imbalance. </a:t>
            </a:r>
          </a:p>
          <a:p>
            <a:pPr algn="just">
              <a:lnSpc>
                <a:spcPct val="150000"/>
              </a:lnSpc>
              <a:buClrTx/>
              <a:buFont typeface="Courier New" panose="02070309020205020404" pitchFamily="49" charset="0"/>
              <a:buChar char="o"/>
            </a:pPr>
            <a:r>
              <a:rPr lang="en-US" dirty="0">
                <a:solidFill>
                  <a:schemeClr val="tx1"/>
                </a:solidFill>
                <a:latin typeface="Times New Roman" panose="02020603050405020304" pitchFamily="18" charset="0"/>
                <a:cs typeface="Times New Roman" panose="02020603050405020304" pitchFamily="18" charset="0"/>
              </a:rPr>
              <a:t>Her stories put significance on sexual orientation balance, strengthening of the person, and the redemptive control of instruction. </a:t>
            </a:r>
          </a:p>
        </p:txBody>
      </p:sp>
    </p:spTree>
    <p:extLst>
      <p:ext uri="{BB962C8B-B14F-4D97-AF65-F5344CB8AC3E}">
        <p14:creationId xmlns:p14="http://schemas.microsoft.com/office/powerpoint/2010/main" val="12465751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4F9FE-20FC-3253-813B-54B15DBA345F}"/>
              </a:ext>
            </a:extLst>
          </p:cNvPr>
          <p:cNvSpPr>
            <a:spLocks noGrp="1"/>
          </p:cNvSpPr>
          <p:nvPr>
            <p:ph type="title"/>
          </p:nvPr>
        </p:nvSpPr>
        <p:spPr>
          <a:xfrm>
            <a:off x="1708927" y="752951"/>
            <a:ext cx="8761413" cy="1086952"/>
          </a:xfrm>
        </p:spPr>
        <p:txBody>
          <a:bodyPr/>
          <a:lstStyle/>
          <a:p>
            <a:pPr algn="ctr"/>
            <a:r>
              <a:rPr lang="en-US" b="1" dirty="0">
                <a:solidFill>
                  <a:schemeClr val="bg1"/>
                </a:solidFill>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805E5A9D-3A9D-89DD-7F0D-9D0B5E0F1DE4}"/>
              </a:ext>
            </a:extLst>
          </p:cNvPr>
          <p:cNvSpPr>
            <a:spLocks noGrp="1"/>
          </p:cNvSpPr>
          <p:nvPr>
            <p:ph idx="1"/>
          </p:nvPr>
        </p:nvSpPr>
        <p:spPr>
          <a:xfrm>
            <a:off x="317827" y="2468032"/>
            <a:ext cx="11543615" cy="3416300"/>
          </a:xfrm>
        </p:spPr>
        <p:txBody>
          <a:bodyPr>
            <a:normAutofit fontScale="92500" lnSpcReduction="20000"/>
          </a:bodyPr>
          <a:lstStyle/>
          <a:p>
            <a:pPr algn="just">
              <a:lnSpc>
                <a:spcPct val="150000"/>
              </a:lnSpc>
              <a:buClrTx/>
              <a:buFont typeface="Wingdings" panose="05000000000000000000" pitchFamily="2" charset="2"/>
              <a:buChar char="Ø"/>
            </a:pPr>
            <a:r>
              <a:rPr lang="en-US" i="1" dirty="0">
                <a:solidFill>
                  <a:schemeClr val="tx1"/>
                </a:solidFill>
                <a:latin typeface="Times New Roman" panose="02020603050405020304" pitchFamily="18" charset="0"/>
                <a:cs typeface="Times New Roman" panose="02020603050405020304" pitchFamily="18" charset="0"/>
              </a:rPr>
              <a:t>Abraham, A. A., &amp; </a:t>
            </a:r>
            <a:r>
              <a:rPr lang="en-US" i="1" dirty="0" err="1">
                <a:solidFill>
                  <a:schemeClr val="tx1"/>
                </a:solidFill>
                <a:latin typeface="Times New Roman" panose="02020603050405020304" pitchFamily="18" charset="0"/>
                <a:cs typeface="Times New Roman" panose="02020603050405020304" pitchFamily="18" charset="0"/>
              </a:rPr>
              <a:t>Prabhak</a:t>
            </a:r>
            <a:r>
              <a:rPr lang="en-US" i="1" dirty="0">
                <a:solidFill>
                  <a:schemeClr val="tx1"/>
                </a:solidFill>
                <a:latin typeface="Times New Roman" panose="02020603050405020304" pitchFamily="18" charset="0"/>
                <a:cs typeface="Times New Roman" panose="02020603050405020304" pitchFamily="18" charset="0"/>
              </a:rPr>
              <a:t>, A. A. (2021). Female Conscientious in The Indian Context: Re-examination Identities in Sudha Murthy's House of Cards. Indian Review of World Literature in English, 17(1).</a:t>
            </a:r>
          </a:p>
          <a:p>
            <a:pPr algn="just">
              <a:lnSpc>
                <a:spcPct val="150000"/>
              </a:lnSpc>
              <a:buClrTx/>
              <a:buFont typeface="Wingdings" panose="05000000000000000000" pitchFamily="2" charset="2"/>
              <a:buChar char="Ø"/>
            </a:pPr>
            <a:r>
              <a:rPr lang="en-US" i="1" dirty="0">
                <a:solidFill>
                  <a:schemeClr val="tx1"/>
                </a:solidFill>
                <a:latin typeface="Times New Roman" panose="02020603050405020304" pitchFamily="18" charset="0"/>
                <a:cs typeface="Times New Roman" panose="02020603050405020304" pitchFamily="18" charset="0"/>
              </a:rPr>
              <a:t>Agrawal, K., &amp; Dwivedi, R. (2022). Domestic violence in Sudha Murthy’s novel </a:t>
            </a:r>
            <a:r>
              <a:rPr lang="en-US" i="1" dirty="0" err="1">
                <a:solidFill>
                  <a:schemeClr val="tx1"/>
                </a:solidFill>
                <a:latin typeface="Times New Roman" panose="02020603050405020304" pitchFamily="18" charset="0"/>
                <a:cs typeface="Times New Roman" panose="02020603050405020304" pitchFamily="18" charset="0"/>
              </a:rPr>
              <a:t>Mahasweta</a:t>
            </a:r>
            <a:r>
              <a:rPr lang="en-US" i="1" dirty="0">
                <a:solidFill>
                  <a:schemeClr val="tx1"/>
                </a:solidFill>
                <a:latin typeface="Times New Roman" panose="02020603050405020304" pitchFamily="18" charset="0"/>
                <a:cs typeface="Times New Roman" panose="02020603050405020304" pitchFamily="18" charset="0"/>
              </a:rPr>
              <a:t>.</a:t>
            </a:r>
          </a:p>
          <a:p>
            <a:pPr algn="just">
              <a:lnSpc>
                <a:spcPct val="150000"/>
              </a:lnSpc>
              <a:buClrTx/>
              <a:buFont typeface="Wingdings" panose="05000000000000000000" pitchFamily="2" charset="2"/>
              <a:buChar char="Ø"/>
            </a:pPr>
            <a:r>
              <a:rPr lang="en-US" i="1" dirty="0">
                <a:solidFill>
                  <a:schemeClr val="tx1"/>
                </a:solidFill>
                <a:latin typeface="Times New Roman" panose="02020603050405020304" pitchFamily="18" charset="0"/>
                <a:cs typeface="Times New Roman" panose="02020603050405020304" pitchFamily="18" charset="0"/>
              </a:rPr>
              <a:t>Agrawal, K., &amp; Dwivedi, R. (2024). Mythology and Modernity: Sudha Murty's Contribution to Contemporary Indian Literature. Research Journal of Humanities and Social Sciences, 15(3), 255-259.</a:t>
            </a:r>
          </a:p>
          <a:p>
            <a:pPr algn="just">
              <a:lnSpc>
                <a:spcPct val="150000"/>
              </a:lnSpc>
              <a:buClrTx/>
              <a:buFont typeface="Wingdings" panose="05000000000000000000" pitchFamily="2" charset="2"/>
              <a:buChar char="Ø"/>
            </a:pPr>
            <a:r>
              <a:rPr lang="en-US" i="1" dirty="0" err="1">
                <a:solidFill>
                  <a:schemeClr val="tx1"/>
                </a:solidFill>
                <a:latin typeface="Times New Roman" panose="02020603050405020304" pitchFamily="18" charset="0"/>
                <a:cs typeface="Times New Roman" panose="02020603050405020304" pitchFamily="18" charset="0"/>
              </a:rPr>
              <a:t>Alyahya</a:t>
            </a:r>
            <a:r>
              <a:rPr lang="en-US" i="1" dirty="0">
                <a:solidFill>
                  <a:schemeClr val="tx1"/>
                </a:solidFill>
                <a:latin typeface="Times New Roman" panose="02020603050405020304" pitchFamily="18" charset="0"/>
                <a:cs typeface="Times New Roman" panose="02020603050405020304" pitchFamily="18" charset="0"/>
              </a:rPr>
              <a:t>, R. S. (2019). THE SOCIAL AND ETHICAL VALUES IN THE SELECT NOVELS OF SUDHA MURTHY. Humanities &amp; Social Sciences Reviews, 7(5), 667-673.</a:t>
            </a:r>
          </a:p>
          <a:p>
            <a:pPr algn="just">
              <a:lnSpc>
                <a:spcPct val="150000"/>
              </a:lnSpc>
              <a:buClrTx/>
              <a:buFont typeface="Wingdings" panose="05000000000000000000" pitchFamily="2" charset="2"/>
              <a:buChar char="Ø"/>
            </a:pPr>
            <a:r>
              <a:rPr lang="en-US" i="1" dirty="0">
                <a:solidFill>
                  <a:schemeClr val="tx1"/>
                </a:solidFill>
                <a:latin typeface="Times New Roman" panose="02020603050405020304" pitchFamily="18" charset="0"/>
                <a:cs typeface="Times New Roman" panose="02020603050405020304" pitchFamily="18" charset="0"/>
              </a:rPr>
              <a:t>Baburaj, J. (2022). A Liberal Feminist Reading of Sudha Murty’s </a:t>
            </a:r>
            <a:r>
              <a:rPr lang="en-US" i="1" dirty="0" err="1">
                <a:solidFill>
                  <a:schemeClr val="tx1"/>
                </a:solidFill>
                <a:latin typeface="Times New Roman" panose="02020603050405020304" pitchFamily="18" charset="0"/>
                <a:cs typeface="Times New Roman" panose="02020603050405020304" pitchFamily="18" charset="0"/>
              </a:rPr>
              <a:t>Mahashweta</a:t>
            </a:r>
            <a:r>
              <a:rPr lang="en-US" i="1" dirty="0">
                <a:solidFill>
                  <a:schemeClr val="tx1"/>
                </a:solidFill>
                <a:latin typeface="Times New Roman" panose="02020603050405020304" pitchFamily="18" charset="0"/>
                <a:cs typeface="Times New Roman" panose="02020603050405020304" pitchFamily="18" charset="0"/>
              </a:rPr>
              <a:t> and Gently Falls the Bakula.</a:t>
            </a:r>
          </a:p>
          <a:p>
            <a:endParaRPr lang="en-US" dirty="0"/>
          </a:p>
        </p:txBody>
      </p:sp>
    </p:spTree>
    <p:extLst>
      <p:ext uri="{BB962C8B-B14F-4D97-AF65-F5344CB8AC3E}">
        <p14:creationId xmlns:p14="http://schemas.microsoft.com/office/powerpoint/2010/main" val="22043643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CE027D5-79B1-76B4-1383-795ED84A090D}"/>
              </a:ext>
            </a:extLst>
          </p:cNvPr>
          <p:cNvSpPr>
            <a:spLocks noGrp="1"/>
          </p:cNvSpPr>
          <p:nvPr>
            <p:ph idx="1"/>
          </p:nvPr>
        </p:nvSpPr>
        <p:spPr>
          <a:xfrm>
            <a:off x="1360941" y="1858317"/>
            <a:ext cx="9470117" cy="2573807"/>
          </a:xfrm>
        </p:spPr>
        <p:txBody>
          <a:bodyPr>
            <a:normAutofit fontScale="92500" lnSpcReduction="10000"/>
          </a:bodyPr>
          <a:lstStyle/>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lgn="ctr">
              <a:buNone/>
            </a:pPr>
            <a:r>
              <a:rPr lang="en-US" sz="7200" b="1" i="1" dirty="0">
                <a:solidFill>
                  <a:schemeClr val="tx1"/>
                </a:solidFill>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31605640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41</TotalTime>
  <Words>1010</Words>
  <Application>Microsoft Office PowerPoint</Application>
  <PresentationFormat>Widescreen</PresentationFormat>
  <Paragraphs>50</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Century Gothic</vt:lpstr>
      <vt:lpstr>Courier New</vt:lpstr>
      <vt:lpstr>Times New Roman</vt:lpstr>
      <vt:lpstr>Wingdings</vt:lpstr>
      <vt:lpstr>Wingdings 3</vt:lpstr>
      <vt:lpstr>Ion Boardroom</vt:lpstr>
      <vt:lpstr>FEMINIST CONSCIOUSNESS IN THE WORKS OF SUDHA MURTHY: A LITERARY AND SOCIO-CULTURAL ANALYSIS</vt:lpstr>
      <vt:lpstr>INTRODUCTION</vt:lpstr>
      <vt:lpstr>OBJECTIVES OF THE STUDY </vt:lpstr>
      <vt:lpstr> LITERATURE REVIEW</vt:lpstr>
      <vt:lpstr>SUDHA MURTHY: A LITERARY AND SOCIAL VISIONARY</vt:lpstr>
      <vt:lpstr>FEMINIST CONSCIOUSNESS: THEORETICAL FRAMEWORK</vt:lpstr>
      <vt:lpstr>PowerPoint Presentation</vt:lpstr>
      <vt:lpstr>CONCLUSION</vt:lpstr>
      <vt:lpstr>REFERENCES</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FEMINIST CONSCIOUSNESS IN THE WORKS OF SUDHA MURTHY: A LITERARY AND SOCIO-CULTURAL ANALYSIS</dc:title>
  <dc:creator>intel</dc:creator>
  <cp:lastModifiedBy>intel</cp:lastModifiedBy>
  <cp:revision>5</cp:revision>
  <dcterms:created xsi:type="dcterms:W3CDTF">2025-02-13T07:15:31Z</dcterms:created>
  <dcterms:modified xsi:type="dcterms:W3CDTF">2025-02-13T08:04:52Z</dcterms:modified>
</cp:coreProperties>
</file>