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2" d="100"/>
          <a:sy n="72" d="100"/>
        </p:scale>
        <p:origin x="66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169F6A-32FA-34C5-84EA-08A8A9E25ED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IN"/>
          </a:p>
        </p:txBody>
      </p:sp>
      <p:sp>
        <p:nvSpPr>
          <p:cNvPr id="3" name="Subtitle 2">
            <a:extLst>
              <a:ext uri="{FF2B5EF4-FFF2-40B4-BE49-F238E27FC236}">
                <a16:creationId xmlns:a16="http://schemas.microsoft.com/office/drawing/2014/main" id="{687178AA-AC76-4815-39EF-5D0D7C0F34A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IN"/>
          </a:p>
        </p:txBody>
      </p:sp>
      <p:sp>
        <p:nvSpPr>
          <p:cNvPr id="4" name="Date Placeholder 3">
            <a:extLst>
              <a:ext uri="{FF2B5EF4-FFF2-40B4-BE49-F238E27FC236}">
                <a16:creationId xmlns:a16="http://schemas.microsoft.com/office/drawing/2014/main" id="{C533BCEE-903E-7F41-7920-E09AF4C3382A}"/>
              </a:ext>
            </a:extLst>
          </p:cNvPr>
          <p:cNvSpPr>
            <a:spLocks noGrp="1"/>
          </p:cNvSpPr>
          <p:nvPr>
            <p:ph type="dt" sz="half" idx="10"/>
          </p:nvPr>
        </p:nvSpPr>
        <p:spPr/>
        <p:txBody>
          <a:bodyPr/>
          <a:lstStyle/>
          <a:p>
            <a:fld id="{1FDD1D40-615B-4315-9972-DB3EC432A4D8}" type="datetimeFigureOut">
              <a:rPr lang="en-IN" smtClean="0"/>
              <a:t>17-01-2025</a:t>
            </a:fld>
            <a:endParaRPr lang="en-IN"/>
          </a:p>
        </p:txBody>
      </p:sp>
      <p:sp>
        <p:nvSpPr>
          <p:cNvPr id="5" name="Footer Placeholder 4">
            <a:extLst>
              <a:ext uri="{FF2B5EF4-FFF2-40B4-BE49-F238E27FC236}">
                <a16:creationId xmlns:a16="http://schemas.microsoft.com/office/drawing/2014/main" id="{71376B45-2FB5-2872-1CA1-5021A391AF22}"/>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2383CB7C-A251-781C-64FD-5204170E5C74}"/>
              </a:ext>
            </a:extLst>
          </p:cNvPr>
          <p:cNvSpPr>
            <a:spLocks noGrp="1"/>
          </p:cNvSpPr>
          <p:nvPr>
            <p:ph type="sldNum" sz="quarter" idx="12"/>
          </p:nvPr>
        </p:nvSpPr>
        <p:spPr/>
        <p:txBody>
          <a:bodyPr/>
          <a:lstStyle/>
          <a:p>
            <a:fld id="{F4606B96-3CEA-46EA-9374-A52C44E2324F}" type="slidenum">
              <a:rPr lang="en-IN" smtClean="0"/>
              <a:t>‹#›</a:t>
            </a:fld>
            <a:endParaRPr lang="en-IN"/>
          </a:p>
        </p:txBody>
      </p:sp>
    </p:spTree>
    <p:extLst>
      <p:ext uri="{BB962C8B-B14F-4D97-AF65-F5344CB8AC3E}">
        <p14:creationId xmlns:p14="http://schemas.microsoft.com/office/powerpoint/2010/main" val="7748647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3499FF-4712-1E9B-5568-E17F5C2E136C}"/>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id="{9E837FFF-46CE-2AA0-15C2-58B9463A3111}"/>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ABEDACCE-EA02-9020-44EB-C9178560F8C3}"/>
              </a:ext>
            </a:extLst>
          </p:cNvPr>
          <p:cNvSpPr>
            <a:spLocks noGrp="1"/>
          </p:cNvSpPr>
          <p:nvPr>
            <p:ph type="dt" sz="half" idx="10"/>
          </p:nvPr>
        </p:nvSpPr>
        <p:spPr/>
        <p:txBody>
          <a:bodyPr/>
          <a:lstStyle/>
          <a:p>
            <a:fld id="{1FDD1D40-615B-4315-9972-DB3EC432A4D8}" type="datetimeFigureOut">
              <a:rPr lang="en-IN" smtClean="0"/>
              <a:t>17-01-2025</a:t>
            </a:fld>
            <a:endParaRPr lang="en-IN"/>
          </a:p>
        </p:txBody>
      </p:sp>
      <p:sp>
        <p:nvSpPr>
          <p:cNvPr id="5" name="Footer Placeholder 4">
            <a:extLst>
              <a:ext uri="{FF2B5EF4-FFF2-40B4-BE49-F238E27FC236}">
                <a16:creationId xmlns:a16="http://schemas.microsoft.com/office/drawing/2014/main" id="{AB6E0B53-2DA3-6137-B7E7-68DC0A35F7E9}"/>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D322348C-1162-9009-0138-8CCDDD31B4EF}"/>
              </a:ext>
            </a:extLst>
          </p:cNvPr>
          <p:cNvSpPr>
            <a:spLocks noGrp="1"/>
          </p:cNvSpPr>
          <p:nvPr>
            <p:ph type="sldNum" sz="quarter" idx="12"/>
          </p:nvPr>
        </p:nvSpPr>
        <p:spPr/>
        <p:txBody>
          <a:bodyPr/>
          <a:lstStyle/>
          <a:p>
            <a:fld id="{F4606B96-3CEA-46EA-9374-A52C44E2324F}" type="slidenum">
              <a:rPr lang="en-IN" smtClean="0"/>
              <a:t>‹#›</a:t>
            </a:fld>
            <a:endParaRPr lang="en-IN"/>
          </a:p>
        </p:txBody>
      </p:sp>
    </p:spTree>
    <p:extLst>
      <p:ext uri="{BB962C8B-B14F-4D97-AF65-F5344CB8AC3E}">
        <p14:creationId xmlns:p14="http://schemas.microsoft.com/office/powerpoint/2010/main" val="24371499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19D1BC-9EE4-A1D1-A01F-2F7A0A8D774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IN"/>
          </a:p>
        </p:txBody>
      </p:sp>
      <p:sp>
        <p:nvSpPr>
          <p:cNvPr id="3" name="Text Placeholder 2">
            <a:extLst>
              <a:ext uri="{FF2B5EF4-FFF2-40B4-BE49-F238E27FC236}">
                <a16:creationId xmlns:a16="http://schemas.microsoft.com/office/drawing/2014/main" id="{4BD2AF8C-00B6-8533-8855-831119098D3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9E15D5E-9158-01D8-9F65-98ECCD5B355D}"/>
              </a:ext>
            </a:extLst>
          </p:cNvPr>
          <p:cNvSpPr>
            <a:spLocks noGrp="1"/>
          </p:cNvSpPr>
          <p:nvPr>
            <p:ph type="dt" sz="half" idx="10"/>
          </p:nvPr>
        </p:nvSpPr>
        <p:spPr/>
        <p:txBody>
          <a:bodyPr/>
          <a:lstStyle/>
          <a:p>
            <a:fld id="{1FDD1D40-615B-4315-9972-DB3EC432A4D8}" type="datetimeFigureOut">
              <a:rPr lang="en-IN" smtClean="0"/>
              <a:t>17-01-2025</a:t>
            </a:fld>
            <a:endParaRPr lang="en-IN"/>
          </a:p>
        </p:txBody>
      </p:sp>
      <p:sp>
        <p:nvSpPr>
          <p:cNvPr id="5" name="Footer Placeholder 4">
            <a:extLst>
              <a:ext uri="{FF2B5EF4-FFF2-40B4-BE49-F238E27FC236}">
                <a16:creationId xmlns:a16="http://schemas.microsoft.com/office/drawing/2014/main" id="{4D10C582-42E4-B385-5F87-301AEB84AD7A}"/>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ACE35262-2366-D41C-DDDD-F91134A24C4C}"/>
              </a:ext>
            </a:extLst>
          </p:cNvPr>
          <p:cNvSpPr>
            <a:spLocks noGrp="1"/>
          </p:cNvSpPr>
          <p:nvPr>
            <p:ph type="sldNum" sz="quarter" idx="12"/>
          </p:nvPr>
        </p:nvSpPr>
        <p:spPr/>
        <p:txBody>
          <a:bodyPr/>
          <a:lstStyle/>
          <a:p>
            <a:fld id="{F4606B96-3CEA-46EA-9374-A52C44E2324F}" type="slidenum">
              <a:rPr lang="en-IN" smtClean="0"/>
              <a:t>‹#›</a:t>
            </a:fld>
            <a:endParaRPr lang="en-IN"/>
          </a:p>
        </p:txBody>
      </p:sp>
    </p:spTree>
    <p:extLst>
      <p:ext uri="{BB962C8B-B14F-4D97-AF65-F5344CB8AC3E}">
        <p14:creationId xmlns:p14="http://schemas.microsoft.com/office/powerpoint/2010/main" val="21397131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70C470-3AE4-9244-871B-EBC236D73C18}"/>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id="{80C0A109-E424-2564-65C8-2D7710A5B1F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Content Placeholder 3">
            <a:extLst>
              <a:ext uri="{FF2B5EF4-FFF2-40B4-BE49-F238E27FC236}">
                <a16:creationId xmlns:a16="http://schemas.microsoft.com/office/drawing/2014/main" id="{81C6BFA0-788A-AB5A-F017-A3053B787A5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Date Placeholder 4">
            <a:extLst>
              <a:ext uri="{FF2B5EF4-FFF2-40B4-BE49-F238E27FC236}">
                <a16:creationId xmlns:a16="http://schemas.microsoft.com/office/drawing/2014/main" id="{7D4551D7-F3E3-D134-B52C-BAA9F00B26DE}"/>
              </a:ext>
            </a:extLst>
          </p:cNvPr>
          <p:cNvSpPr>
            <a:spLocks noGrp="1"/>
          </p:cNvSpPr>
          <p:nvPr>
            <p:ph type="dt" sz="half" idx="10"/>
          </p:nvPr>
        </p:nvSpPr>
        <p:spPr/>
        <p:txBody>
          <a:bodyPr/>
          <a:lstStyle/>
          <a:p>
            <a:fld id="{1FDD1D40-615B-4315-9972-DB3EC432A4D8}" type="datetimeFigureOut">
              <a:rPr lang="en-IN" smtClean="0"/>
              <a:t>17-01-2025</a:t>
            </a:fld>
            <a:endParaRPr lang="en-IN"/>
          </a:p>
        </p:txBody>
      </p:sp>
      <p:sp>
        <p:nvSpPr>
          <p:cNvPr id="6" name="Footer Placeholder 5">
            <a:extLst>
              <a:ext uri="{FF2B5EF4-FFF2-40B4-BE49-F238E27FC236}">
                <a16:creationId xmlns:a16="http://schemas.microsoft.com/office/drawing/2014/main" id="{6A71FA8C-8207-B468-EB82-6928C5EA9F23}"/>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5A83D11A-7484-8608-5CDA-364559E5893A}"/>
              </a:ext>
            </a:extLst>
          </p:cNvPr>
          <p:cNvSpPr>
            <a:spLocks noGrp="1"/>
          </p:cNvSpPr>
          <p:nvPr>
            <p:ph type="sldNum" sz="quarter" idx="12"/>
          </p:nvPr>
        </p:nvSpPr>
        <p:spPr/>
        <p:txBody>
          <a:bodyPr/>
          <a:lstStyle/>
          <a:p>
            <a:fld id="{F4606B96-3CEA-46EA-9374-A52C44E2324F}" type="slidenum">
              <a:rPr lang="en-IN" smtClean="0"/>
              <a:t>‹#›</a:t>
            </a:fld>
            <a:endParaRPr lang="en-IN"/>
          </a:p>
        </p:txBody>
      </p:sp>
    </p:spTree>
    <p:extLst>
      <p:ext uri="{BB962C8B-B14F-4D97-AF65-F5344CB8AC3E}">
        <p14:creationId xmlns:p14="http://schemas.microsoft.com/office/powerpoint/2010/main" val="19377776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234579-DE4C-D649-BC46-36B076CA5EA4}"/>
              </a:ext>
            </a:extLst>
          </p:cNvPr>
          <p:cNvSpPr>
            <a:spLocks noGrp="1"/>
          </p:cNvSpPr>
          <p:nvPr>
            <p:ph type="title"/>
          </p:nvPr>
        </p:nvSpPr>
        <p:spPr>
          <a:xfrm>
            <a:off x="839788" y="365125"/>
            <a:ext cx="10515600" cy="1325563"/>
          </a:xfrm>
        </p:spPr>
        <p:txBody>
          <a:bodyPr/>
          <a:lstStyle/>
          <a:p>
            <a:r>
              <a:rPr lang="en-US"/>
              <a:t>Click to edit Master title style</a:t>
            </a:r>
            <a:endParaRPr lang="en-IN"/>
          </a:p>
        </p:txBody>
      </p:sp>
      <p:sp>
        <p:nvSpPr>
          <p:cNvPr id="3" name="Text Placeholder 2">
            <a:extLst>
              <a:ext uri="{FF2B5EF4-FFF2-40B4-BE49-F238E27FC236}">
                <a16:creationId xmlns:a16="http://schemas.microsoft.com/office/drawing/2014/main" id="{5A557DCD-8EEA-DFFD-0CDF-AD1DC7E5508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4504A60-3F96-85EC-7CB4-28DB3004269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Text Placeholder 4">
            <a:extLst>
              <a:ext uri="{FF2B5EF4-FFF2-40B4-BE49-F238E27FC236}">
                <a16:creationId xmlns:a16="http://schemas.microsoft.com/office/drawing/2014/main" id="{17E6BB1C-D70B-91D4-A70B-CCFB6F07ECA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C57EBAB-5EC6-1793-9B27-62265BC81690}"/>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7" name="Date Placeholder 6">
            <a:extLst>
              <a:ext uri="{FF2B5EF4-FFF2-40B4-BE49-F238E27FC236}">
                <a16:creationId xmlns:a16="http://schemas.microsoft.com/office/drawing/2014/main" id="{787F1609-0401-5AB3-682A-C1D782303143}"/>
              </a:ext>
            </a:extLst>
          </p:cNvPr>
          <p:cNvSpPr>
            <a:spLocks noGrp="1"/>
          </p:cNvSpPr>
          <p:nvPr>
            <p:ph type="dt" sz="half" idx="10"/>
          </p:nvPr>
        </p:nvSpPr>
        <p:spPr/>
        <p:txBody>
          <a:bodyPr/>
          <a:lstStyle/>
          <a:p>
            <a:fld id="{1FDD1D40-615B-4315-9972-DB3EC432A4D8}" type="datetimeFigureOut">
              <a:rPr lang="en-IN" smtClean="0"/>
              <a:t>17-01-2025</a:t>
            </a:fld>
            <a:endParaRPr lang="en-IN"/>
          </a:p>
        </p:txBody>
      </p:sp>
      <p:sp>
        <p:nvSpPr>
          <p:cNvPr id="8" name="Footer Placeholder 7">
            <a:extLst>
              <a:ext uri="{FF2B5EF4-FFF2-40B4-BE49-F238E27FC236}">
                <a16:creationId xmlns:a16="http://schemas.microsoft.com/office/drawing/2014/main" id="{5D6100A4-4D84-F0BD-B848-5BC15243BBD2}"/>
              </a:ext>
            </a:extLst>
          </p:cNvPr>
          <p:cNvSpPr>
            <a:spLocks noGrp="1"/>
          </p:cNvSpPr>
          <p:nvPr>
            <p:ph type="ftr" sz="quarter" idx="11"/>
          </p:nvPr>
        </p:nvSpPr>
        <p:spPr/>
        <p:txBody>
          <a:bodyPr/>
          <a:lstStyle/>
          <a:p>
            <a:endParaRPr lang="en-IN"/>
          </a:p>
        </p:txBody>
      </p:sp>
      <p:sp>
        <p:nvSpPr>
          <p:cNvPr id="9" name="Slide Number Placeholder 8">
            <a:extLst>
              <a:ext uri="{FF2B5EF4-FFF2-40B4-BE49-F238E27FC236}">
                <a16:creationId xmlns:a16="http://schemas.microsoft.com/office/drawing/2014/main" id="{1EC380B7-AB68-003F-539D-E59423AB9DDD}"/>
              </a:ext>
            </a:extLst>
          </p:cNvPr>
          <p:cNvSpPr>
            <a:spLocks noGrp="1"/>
          </p:cNvSpPr>
          <p:nvPr>
            <p:ph type="sldNum" sz="quarter" idx="12"/>
          </p:nvPr>
        </p:nvSpPr>
        <p:spPr/>
        <p:txBody>
          <a:bodyPr/>
          <a:lstStyle/>
          <a:p>
            <a:fld id="{F4606B96-3CEA-46EA-9374-A52C44E2324F}" type="slidenum">
              <a:rPr lang="en-IN" smtClean="0"/>
              <a:t>‹#›</a:t>
            </a:fld>
            <a:endParaRPr lang="en-IN"/>
          </a:p>
        </p:txBody>
      </p:sp>
    </p:spTree>
    <p:extLst>
      <p:ext uri="{BB962C8B-B14F-4D97-AF65-F5344CB8AC3E}">
        <p14:creationId xmlns:p14="http://schemas.microsoft.com/office/powerpoint/2010/main" val="27385165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65C4FB-45D0-6884-FB6A-527A4075B282}"/>
              </a:ext>
            </a:extLst>
          </p:cNvPr>
          <p:cNvSpPr>
            <a:spLocks noGrp="1"/>
          </p:cNvSpPr>
          <p:nvPr>
            <p:ph type="title"/>
          </p:nvPr>
        </p:nvSpPr>
        <p:spPr/>
        <p:txBody>
          <a:bodyPr/>
          <a:lstStyle/>
          <a:p>
            <a:r>
              <a:rPr lang="en-US"/>
              <a:t>Click to edit Master title style</a:t>
            </a:r>
            <a:endParaRPr lang="en-IN"/>
          </a:p>
        </p:txBody>
      </p:sp>
      <p:sp>
        <p:nvSpPr>
          <p:cNvPr id="3" name="Date Placeholder 2">
            <a:extLst>
              <a:ext uri="{FF2B5EF4-FFF2-40B4-BE49-F238E27FC236}">
                <a16:creationId xmlns:a16="http://schemas.microsoft.com/office/drawing/2014/main" id="{862EB6DA-B53F-DB76-225B-0B3D84DBF935}"/>
              </a:ext>
            </a:extLst>
          </p:cNvPr>
          <p:cNvSpPr>
            <a:spLocks noGrp="1"/>
          </p:cNvSpPr>
          <p:nvPr>
            <p:ph type="dt" sz="half" idx="10"/>
          </p:nvPr>
        </p:nvSpPr>
        <p:spPr/>
        <p:txBody>
          <a:bodyPr/>
          <a:lstStyle/>
          <a:p>
            <a:fld id="{1FDD1D40-615B-4315-9972-DB3EC432A4D8}" type="datetimeFigureOut">
              <a:rPr lang="en-IN" smtClean="0"/>
              <a:t>17-01-2025</a:t>
            </a:fld>
            <a:endParaRPr lang="en-IN"/>
          </a:p>
        </p:txBody>
      </p:sp>
      <p:sp>
        <p:nvSpPr>
          <p:cNvPr id="4" name="Footer Placeholder 3">
            <a:extLst>
              <a:ext uri="{FF2B5EF4-FFF2-40B4-BE49-F238E27FC236}">
                <a16:creationId xmlns:a16="http://schemas.microsoft.com/office/drawing/2014/main" id="{709277A1-F846-0D66-6CFB-14A15BCA5313}"/>
              </a:ext>
            </a:extLst>
          </p:cNvPr>
          <p:cNvSpPr>
            <a:spLocks noGrp="1"/>
          </p:cNvSpPr>
          <p:nvPr>
            <p:ph type="ftr" sz="quarter" idx="11"/>
          </p:nvPr>
        </p:nvSpPr>
        <p:spPr/>
        <p:txBody>
          <a:bodyPr/>
          <a:lstStyle/>
          <a:p>
            <a:endParaRPr lang="en-IN"/>
          </a:p>
        </p:txBody>
      </p:sp>
      <p:sp>
        <p:nvSpPr>
          <p:cNvPr id="5" name="Slide Number Placeholder 4">
            <a:extLst>
              <a:ext uri="{FF2B5EF4-FFF2-40B4-BE49-F238E27FC236}">
                <a16:creationId xmlns:a16="http://schemas.microsoft.com/office/drawing/2014/main" id="{6C7E47F4-932F-733E-26D5-61E4887880AA}"/>
              </a:ext>
            </a:extLst>
          </p:cNvPr>
          <p:cNvSpPr>
            <a:spLocks noGrp="1"/>
          </p:cNvSpPr>
          <p:nvPr>
            <p:ph type="sldNum" sz="quarter" idx="12"/>
          </p:nvPr>
        </p:nvSpPr>
        <p:spPr/>
        <p:txBody>
          <a:bodyPr/>
          <a:lstStyle/>
          <a:p>
            <a:fld id="{F4606B96-3CEA-46EA-9374-A52C44E2324F}" type="slidenum">
              <a:rPr lang="en-IN" smtClean="0"/>
              <a:t>‹#›</a:t>
            </a:fld>
            <a:endParaRPr lang="en-IN"/>
          </a:p>
        </p:txBody>
      </p:sp>
    </p:spTree>
    <p:extLst>
      <p:ext uri="{BB962C8B-B14F-4D97-AF65-F5344CB8AC3E}">
        <p14:creationId xmlns:p14="http://schemas.microsoft.com/office/powerpoint/2010/main" val="13101495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56410A9-0F88-8828-6A2A-599AC0D86D90}"/>
              </a:ext>
            </a:extLst>
          </p:cNvPr>
          <p:cNvSpPr>
            <a:spLocks noGrp="1"/>
          </p:cNvSpPr>
          <p:nvPr>
            <p:ph type="dt" sz="half" idx="10"/>
          </p:nvPr>
        </p:nvSpPr>
        <p:spPr/>
        <p:txBody>
          <a:bodyPr/>
          <a:lstStyle/>
          <a:p>
            <a:fld id="{1FDD1D40-615B-4315-9972-DB3EC432A4D8}" type="datetimeFigureOut">
              <a:rPr lang="en-IN" smtClean="0"/>
              <a:t>17-01-2025</a:t>
            </a:fld>
            <a:endParaRPr lang="en-IN"/>
          </a:p>
        </p:txBody>
      </p:sp>
      <p:sp>
        <p:nvSpPr>
          <p:cNvPr id="3" name="Footer Placeholder 2">
            <a:extLst>
              <a:ext uri="{FF2B5EF4-FFF2-40B4-BE49-F238E27FC236}">
                <a16:creationId xmlns:a16="http://schemas.microsoft.com/office/drawing/2014/main" id="{6306793C-60D9-1517-D822-FAC2F1E14D47}"/>
              </a:ext>
            </a:extLst>
          </p:cNvPr>
          <p:cNvSpPr>
            <a:spLocks noGrp="1"/>
          </p:cNvSpPr>
          <p:nvPr>
            <p:ph type="ftr" sz="quarter" idx="11"/>
          </p:nvPr>
        </p:nvSpPr>
        <p:spPr/>
        <p:txBody>
          <a:bodyPr/>
          <a:lstStyle/>
          <a:p>
            <a:endParaRPr lang="en-IN"/>
          </a:p>
        </p:txBody>
      </p:sp>
      <p:sp>
        <p:nvSpPr>
          <p:cNvPr id="4" name="Slide Number Placeholder 3">
            <a:extLst>
              <a:ext uri="{FF2B5EF4-FFF2-40B4-BE49-F238E27FC236}">
                <a16:creationId xmlns:a16="http://schemas.microsoft.com/office/drawing/2014/main" id="{0B9529E6-6B27-B501-5F0F-9CEDB302F65D}"/>
              </a:ext>
            </a:extLst>
          </p:cNvPr>
          <p:cNvSpPr>
            <a:spLocks noGrp="1"/>
          </p:cNvSpPr>
          <p:nvPr>
            <p:ph type="sldNum" sz="quarter" idx="12"/>
          </p:nvPr>
        </p:nvSpPr>
        <p:spPr/>
        <p:txBody>
          <a:bodyPr/>
          <a:lstStyle/>
          <a:p>
            <a:fld id="{F4606B96-3CEA-46EA-9374-A52C44E2324F}" type="slidenum">
              <a:rPr lang="en-IN" smtClean="0"/>
              <a:t>‹#›</a:t>
            </a:fld>
            <a:endParaRPr lang="en-IN"/>
          </a:p>
        </p:txBody>
      </p:sp>
    </p:spTree>
    <p:extLst>
      <p:ext uri="{BB962C8B-B14F-4D97-AF65-F5344CB8AC3E}">
        <p14:creationId xmlns:p14="http://schemas.microsoft.com/office/powerpoint/2010/main" val="23646880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D55C92-074C-4A81-9061-371B6D770CC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Content Placeholder 2">
            <a:extLst>
              <a:ext uri="{FF2B5EF4-FFF2-40B4-BE49-F238E27FC236}">
                <a16:creationId xmlns:a16="http://schemas.microsoft.com/office/drawing/2014/main" id="{FE8E499C-7B9A-93BF-DEEF-CED3D34A17C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Text Placeholder 3">
            <a:extLst>
              <a:ext uri="{FF2B5EF4-FFF2-40B4-BE49-F238E27FC236}">
                <a16:creationId xmlns:a16="http://schemas.microsoft.com/office/drawing/2014/main" id="{7AE2C2D9-434F-6346-7355-3A70B39BD26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3665E8A-3445-DC26-76F6-97701CAAD8B0}"/>
              </a:ext>
            </a:extLst>
          </p:cNvPr>
          <p:cNvSpPr>
            <a:spLocks noGrp="1"/>
          </p:cNvSpPr>
          <p:nvPr>
            <p:ph type="dt" sz="half" idx="10"/>
          </p:nvPr>
        </p:nvSpPr>
        <p:spPr/>
        <p:txBody>
          <a:bodyPr/>
          <a:lstStyle/>
          <a:p>
            <a:fld id="{1FDD1D40-615B-4315-9972-DB3EC432A4D8}" type="datetimeFigureOut">
              <a:rPr lang="en-IN" smtClean="0"/>
              <a:t>17-01-2025</a:t>
            </a:fld>
            <a:endParaRPr lang="en-IN"/>
          </a:p>
        </p:txBody>
      </p:sp>
      <p:sp>
        <p:nvSpPr>
          <p:cNvPr id="6" name="Footer Placeholder 5">
            <a:extLst>
              <a:ext uri="{FF2B5EF4-FFF2-40B4-BE49-F238E27FC236}">
                <a16:creationId xmlns:a16="http://schemas.microsoft.com/office/drawing/2014/main" id="{50AC562D-6846-A845-1B18-CE3C0EB931CB}"/>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5F6F02DA-7094-30F4-04FC-B978D8D8B96F}"/>
              </a:ext>
            </a:extLst>
          </p:cNvPr>
          <p:cNvSpPr>
            <a:spLocks noGrp="1"/>
          </p:cNvSpPr>
          <p:nvPr>
            <p:ph type="sldNum" sz="quarter" idx="12"/>
          </p:nvPr>
        </p:nvSpPr>
        <p:spPr/>
        <p:txBody>
          <a:bodyPr/>
          <a:lstStyle/>
          <a:p>
            <a:fld id="{F4606B96-3CEA-46EA-9374-A52C44E2324F}" type="slidenum">
              <a:rPr lang="en-IN" smtClean="0"/>
              <a:t>‹#›</a:t>
            </a:fld>
            <a:endParaRPr lang="en-IN"/>
          </a:p>
        </p:txBody>
      </p:sp>
    </p:spTree>
    <p:extLst>
      <p:ext uri="{BB962C8B-B14F-4D97-AF65-F5344CB8AC3E}">
        <p14:creationId xmlns:p14="http://schemas.microsoft.com/office/powerpoint/2010/main" val="1587313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00C793-4F61-C681-03F5-3DE830CC60A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Picture Placeholder 2">
            <a:extLst>
              <a:ext uri="{FF2B5EF4-FFF2-40B4-BE49-F238E27FC236}">
                <a16:creationId xmlns:a16="http://schemas.microsoft.com/office/drawing/2014/main" id="{0538FA9C-C410-687A-F6F9-ED99972AE13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N"/>
          </a:p>
        </p:txBody>
      </p:sp>
      <p:sp>
        <p:nvSpPr>
          <p:cNvPr id="4" name="Text Placeholder 3">
            <a:extLst>
              <a:ext uri="{FF2B5EF4-FFF2-40B4-BE49-F238E27FC236}">
                <a16:creationId xmlns:a16="http://schemas.microsoft.com/office/drawing/2014/main" id="{B7088A56-D448-4E65-0B61-B3A4980157A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64BFB9F-671B-1DBD-1D08-809169BAA025}"/>
              </a:ext>
            </a:extLst>
          </p:cNvPr>
          <p:cNvSpPr>
            <a:spLocks noGrp="1"/>
          </p:cNvSpPr>
          <p:nvPr>
            <p:ph type="dt" sz="half" idx="10"/>
          </p:nvPr>
        </p:nvSpPr>
        <p:spPr/>
        <p:txBody>
          <a:bodyPr/>
          <a:lstStyle/>
          <a:p>
            <a:fld id="{1FDD1D40-615B-4315-9972-DB3EC432A4D8}" type="datetimeFigureOut">
              <a:rPr lang="en-IN" smtClean="0"/>
              <a:t>17-01-2025</a:t>
            </a:fld>
            <a:endParaRPr lang="en-IN"/>
          </a:p>
        </p:txBody>
      </p:sp>
      <p:sp>
        <p:nvSpPr>
          <p:cNvPr id="6" name="Footer Placeholder 5">
            <a:extLst>
              <a:ext uri="{FF2B5EF4-FFF2-40B4-BE49-F238E27FC236}">
                <a16:creationId xmlns:a16="http://schemas.microsoft.com/office/drawing/2014/main" id="{56B14C38-3856-B144-FC85-602443B46378}"/>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9CA515F9-7370-A245-893E-C99A3DB5ED5E}"/>
              </a:ext>
            </a:extLst>
          </p:cNvPr>
          <p:cNvSpPr>
            <a:spLocks noGrp="1"/>
          </p:cNvSpPr>
          <p:nvPr>
            <p:ph type="sldNum" sz="quarter" idx="12"/>
          </p:nvPr>
        </p:nvSpPr>
        <p:spPr/>
        <p:txBody>
          <a:bodyPr/>
          <a:lstStyle/>
          <a:p>
            <a:fld id="{F4606B96-3CEA-46EA-9374-A52C44E2324F}" type="slidenum">
              <a:rPr lang="en-IN" smtClean="0"/>
              <a:t>‹#›</a:t>
            </a:fld>
            <a:endParaRPr lang="en-IN"/>
          </a:p>
        </p:txBody>
      </p:sp>
    </p:spTree>
    <p:extLst>
      <p:ext uri="{BB962C8B-B14F-4D97-AF65-F5344CB8AC3E}">
        <p14:creationId xmlns:p14="http://schemas.microsoft.com/office/powerpoint/2010/main" val="42045547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4E1E6D-364E-5AE5-3DA9-D87D406253B4}"/>
              </a:ext>
            </a:extLst>
          </p:cNvPr>
          <p:cNvSpPr>
            <a:spLocks noGrp="1"/>
          </p:cNvSpPr>
          <p:nvPr>
            <p:ph type="title"/>
          </p:nvPr>
        </p:nvSpPr>
        <p:spPr/>
        <p:txBody>
          <a:bodyPr/>
          <a:lstStyle/>
          <a:p>
            <a:r>
              <a:rPr lang="en-US"/>
              <a:t>Click to edit Master title style</a:t>
            </a:r>
            <a:endParaRPr lang="en-IN"/>
          </a:p>
        </p:txBody>
      </p:sp>
      <p:sp>
        <p:nvSpPr>
          <p:cNvPr id="3" name="Vertical Text Placeholder 2">
            <a:extLst>
              <a:ext uri="{FF2B5EF4-FFF2-40B4-BE49-F238E27FC236}">
                <a16:creationId xmlns:a16="http://schemas.microsoft.com/office/drawing/2014/main" id="{A904F86B-0A24-16D8-82B6-2890213EBAC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FE3C4EBC-5AA2-4583-E37A-534192D4DD08}"/>
              </a:ext>
            </a:extLst>
          </p:cNvPr>
          <p:cNvSpPr>
            <a:spLocks noGrp="1"/>
          </p:cNvSpPr>
          <p:nvPr>
            <p:ph type="dt" sz="half" idx="10"/>
          </p:nvPr>
        </p:nvSpPr>
        <p:spPr/>
        <p:txBody>
          <a:bodyPr/>
          <a:lstStyle/>
          <a:p>
            <a:fld id="{1FDD1D40-615B-4315-9972-DB3EC432A4D8}" type="datetimeFigureOut">
              <a:rPr lang="en-IN" smtClean="0"/>
              <a:t>17-01-2025</a:t>
            </a:fld>
            <a:endParaRPr lang="en-IN"/>
          </a:p>
        </p:txBody>
      </p:sp>
      <p:sp>
        <p:nvSpPr>
          <p:cNvPr id="5" name="Footer Placeholder 4">
            <a:extLst>
              <a:ext uri="{FF2B5EF4-FFF2-40B4-BE49-F238E27FC236}">
                <a16:creationId xmlns:a16="http://schemas.microsoft.com/office/drawing/2014/main" id="{6EE6E1C5-DEB8-FDE9-7933-AD5AFC292545}"/>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46874185-AC64-D6C2-0506-DD17F5DC1274}"/>
              </a:ext>
            </a:extLst>
          </p:cNvPr>
          <p:cNvSpPr>
            <a:spLocks noGrp="1"/>
          </p:cNvSpPr>
          <p:nvPr>
            <p:ph type="sldNum" sz="quarter" idx="12"/>
          </p:nvPr>
        </p:nvSpPr>
        <p:spPr/>
        <p:txBody>
          <a:bodyPr/>
          <a:lstStyle/>
          <a:p>
            <a:fld id="{F4606B96-3CEA-46EA-9374-A52C44E2324F}" type="slidenum">
              <a:rPr lang="en-IN" smtClean="0"/>
              <a:t>‹#›</a:t>
            </a:fld>
            <a:endParaRPr lang="en-IN"/>
          </a:p>
        </p:txBody>
      </p:sp>
    </p:spTree>
    <p:extLst>
      <p:ext uri="{BB962C8B-B14F-4D97-AF65-F5344CB8AC3E}">
        <p14:creationId xmlns:p14="http://schemas.microsoft.com/office/powerpoint/2010/main" val="29705913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22C5CA3-B305-11A8-9699-257A91B32724}"/>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IN"/>
          </a:p>
        </p:txBody>
      </p:sp>
      <p:sp>
        <p:nvSpPr>
          <p:cNvPr id="3" name="Vertical Text Placeholder 2">
            <a:extLst>
              <a:ext uri="{FF2B5EF4-FFF2-40B4-BE49-F238E27FC236}">
                <a16:creationId xmlns:a16="http://schemas.microsoft.com/office/drawing/2014/main" id="{7AE19550-0370-0DE5-4A3D-3B6455E3C357}"/>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60CE9159-6BE6-27ED-57D7-5AF2B4063D5E}"/>
              </a:ext>
            </a:extLst>
          </p:cNvPr>
          <p:cNvSpPr>
            <a:spLocks noGrp="1"/>
          </p:cNvSpPr>
          <p:nvPr>
            <p:ph type="dt" sz="half" idx="10"/>
          </p:nvPr>
        </p:nvSpPr>
        <p:spPr/>
        <p:txBody>
          <a:bodyPr/>
          <a:lstStyle/>
          <a:p>
            <a:fld id="{1FDD1D40-615B-4315-9972-DB3EC432A4D8}" type="datetimeFigureOut">
              <a:rPr lang="en-IN" smtClean="0"/>
              <a:t>17-01-2025</a:t>
            </a:fld>
            <a:endParaRPr lang="en-IN"/>
          </a:p>
        </p:txBody>
      </p:sp>
      <p:sp>
        <p:nvSpPr>
          <p:cNvPr id="5" name="Footer Placeholder 4">
            <a:extLst>
              <a:ext uri="{FF2B5EF4-FFF2-40B4-BE49-F238E27FC236}">
                <a16:creationId xmlns:a16="http://schemas.microsoft.com/office/drawing/2014/main" id="{2B4909D0-82E1-2AA9-BCF1-EC6DD285BC7C}"/>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A402084C-6B76-634F-8740-45727733BB24}"/>
              </a:ext>
            </a:extLst>
          </p:cNvPr>
          <p:cNvSpPr>
            <a:spLocks noGrp="1"/>
          </p:cNvSpPr>
          <p:nvPr>
            <p:ph type="sldNum" sz="quarter" idx="12"/>
          </p:nvPr>
        </p:nvSpPr>
        <p:spPr/>
        <p:txBody>
          <a:bodyPr/>
          <a:lstStyle/>
          <a:p>
            <a:fld id="{F4606B96-3CEA-46EA-9374-A52C44E2324F}" type="slidenum">
              <a:rPr lang="en-IN" smtClean="0"/>
              <a:t>‹#›</a:t>
            </a:fld>
            <a:endParaRPr lang="en-IN"/>
          </a:p>
        </p:txBody>
      </p:sp>
    </p:spTree>
    <p:extLst>
      <p:ext uri="{BB962C8B-B14F-4D97-AF65-F5344CB8AC3E}">
        <p14:creationId xmlns:p14="http://schemas.microsoft.com/office/powerpoint/2010/main" val="42580961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1F23BA9-246E-0911-7C2B-CE79D5467AA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a:extLst>
              <a:ext uri="{FF2B5EF4-FFF2-40B4-BE49-F238E27FC236}">
                <a16:creationId xmlns:a16="http://schemas.microsoft.com/office/drawing/2014/main" id="{6561F08F-9E5F-A301-1244-D6CA28BF689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0E573066-F719-DD13-E10D-732DF3EE5A4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FDD1D40-615B-4315-9972-DB3EC432A4D8}" type="datetimeFigureOut">
              <a:rPr lang="en-IN" smtClean="0"/>
              <a:t>17-01-2025</a:t>
            </a:fld>
            <a:endParaRPr lang="en-IN"/>
          </a:p>
        </p:txBody>
      </p:sp>
      <p:sp>
        <p:nvSpPr>
          <p:cNvPr id="5" name="Footer Placeholder 4">
            <a:extLst>
              <a:ext uri="{FF2B5EF4-FFF2-40B4-BE49-F238E27FC236}">
                <a16:creationId xmlns:a16="http://schemas.microsoft.com/office/drawing/2014/main" id="{6B5A01BB-B427-5725-7CFD-33756C93FCC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N"/>
          </a:p>
        </p:txBody>
      </p:sp>
      <p:sp>
        <p:nvSpPr>
          <p:cNvPr id="6" name="Slide Number Placeholder 5">
            <a:extLst>
              <a:ext uri="{FF2B5EF4-FFF2-40B4-BE49-F238E27FC236}">
                <a16:creationId xmlns:a16="http://schemas.microsoft.com/office/drawing/2014/main" id="{3281438A-0CDA-4B0F-8DD9-8E787861C0C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4606B96-3CEA-46EA-9374-A52C44E2324F}" type="slidenum">
              <a:rPr lang="en-IN" smtClean="0"/>
              <a:t>‹#›</a:t>
            </a:fld>
            <a:endParaRPr lang="en-IN"/>
          </a:p>
        </p:txBody>
      </p:sp>
    </p:spTree>
    <p:extLst>
      <p:ext uri="{BB962C8B-B14F-4D97-AF65-F5344CB8AC3E}">
        <p14:creationId xmlns:p14="http://schemas.microsoft.com/office/powerpoint/2010/main" val="1722138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dybhadane@gmail.com" TargetMode="External"/><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hyperlink" Target="mailto:indrabhan2000@gmail.com" TargetMode="Externa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Ppt Background Vectors &amp; Illustrations for Free Download ...">
            <a:extLst>
              <a:ext uri="{FF2B5EF4-FFF2-40B4-BE49-F238E27FC236}">
                <a16:creationId xmlns:a16="http://schemas.microsoft.com/office/drawing/2014/main" id="{1BB6DE40-36B9-3CBE-07BD-E44D2B593A3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Subtitle 2">
            <a:extLst>
              <a:ext uri="{FF2B5EF4-FFF2-40B4-BE49-F238E27FC236}">
                <a16:creationId xmlns:a16="http://schemas.microsoft.com/office/drawing/2014/main" id="{F52E5482-AAEE-09B5-F984-18DF9400881E}"/>
              </a:ext>
            </a:extLst>
          </p:cNvPr>
          <p:cNvSpPr>
            <a:spLocks noGrp="1"/>
          </p:cNvSpPr>
          <p:nvPr>
            <p:ph type="subTitle" idx="1"/>
          </p:nvPr>
        </p:nvSpPr>
        <p:spPr>
          <a:xfrm>
            <a:off x="238538" y="607047"/>
            <a:ext cx="11343861" cy="1655762"/>
          </a:xfrm>
        </p:spPr>
        <p:txBody>
          <a:bodyPr/>
          <a:lstStyle/>
          <a:p>
            <a:pPr>
              <a:lnSpc>
                <a:spcPct val="150000"/>
              </a:lnSpc>
            </a:pPr>
            <a:r>
              <a:rPr lang="en-US" sz="3200" b="1" dirty="0">
                <a:effectLst/>
                <a:latin typeface="Times New Roman" panose="02020603050405020304" pitchFamily="18" charset="0"/>
                <a:ea typeface="Calibri" panose="020F0502020204030204" pitchFamily="34" charset="0"/>
                <a:cs typeface="Times New Roman" panose="02020603050405020304" pitchFamily="18" charset="0"/>
              </a:rPr>
              <a:t>DATA IMBALANCE HANDLING TECHNIQUES IN DISEASE PREDICTION MODELS</a:t>
            </a:r>
            <a:endParaRPr lang="en-IN" sz="3200"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IN" dirty="0"/>
          </a:p>
        </p:txBody>
      </p:sp>
      <p:sp>
        <p:nvSpPr>
          <p:cNvPr id="5" name="TextBox 4">
            <a:extLst>
              <a:ext uri="{FF2B5EF4-FFF2-40B4-BE49-F238E27FC236}">
                <a16:creationId xmlns:a16="http://schemas.microsoft.com/office/drawing/2014/main" id="{961D71F0-71AA-B1FA-4173-68D6CF138384}"/>
              </a:ext>
            </a:extLst>
          </p:cNvPr>
          <p:cNvSpPr txBox="1"/>
          <p:nvPr/>
        </p:nvSpPr>
        <p:spPr>
          <a:xfrm>
            <a:off x="6983894" y="3163957"/>
            <a:ext cx="5009323" cy="3576044"/>
          </a:xfrm>
          <a:prstGeom prst="rect">
            <a:avLst/>
          </a:prstGeom>
          <a:noFill/>
        </p:spPr>
        <p:txBody>
          <a:bodyPr wrap="square">
            <a:spAutoFit/>
          </a:bodyPr>
          <a:lstStyle/>
          <a:p>
            <a:pPr algn="r">
              <a:lnSpc>
                <a:spcPct val="115000"/>
              </a:lnSpc>
              <a:spcAft>
                <a:spcPts val="1000"/>
              </a:spcAft>
            </a:pPr>
            <a:r>
              <a:rPr lang="en-US" sz="1400" b="1" dirty="0">
                <a:effectLst/>
                <a:latin typeface="Times New Roman" panose="02020603050405020304" pitchFamily="18" charset="0"/>
                <a:ea typeface="Calibri" panose="020F0502020204030204" pitchFamily="34" charset="0"/>
                <a:cs typeface="Times New Roman" panose="02020603050405020304" pitchFamily="18" charset="0"/>
              </a:rPr>
              <a:t>Deepak Yashwantrao </a:t>
            </a:r>
            <a:r>
              <a:rPr lang="en-US" sz="1400" b="1" dirty="0" err="1">
                <a:effectLst/>
                <a:latin typeface="Times New Roman" panose="02020603050405020304" pitchFamily="18" charset="0"/>
                <a:ea typeface="Calibri" panose="020F0502020204030204" pitchFamily="34" charset="0"/>
                <a:cs typeface="Times New Roman" panose="02020603050405020304" pitchFamily="18" charset="0"/>
              </a:rPr>
              <a:t>Bhadane</a:t>
            </a:r>
            <a:endParaRPr lang="en-IN" sz="1400" b="1" dirty="0">
              <a:effectLst/>
              <a:latin typeface="Times New Roman" panose="02020603050405020304" pitchFamily="18" charset="0"/>
              <a:ea typeface="Calibri" panose="020F0502020204030204" pitchFamily="34" charset="0"/>
              <a:cs typeface="Times New Roman" panose="02020603050405020304" pitchFamily="18" charset="0"/>
            </a:endParaRPr>
          </a:p>
          <a:p>
            <a:pPr algn="r">
              <a:lnSpc>
                <a:spcPct val="115000"/>
              </a:lnSpc>
              <a:spcAft>
                <a:spcPts val="1000"/>
              </a:spcAft>
            </a:pPr>
            <a:r>
              <a:rPr lang="en-US" sz="1400" b="1" dirty="0">
                <a:effectLst/>
                <a:latin typeface="Times New Roman" panose="02020603050405020304" pitchFamily="18" charset="0"/>
                <a:ea typeface="Calibri" panose="020F0502020204030204" pitchFamily="34" charset="0"/>
                <a:cs typeface="Times New Roman" panose="02020603050405020304" pitchFamily="18" charset="0"/>
              </a:rPr>
              <a:t>Research Scholar, </a:t>
            </a:r>
            <a:endParaRPr lang="en-IN" sz="1400" b="1" dirty="0">
              <a:effectLst/>
              <a:latin typeface="Times New Roman" panose="02020603050405020304" pitchFamily="18" charset="0"/>
              <a:ea typeface="Calibri" panose="020F0502020204030204" pitchFamily="34" charset="0"/>
              <a:cs typeface="Times New Roman" panose="02020603050405020304" pitchFamily="18" charset="0"/>
            </a:endParaRPr>
          </a:p>
          <a:p>
            <a:pPr algn="r">
              <a:lnSpc>
                <a:spcPct val="115000"/>
              </a:lnSpc>
              <a:spcAft>
                <a:spcPts val="1000"/>
              </a:spcAft>
            </a:pPr>
            <a:r>
              <a:rPr lang="en-US" sz="1400" b="1" dirty="0">
                <a:effectLst/>
                <a:latin typeface="Times New Roman" panose="02020603050405020304" pitchFamily="18" charset="0"/>
                <a:ea typeface="Calibri" panose="020F0502020204030204" pitchFamily="34" charset="0"/>
                <a:cs typeface="Times New Roman" panose="02020603050405020304" pitchFamily="18" charset="0"/>
              </a:rPr>
              <a:t>P.K. University, Shivpuri, M .P. India, Pin- 473665, </a:t>
            </a:r>
            <a:endParaRPr lang="en-IN" sz="1400" b="1" dirty="0">
              <a:effectLst/>
              <a:latin typeface="Times New Roman" panose="02020603050405020304" pitchFamily="18" charset="0"/>
              <a:ea typeface="Calibri" panose="020F0502020204030204" pitchFamily="34" charset="0"/>
              <a:cs typeface="Times New Roman" panose="02020603050405020304" pitchFamily="18" charset="0"/>
            </a:endParaRPr>
          </a:p>
          <a:p>
            <a:pPr algn="r">
              <a:lnSpc>
                <a:spcPct val="115000"/>
              </a:lnSpc>
              <a:spcAft>
                <a:spcPts val="1000"/>
              </a:spcAft>
            </a:pPr>
            <a:r>
              <a:rPr lang="en-US" sz="1400" b="1" u="sng" dirty="0">
                <a:solidFill>
                  <a:srgbClr val="0000FF"/>
                </a:solidFill>
                <a:effectLst/>
                <a:latin typeface="Times New Roman" panose="02020603050405020304" pitchFamily="18" charset="0"/>
                <a:ea typeface="Calibri" panose="020F0502020204030204" pitchFamily="34" charset="0"/>
                <a:cs typeface="Times New Roman" panose="02020603050405020304" pitchFamily="18" charset="0"/>
                <a:hlinkClick r:id="rId3"/>
              </a:rPr>
              <a:t>dybhadane@gmail.com</a:t>
            </a:r>
            <a:endParaRPr lang="en-IN" sz="1400" b="1" dirty="0">
              <a:effectLst/>
              <a:latin typeface="Times New Roman" panose="02020603050405020304" pitchFamily="18" charset="0"/>
              <a:ea typeface="Calibri" panose="020F0502020204030204" pitchFamily="34" charset="0"/>
              <a:cs typeface="Times New Roman" panose="02020603050405020304" pitchFamily="18" charset="0"/>
            </a:endParaRPr>
          </a:p>
          <a:p>
            <a:pPr algn="r">
              <a:lnSpc>
                <a:spcPct val="115000"/>
              </a:lnSpc>
              <a:spcAft>
                <a:spcPts val="1000"/>
              </a:spcAft>
            </a:pPr>
            <a:r>
              <a:rPr lang="en-US" sz="1400" b="1" dirty="0">
                <a:effectLst/>
                <a:latin typeface="Times New Roman" panose="02020603050405020304" pitchFamily="18" charset="0"/>
                <a:ea typeface="Calibri" panose="020F0502020204030204" pitchFamily="34" charset="0"/>
                <a:cs typeface="Times New Roman" panose="02020603050405020304" pitchFamily="18" charset="0"/>
              </a:rPr>
              <a:t>Dr. </a:t>
            </a:r>
            <a:r>
              <a:rPr lang="en-US" sz="1400" b="1" dirty="0" err="1">
                <a:effectLst/>
                <a:latin typeface="Times New Roman" panose="02020603050405020304" pitchFamily="18" charset="0"/>
                <a:ea typeface="Calibri" panose="020F0502020204030204" pitchFamily="34" charset="0"/>
                <a:cs typeface="Times New Roman" panose="02020603050405020304" pitchFamily="18" charset="0"/>
              </a:rPr>
              <a:t>Indrabhan</a:t>
            </a:r>
            <a:r>
              <a:rPr lang="en-US" sz="1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400" b="1" dirty="0" err="1">
                <a:effectLst/>
                <a:latin typeface="Times New Roman" panose="02020603050405020304" pitchFamily="18" charset="0"/>
                <a:ea typeface="Calibri" panose="020F0502020204030204" pitchFamily="34" charset="0"/>
                <a:cs typeface="Times New Roman" panose="02020603050405020304" pitchFamily="18" charset="0"/>
              </a:rPr>
              <a:t>Supdu</a:t>
            </a:r>
            <a:r>
              <a:rPr lang="en-US" sz="1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400" b="1" dirty="0" err="1">
                <a:effectLst/>
                <a:latin typeface="Times New Roman" panose="02020603050405020304" pitchFamily="18" charset="0"/>
                <a:ea typeface="Calibri" panose="020F0502020204030204" pitchFamily="34" charset="0"/>
                <a:cs typeface="Times New Roman" panose="02020603050405020304" pitchFamily="18" charset="0"/>
              </a:rPr>
              <a:t>Borse</a:t>
            </a:r>
            <a:endParaRPr lang="en-IN" sz="1400" b="1" dirty="0">
              <a:effectLst/>
              <a:latin typeface="Times New Roman" panose="02020603050405020304" pitchFamily="18" charset="0"/>
              <a:ea typeface="Calibri" panose="020F0502020204030204" pitchFamily="34" charset="0"/>
              <a:cs typeface="Times New Roman" panose="02020603050405020304" pitchFamily="18" charset="0"/>
            </a:endParaRPr>
          </a:p>
          <a:p>
            <a:pPr algn="r">
              <a:lnSpc>
                <a:spcPct val="115000"/>
              </a:lnSpc>
              <a:spcAft>
                <a:spcPts val="1000"/>
              </a:spcAft>
            </a:pPr>
            <a:r>
              <a:rPr lang="en-US" sz="1400" b="1" dirty="0" err="1">
                <a:effectLst/>
                <a:latin typeface="Times New Roman" panose="02020603050405020304" pitchFamily="18" charset="0"/>
                <a:ea typeface="Calibri" panose="020F0502020204030204" pitchFamily="34" charset="0"/>
                <a:cs typeface="Times New Roman" panose="02020603050405020304" pitchFamily="18" charset="0"/>
              </a:rPr>
              <a:t>Reserch</a:t>
            </a:r>
            <a:r>
              <a:rPr lang="en-US" sz="1400" b="1" dirty="0">
                <a:effectLst/>
                <a:latin typeface="Times New Roman" panose="02020603050405020304" pitchFamily="18" charset="0"/>
                <a:ea typeface="Calibri" panose="020F0502020204030204" pitchFamily="34" charset="0"/>
                <a:cs typeface="Times New Roman" panose="02020603050405020304" pitchFamily="18" charset="0"/>
              </a:rPr>
              <a:t> Guide, </a:t>
            </a:r>
            <a:endParaRPr lang="en-IN" sz="1400" b="1" dirty="0">
              <a:effectLst/>
              <a:latin typeface="Times New Roman" panose="02020603050405020304" pitchFamily="18" charset="0"/>
              <a:ea typeface="Calibri" panose="020F0502020204030204" pitchFamily="34" charset="0"/>
              <a:cs typeface="Times New Roman" panose="02020603050405020304" pitchFamily="18" charset="0"/>
            </a:endParaRPr>
          </a:p>
          <a:p>
            <a:pPr algn="r">
              <a:lnSpc>
                <a:spcPct val="115000"/>
              </a:lnSpc>
              <a:spcAft>
                <a:spcPts val="1000"/>
              </a:spcAft>
            </a:pPr>
            <a:r>
              <a:rPr lang="en-US" sz="1400" b="1" dirty="0">
                <a:effectLst/>
                <a:latin typeface="Times New Roman" panose="02020603050405020304" pitchFamily="18" charset="0"/>
                <a:ea typeface="Calibri" panose="020F0502020204030204" pitchFamily="34" charset="0"/>
                <a:cs typeface="Times New Roman" panose="02020603050405020304" pitchFamily="18" charset="0"/>
              </a:rPr>
              <a:t>Department of Computer Science &amp; Engineering</a:t>
            </a:r>
            <a:endParaRPr lang="en-IN" sz="1400" b="1" dirty="0">
              <a:effectLst/>
              <a:latin typeface="Times New Roman" panose="02020603050405020304" pitchFamily="18" charset="0"/>
              <a:ea typeface="Calibri" panose="020F0502020204030204" pitchFamily="34" charset="0"/>
              <a:cs typeface="Times New Roman" panose="02020603050405020304" pitchFamily="18" charset="0"/>
            </a:endParaRPr>
          </a:p>
          <a:p>
            <a:pPr algn="r">
              <a:lnSpc>
                <a:spcPct val="115000"/>
              </a:lnSpc>
              <a:spcAft>
                <a:spcPts val="1000"/>
              </a:spcAft>
            </a:pPr>
            <a:r>
              <a:rPr lang="en-US" sz="1400" b="1" dirty="0">
                <a:effectLst/>
                <a:latin typeface="Times New Roman" panose="02020603050405020304" pitchFamily="18" charset="0"/>
                <a:ea typeface="Calibri" panose="020F0502020204030204" pitchFamily="34" charset="0"/>
                <a:cs typeface="Times New Roman" panose="02020603050405020304" pitchFamily="18" charset="0"/>
              </a:rPr>
              <a:t>P. K. University, Shivpuri, M .P. India, Pin- 473665, Madhya Pradesh, India</a:t>
            </a:r>
            <a:endParaRPr lang="en-IN" sz="1400" b="1" dirty="0">
              <a:effectLst/>
              <a:latin typeface="Times New Roman" panose="02020603050405020304" pitchFamily="18" charset="0"/>
              <a:ea typeface="Calibri" panose="020F0502020204030204" pitchFamily="34" charset="0"/>
              <a:cs typeface="Times New Roman" panose="02020603050405020304" pitchFamily="18" charset="0"/>
            </a:endParaRPr>
          </a:p>
          <a:p>
            <a:pPr algn="r">
              <a:lnSpc>
                <a:spcPct val="115000"/>
              </a:lnSpc>
              <a:spcAft>
                <a:spcPts val="1000"/>
              </a:spcAft>
            </a:pPr>
            <a:r>
              <a:rPr lang="en-US" sz="1400" b="1" u="sng" dirty="0">
                <a:solidFill>
                  <a:srgbClr val="0000FF"/>
                </a:solidFill>
                <a:effectLst/>
                <a:latin typeface="Times New Roman" panose="02020603050405020304" pitchFamily="18" charset="0"/>
                <a:ea typeface="Calibri" panose="020F0502020204030204" pitchFamily="34" charset="0"/>
                <a:cs typeface="Times New Roman" panose="02020603050405020304" pitchFamily="18" charset="0"/>
                <a:hlinkClick r:id="rId4"/>
              </a:rPr>
              <a:t>indrabhan2000@gmail.com</a:t>
            </a:r>
            <a:endParaRPr lang="en-IN" sz="1400" b="1"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9355040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Ppt Background Vectors &amp; Illustrations for Free Download ...">
            <a:extLst>
              <a:ext uri="{FF2B5EF4-FFF2-40B4-BE49-F238E27FC236}">
                <a16:creationId xmlns:a16="http://schemas.microsoft.com/office/drawing/2014/main" id="{052ED95E-9501-9A63-299B-1300D09CA14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4E4A73FC-18E9-9A9B-6464-3E0EC537774B}"/>
              </a:ext>
            </a:extLst>
          </p:cNvPr>
          <p:cNvSpPr txBox="1"/>
          <p:nvPr/>
        </p:nvSpPr>
        <p:spPr>
          <a:xfrm>
            <a:off x="331304" y="135963"/>
            <a:ext cx="11595652" cy="755400"/>
          </a:xfrm>
          <a:prstGeom prst="rect">
            <a:avLst/>
          </a:prstGeom>
          <a:noFill/>
        </p:spPr>
        <p:txBody>
          <a:bodyPr wrap="square">
            <a:spAutoFit/>
          </a:bodyPr>
          <a:lstStyle/>
          <a:p>
            <a:pPr lvl="0" algn="ctr">
              <a:lnSpc>
                <a:spcPct val="115000"/>
              </a:lnSpc>
              <a:spcBef>
                <a:spcPts val="1200"/>
              </a:spcBef>
              <a:spcAft>
                <a:spcPts val="1000"/>
              </a:spcAft>
            </a:pPr>
            <a:r>
              <a:rPr lang="en-US" sz="4000" b="1" dirty="0">
                <a:effectLst/>
                <a:latin typeface="Times New Roman" panose="02020603050405020304" pitchFamily="18" charset="0"/>
                <a:ea typeface="Calibri" panose="020F0502020204030204" pitchFamily="34" charset="0"/>
                <a:cs typeface="Mangal" panose="02040503050203030202" pitchFamily="18" charset="0"/>
              </a:rPr>
              <a:t>INTRODUCTION</a:t>
            </a:r>
            <a:endParaRPr lang="en-IN" sz="40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5" name="TextBox 4">
            <a:extLst>
              <a:ext uri="{FF2B5EF4-FFF2-40B4-BE49-F238E27FC236}">
                <a16:creationId xmlns:a16="http://schemas.microsoft.com/office/drawing/2014/main" id="{3D326510-580E-7975-1863-66C7B4E11CC9}"/>
              </a:ext>
            </a:extLst>
          </p:cNvPr>
          <p:cNvSpPr txBox="1"/>
          <p:nvPr/>
        </p:nvSpPr>
        <p:spPr>
          <a:xfrm>
            <a:off x="132522" y="1196163"/>
            <a:ext cx="11794434" cy="5126019"/>
          </a:xfrm>
          <a:prstGeom prst="rect">
            <a:avLst/>
          </a:prstGeom>
          <a:noFill/>
        </p:spPr>
        <p:txBody>
          <a:bodyPr wrap="square">
            <a:spAutoFit/>
          </a:bodyPr>
          <a:lstStyle/>
          <a:p>
            <a:pPr marL="285750" indent="-285750" algn="just">
              <a:lnSpc>
                <a:spcPct val="150000"/>
              </a:lnSpc>
              <a:spcAft>
                <a:spcPts val="1000"/>
              </a:spcAft>
              <a:buFont typeface="Arial" panose="020B0604020202020204" pitchFamily="34" charset="0"/>
              <a:buChar char="•"/>
            </a:pPr>
            <a:r>
              <a:rPr lang="en-US" sz="1800" dirty="0">
                <a:effectLst/>
                <a:latin typeface="Times New Roman" panose="02020603050405020304" pitchFamily="18" charset="0"/>
                <a:ea typeface="Calibri" panose="020F0502020204030204" pitchFamily="34" charset="0"/>
                <a:cs typeface="Mangal" panose="02040503050203030202" pitchFamily="18" charset="0"/>
              </a:rPr>
              <a:t>Every company or organization nowadays produces massive volumes of data across a range of areas, such as banking, business, finance, and healthcare. Medical data may be provided by hospitals, physicians, care providers, and insurance organizations.</a:t>
            </a:r>
          </a:p>
          <a:p>
            <a:pPr marL="285750" indent="-285750" algn="just">
              <a:lnSpc>
                <a:spcPct val="150000"/>
              </a:lnSpc>
              <a:spcAft>
                <a:spcPts val="1000"/>
              </a:spcAft>
              <a:buFont typeface="Arial" panose="020B0604020202020204" pitchFamily="34" charset="0"/>
              <a:buChar char="•"/>
            </a:pPr>
            <a:r>
              <a:rPr lang="en-US" sz="1800" dirty="0">
                <a:effectLst/>
                <a:latin typeface="Times New Roman" panose="02020603050405020304" pitchFamily="18" charset="0"/>
                <a:ea typeface="Calibri" panose="020F0502020204030204" pitchFamily="34" charset="0"/>
                <a:cs typeface="Mangal" panose="02040503050203030202" pitchFamily="18" charset="0"/>
              </a:rPr>
              <a:t> Upon obtaining the required medical datasets, the next steps would be to analyze and develop suitable modeling algorithms to extract significant information for probable prediction.</a:t>
            </a:r>
            <a:endParaRPr lang="en-IN" sz="1600" dirty="0">
              <a:effectLst/>
              <a:latin typeface="Calibri" panose="020F0502020204030204" pitchFamily="34" charset="0"/>
              <a:ea typeface="Calibri" panose="020F0502020204030204" pitchFamily="34" charset="0"/>
              <a:cs typeface="Mangal" panose="02040503050203030202" pitchFamily="18" charset="0"/>
            </a:endParaRPr>
          </a:p>
          <a:p>
            <a:pPr marL="285750" indent="-285750" algn="just">
              <a:lnSpc>
                <a:spcPct val="150000"/>
              </a:lnSpc>
              <a:spcAft>
                <a:spcPts val="1000"/>
              </a:spcAft>
              <a:buFont typeface="Arial" panose="020B0604020202020204" pitchFamily="34" charset="0"/>
              <a:buChar char="•"/>
            </a:pPr>
            <a:r>
              <a:rPr lang="en-US" sz="1800" dirty="0">
                <a:effectLst/>
                <a:latin typeface="Times New Roman" panose="02020603050405020304" pitchFamily="18" charset="0"/>
                <a:ea typeface="Calibri" panose="020F0502020204030204" pitchFamily="34" charset="0"/>
                <a:cs typeface="Mangal" panose="02040503050203030202" pitchFamily="18" charset="0"/>
              </a:rPr>
              <a:t>Thanks to the rapid improvements in data collection and storage technology, organizations may now get vast amounts of data.</a:t>
            </a:r>
          </a:p>
          <a:p>
            <a:pPr marL="285750" indent="-285750" algn="just">
              <a:lnSpc>
                <a:spcPct val="150000"/>
              </a:lnSpc>
              <a:spcAft>
                <a:spcPts val="1000"/>
              </a:spcAft>
              <a:buFont typeface="Arial" panose="020B0604020202020204" pitchFamily="34" charset="0"/>
              <a:buChar char="•"/>
            </a:pPr>
            <a:r>
              <a:rPr lang="en-US" sz="1800" dirty="0">
                <a:effectLst/>
                <a:latin typeface="Times New Roman" panose="02020603050405020304" pitchFamily="18" charset="0"/>
                <a:ea typeface="Calibri" panose="020F0502020204030204" pitchFamily="34" charset="0"/>
                <a:cs typeface="Mangal" panose="02040503050203030202" pitchFamily="18" charset="0"/>
              </a:rPr>
              <a:t>The databases are so large that conventional data analysis techniques and instruments are out of date. Data mining is the process of combining sophisticated algorithms with traditional data analysis methods to manage large volumes of data.</a:t>
            </a:r>
          </a:p>
          <a:p>
            <a:pPr marL="285750" indent="-285750" algn="just">
              <a:lnSpc>
                <a:spcPct val="150000"/>
              </a:lnSpc>
              <a:spcAft>
                <a:spcPts val="1000"/>
              </a:spcAft>
              <a:buFont typeface="Arial" panose="020B0604020202020204" pitchFamily="34" charset="0"/>
              <a:buChar char="•"/>
            </a:pPr>
            <a:r>
              <a:rPr lang="en-US" sz="1800" dirty="0">
                <a:effectLst/>
                <a:latin typeface="Times New Roman" panose="02020603050405020304" pitchFamily="18" charset="0"/>
                <a:ea typeface="Calibri" panose="020F0502020204030204" pitchFamily="34" charset="0"/>
                <a:cs typeface="Mangal" panose="02040503050203030202" pitchFamily="18" charset="0"/>
              </a:rPr>
              <a:t>The exciting opportunities it has offered for finding and analyzing new forms of data as well as assessing old types of data in new ways have made the whole process of converting raw data into useful information conceivable.</a:t>
            </a:r>
          </a:p>
        </p:txBody>
      </p:sp>
    </p:spTree>
    <p:extLst>
      <p:ext uri="{BB962C8B-B14F-4D97-AF65-F5344CB8AC3E}">
        <p14:creationId xmlns:p14="http://schemas.microsoft.com/office/powerpoint/2010/main" val="8601639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Ppt Background Vectors &amp; Illustrations for Free Download ...">
            <a:extLst>
              <a:ext uri="{FF2B5EF4-FFF2-40B4-BE49-F238E27FC236}">
                <a16:creationId xmlns:a16="http://schemas.microsoft.com/office/drawing/2014/main" id="{2FB19BDB-D28E-BBCB-99A7-05D85262E89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BE6146E3-10F4-BEAB-B517-2B05E4F5FF13}"/>
              </a:ext>
            </a:extLst>
          </p:cNvPr>
          <p:cNvSpPr txBox="1"/>
          <p:nvPr/>
        </p:nvSpPr>
        <p:spPr>
          <a:xfrm>
            <a:off x="265043" y="370032"/>
            <a:ext cx="11754679" cy="5418599"/>
          </a:xfrm>
          <a:prstGeom prst="rect">
            <a:avLst/>
          </a:prstGeom>
          <a:noFill/>
        </p:spPr>
        <p:txBody>
          <a:bodyPr wrap="square">
            <a:spAutoFit/>
          </a:bodyPr>
          <a:lstStyle/>
          <a:p>
            <a:pPr marL="285750" indent="-285750" algn="just">
              <a:lnSpc>
                <a:spcPct val="150000"/>
              </a:lnSpc>
              <a:spcAft>
                <a:spcPts val="1000"/>
              </a:spcAft>
              <a:buFont typeface="Arial" panose="020B0604020202020204" pitchFamily="34" charset="0"/>
              <a:buChar char="•"/>
            </a:pPr>
            <a:r>
              <a:rPr lang="en-US" sz="1800" dirty="0">
                <a:effectLst/>
                <a:latin typeface="Times New Roman" panose="02020603050405020304" pitchFamily="18" charset="0"/>
                <a:ea typeface="Times New Roman" panose="02020603050405020304" pitchFamily="18" charset="0"/>
                <a:cs typeface="Mangal" panose="02040503050203030202" pitchFamily="18" charset="0"/>
              </a:rPr>
              <a:t>A branch of computer science known as machine learning (ML) uses a range of statistical, probable, and optimization methods to help computers "learn" from previous encounters and find difficult connections in large, noisy, or complicated data sets. Solutions in medicine, specifically ones that rely on intricate proteomics and genomic information, are especially well-suited for this capacity. </a:t>
            </a:r>
          </a:p>
          <a:p>
            <a:pPr marL="285750" indent="-285750" algn="just">
              <a:lnSpc>
                <a:spcPct val="150000"/>
              </a:lnSpc>
              <a:spcAft>
                <a:spcPts val="1000"/>
              </a:spcAft>
              <a:buFont typeface="Arial" panose="020B0604020202020204" pitchFamily="34" charset="0"/>
              <a:buChar char="•"/>
            </a:pPr>
            <a:r>
              <a:rPr lang="en-US" sz="1800" dirty="0">
                <a:effectLst/>
                <a:latin typeface="Times New Roman" panose="02020603050405020304" pitchFamily="18" charset="0"/>
                <a:ea typeface="Times New Roman" panose="02020603050405020304" pitchFamily="18" charset="0"/>
                <a:cs typeface="Mangal" panose="02040503050203030202" pitchFamily="18" charset="0"/>
              </a:rPr>
              <a:t>As a result, cancer detection and diagnosis heavily rely on machine learning. Machine learning has just recently been used to predict and prognosticate cancer. This latter strategy is especially interesting since it aligns with the emerging trend of predicted personalized medicine. </a:t>
            </a:r>
          </a:p>
          <a:p>
            <a:pPr marL="285750" indent="-285750" algn="just">
              <a:lnSpc>
                <a:spcPct val="150000"/>
              </a:lnSpc>
              <a:spcAft>
                <a:spcPts val="1000"/>
              </a:spcAft>
              <a:buFont typeface="Arial" panose="020B0604020202020204" pitchFamily="34" charset="0"/>
              <a:buChar char="•"/>
            </a:pPr>
            <a:r>
              <a:rPr lang="en-US" sz="1800" dirty="0">
                <a:effectLst/>
                <a:latin typeface="Times New Roman" panose="02020603050405020304" pitchFamily="18" charset="0"/>
                <a:ea typeface="Times New Roman" panose="02020603050405020304" pitchFamily="18" charset="0"/>
                <a:cs typeface="Mangal" panose="02040503050203030202" pitchFamily="18" charset="0"/>
              </a:rPr>
              <a:t>This work was put together by carefully examining the various data imbalance handling procedures, the kinds of data that were utilized, and how well these techniques performed in terms of unevenly distributed data. </a:t>
            </a:r>
          </a:p>
          <a:p>
            <a:pPr marL="285750" indent="-285750" algn="just">
              <a:lnSpc>
                <a:spcPct val="150000"/>
              </a:lnSpc>
              <a:spcAft>
                <a:spcPts val="1000"/>
              </a:spcAft>
              <a:buFont typeface="Arial" panose="020B0604020202020204" pitchFamily="34" charset="0"/>
              <a:buChar char="•"/>
            </a:pPr>
            <a:r>
              <a:rPr lang="en-US" sz="1800" dirty="0">
                <a:effectLst/>
                <a:latin typeface="Times New Roman" panose="02020603050405020304" pitchFamily="18" charset="0"/>
                <a:ea typeface="Times New Roman" panose="02020603050405020304" pitchFamily="18" charset="0"/>
                <a:cs typeface="Mangal" panose="02040503050203030202" pitchFamily="18" charset="0"/>
              </a:rPr>
              <a:t>Due to prejudice against the majority class, imbalanced datasets are more likely to provide altered results, which lower the effectiveness of tools for predictive analysis. This article provides a comprehensive overview of how to deal with unbalanced datasets.</a:t>
            </a:r>
            <a:endParaRPr lang="en-IN" sz="16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41734261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Ppt Background Vectors &amp; Illustrations for Free Download ...">
            <a:extLst>
              <a:ext uri="{FF2B5EF4-FFF2-40B4-BE49-F238E27FC236}">
                <a16:creationId xmlns:a16="http://schemas.microsoft.com/office/drawing/2014/main" id="{62B37627-CCD3-B0F6-F8D9-607EE937711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DEC3DAEF-DA5F-D199-7107-FD52755D1A0D}"/>
              </a:ext>
            </a:extLst>
          </p:cNvPr>
          <p:cNvSpPr txBox="1"/>
          <p:nvPr/>
        </p:nvSpPr>
        <p:spPr>
          <a:xfrm>
            <a:off x="397564" y="321493"/>
            <a:ext cx="11595653" cy="755400"/>
          </a:xfrm>
          <a:prstGeom prst="rect">
            <a:avLst/>
          </a:prstGeom>
          <a:noFill/>
        </p:spPr>
        <p:txBody>
          <a:bodyPr wrap="square">
            <a:spAutoFit/>
          </a:bodyPr>
          <a:lstStyle/>
          <a:p>
            <a:pPr lvl="0" algn="ctr">
              <a:lnSpc>
                <a:spcPct val="115000"/>
              </a:lnSpc>
              <a:spcAft>
                <a:spcPts val="1000"/>
              </a:spcAft>
            </a:pPr>
            <a:r>
              <a:rPr lang="en-US" sz="4000" b="1" dirty="0">
                <a:effectLst/>
                <a:latin typeface="Times New Roman" panose="02020603050405020304" pitchFamily="18" charset="0"/>
                <a:ea typeface="Calibri" panose="020F0502020204030204" pitchFamily="34" charset="0"/>
                <a:cs typeface="Mangal" panose="02040503050203030202" pitchFamily="18" charset="0"/>
              </a:rPr>
              <a:t>PREDICITVE MODELS IN HEALTHCARE</a:t>
            </a:r>
            <a:endParaRPr lang="en-IN" sz="40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7" name="TextBox 6">
            <a:extLst>
              <a:ext uri="{FF2B5EF4-FFF2-40B4-BE49-F238E27FC236}">
                <a16:creationId xmlns:a16="http://schemas.microsoft.com/office/drawing/2014/main" id="{77858877-B17B-9CC7-C65A-6710822FA501}"/>
              </a:ext>
            </a:extLst>
          </p:cNvPr>
          <p:cNvSpPr txBox="1"/>
          <p:nvPr/>
        </p:nvSpPr>
        <p:spPr>
          <a:xfrm>
            <a:off x="198783" y="1076893"/>
            <a:ext cx="11701669" cy="5541517"/>
          </a:xfrm>
          <a:prstGeom prst="rect">
            <a:avLst/>
          </a:prstGeom>
          <a:noFill/>
        </p:spPr>
        <p:txBody>
          <a:bodyPr wrap="square">
            <a:spAutoFit/>
          </a:bodyPr>
          <a:lstStyle/>
          <a:p>
            <a:pPr marL="285750" indent="-285750" algn="just">
              <a:lnSpc>
                <a:spcPct val="150000"/>
              </a:lnSpc>
              <a:spcAft>
                <a:spcPts val="1000"/>
              </a:spcAft>
              <a:buFont typeface="Courier New" panose="02070309020205020404" pitchFamily="49" charset="0"/>
              <a:buChar char="o"/>
            </a:pPr>
            <a:r>
              <a:rPr lang="en-US" sz="1800" dirty="0" err="1">
                <a:effectLst/>
                <a:latin typeface="Times New Roman" panose="02020603050405020304" pitchFamily="18" charset="0"/>
                <a:ea typeface="Calibri" panose="020F0502020204030204" pitchFamily="34" charset="0"/>
                <a:cs typeface="Mangal" panose="02040503050203030202" pitchFamily="18" charset="0"/>
              </a:rPr>
              <a:t>Utilising</a:t>
            </a:r>
            <a:r>
              <a:rPr lang="en-US" sz="1800" dirty="0">
                <a:effectLst/>
                <a:latin typeface="Times New Roman" panose="02020603050405020304" pitchFamily="18" charset="0"/>
                <a:ea typeface="Calibri" panose="020F0502020204030204" pitchFamily="34" charset="0"/>
                <a:cs typeface="Mangal" panose="02040503050203030202" pitchFamily="18" charset="0"/>
              </a:rPr>
              <a:t> data, statistics, and machine learning algorithms, predictive modelling is a potent and developing subject in healthcare that aims to enhance patient care, expedite medical procedures, and predict future health outcomes.</a:t>
            </a:r>
          </a:p>
          <a:p>
            <a:pPr marL="285750" indent="-285750" algn="just">
              <a:lnSpc>
                <a:spcPct val="150000"/>
              </a:lnSpc>
              <a:spcAft>
                <a:spcPts val="1000"/>
              </a:spcAft>
              <a:buFont typeface="Courier New" panose="02070309020205020404" pitchFamily="49" charset="0"/>
              <a:buChar char="o"/>
            </a:pPr>
            <a:r>
              <a:rPr lang="en-US" sz="1800" dirty="0">
                <a:effectLst/>
                <a:latin typeface="Times New Roman" panose="02020603050405020304" pitchFamily="18" charset="0"/>
                <a:ea typeface="Calibri" panose="020F0502020204030204" pitchFamily="34" charset="0"/>
                <a:cs typeface="Mangal" panose="02040503050203030202" pitchFamily="18" charset="0"/>
              </a:rPr>
              <a:t> Thanks to technological developments, the availability of large healthcare datasets, and a growing understanding of its potential to completely transform healthcare delivery, it has been increasingly well-known in recent years. </a:t>
            </a:r>
          </a:p>
          <a:p>
            <a:pPr marL="285750" indent="-285750" algn="just">
              <a:lnSpc>
                <a:spcPct val="150000"/>
              </a:lnSpc>
              <a:spcAft>
                <a:spcPts val="1000"/>
              </a:spcAft>
              <a:buFont typeface="Courier New" panose="02070309020205020404" pitchFamily="49" charset="0"/>
              <a:buChar char="o"/>
            </a:pPr>
            <a:r>
              <a:rPr lang="en-US" sz="1800" dirty="0">
                <a:effectLst/>
                <a:latin typeface="Times New Roman" panose="02020603050405020304" pitchFamily="18" charset="0"/>
                <a:ea typeface="Calibri" panose="020F0502020204030204" pitchFamily="34" charset="0"/>
                <a:cs typeface="Mangal" panose="02040503050203030202" pitchFamily="18" charset="0"/>
              </a:rPr>
              <a:t>Clinical expertise, data analysis, and prediction algorithms are all used in this interdisciplinary approach to help healthcare workers make better decisions, use resources more effectively, and improve patient outcomes while cutting costs.</a:t>
            </a:r>
            <a:endParaRPr lang="en-IN" sz="1600" dirty="0">
              <a:effectLst/>
              <a:latin typeface="Calibri" panose="020F0502020204030204" pitchFamily="34" charset="0"/>
              <a:ea typeface="Calibri" panose="020F0502020204030204" pitchFamily="34" charset="0"/>
              <a:cs typeface="Mangal" panose="02040503050203030202" pitchFamily="18" charset="0"/>
            </a:endParaRPr>
          </a:p>
          <a:p>
            <a:pPr marL="285750" indent="-285750" algn="just">
              <a:lnSpc>
                <a:spcPct val="150000"/>
              </a:lnSpc>
              <a:spcAft>
                <a:spcPts val="1000"/>
              </a:spcAft>
              <a:buFont typeface="Courier New" panose="02070309020205020404" pitchFamily="49" charset="0"/>
              <a:buChar char="o"/>
            </a:pPr>
            <a:r>
              <a:rPr lang="en-US" sz="1800" dirty="0">
                <a:effectLst/>
                <a:latin typeface="Times New Roman" panose="02020603050405020304" pitchFamily="18" charset="0"/>
                <a:ea typeface="Calibri" panose="020F0502020204030204" pitchFamily="34" charset="0"/>
                <a:cs typeface="Mangal" panose="02040503050203030202" pitchFamily="18" charset="0"/>
              </a:rPr>
              <a:t>Fundamentally, predictive modeling in the healthcare industry depends on the extraction and examination of big datasets that include a wide range of patient records, medical histories, test results, and other characteristics relevant to healthcare. </a:t>
            </a:r>
          </a:p>
          <a:p>
            <a:pPr marL="285750" indent="-285750" algn="just">
              <a:lnSpc>
                <a:spcPct val="150000"/>
              </a:lnSpc>
              <a:spcAft>
                <a:spcPts val="1000"/>
              </a:spcAft>
              <a:buFont typeface="Courier New" panose="02070309020205020404" pitchFamily="49" charset="0"/>
              <a:buChar char="o"/>
            </a:pPr>
            <a:r>
              <a:rPr lang="en-US" sz="1800" dirty="0">
                <a:effectLst/>
                <a:latin typeface="Times New Roman" panose="02020603050405020304" pitchFamily="18" charset="0"/>
                <a:ea typeface="Calibri" panose="020F0502020204030204" pitchFamily="34" charset="0"/>
                <a:cs typeface="Mangal" panose="02040503050203030202" pitchFamily="18" charset="0"/>
              </a:rPr>
              <a:t>To produce a thorough information repository, these data sources are painstakingly selected, cleansed, and organised. The development of predictive models that can predict a range of health-related events, including illness diagnoses, treatment outcomes, readmissions, and even the probability that a person would develop a certain medical condition, is based on this resource.</a:t>
            </a:r>
          </a:p>
        </p:txBody>
      </p:sp>
    </p:spTree>
    <p:extLst>
      <p:ext uri="{BB962C8B-B14F-4D97-AF65-F5344CB8AC3E}">
        <p14:creationId xmlns:p14="http://schemas.microsoft.com/office/powerpoint/2010/main" val="1406324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Ppt Background Vectors &amp; Illustrations for Free Download ...">
            <a:extLst>
              <a:ext uri="{FF2B5EF4-FFF2-40B4-BE49-F238E27FC236}">
                <a16:creationId xmlns:a16="http://schemas.microsoft.com/office/drawing/2014/main" id="{BDA7F219-5A04-A6FF-3D16-E99E6A5DC58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9E9E26DB-5C55-48E1-E627-9A29DBC0D878}"/>
              </a:ext>
            </a:extLst>
          </p:cNvPr>
          <p:cNvSpPr txBox="1"/>
          <p:nvPr/>
        </p:nvSpPr>
        <p:spPr>
          <a:xfrm>
            <a:off x="530086" y="252749"/>
            <a:ext cx="11343862" cy="6466129"/>
          </a:xfrm>
          <a:prstGeom prst="rect">
            <a:avLst/>
          </a:prstGeom>
          <a:noFill/>
        </p:spPr>
        <p:txBody>
          <a:bodyPr wrap="square">
            <a:spAutoFit/>
          </a:bodyPr>
          <a:lstStyle/>
          <a:p>
            <a:pPr marL="285750" indent="-285750" algn="just">
              <a:lnSpc>
                <a:spcPct val="150000"/>
              </a:lnSpc>
              <a:spcAft>
                <a:spcPts val="1000"/>
              </a:spcAft>
              <a:buFont typeface="Courier New" panose="02070309020205020404" pitchFamily="49" charset="0"/>
              <a:buChar char="o"/>
            </a:pPr>
            <a:r>
              <a:rPr lang="en-US" sz="1800" dirty="0">
                <a:effectLst/>
                <a:latin typeface="Times New Roman" panose="02020603050405020304" pitchFamily="18" charset="0"/>
                <a:ea typeface="Calibri" panose="020F0502020204030204" pitchFamily="34" charset="0"/>
                <a:cs typeface="Mangal" panose="02040503050203030202" pitchFamily="18" charset="0"/>
              </a:rPr>
              <a:t>Predictive modeling's capacity to support early illness identification and prevention is among its most important benefits in the healthcare industry</a:t>
            </a:r>
          </a:p>
          <a:p>
            <a:pPr marL="285750" indent="-285750" algn="just">
              <a:lnSpc>
                <a:spcPct val="150000"/>
              </a:lnSpc>
              <a:spcAft>
                <a:spcPts val="1000"/>
              </a:spcAft>
              <a:buFont typeface="Courier New" panose="02070309020205020404" pitchFamily="49" charset="0"/>
              <a:buChar char="o"/>
            </a:pPr>
            <a:r>
              <a:rPr lang="en-US" sz="1800" dirty="0">
                <a:effectLst/>
                <a:latin typeface="Times New Roman" panose="02020603050405020304" pitchFamily="18" charset="0"/>
                <a:ea typeface="Calibri" panose="020F0502020204030204" pitchFamily="34" charset="0"/>
                <a:cs typeface="Mangal" panose="02040503050203030202" pitchFamily="18" charset="0"/>
              </a:rPr>
              <a:t>These algorithms can identify individuals who might be more susceptible to specific illnesses by examining past data and finding trends. For example, depending on lifestyle choices, genetic predisposition, and past medical data, a predictive model can assist in identifying those who are more likely to acquire diabetes. </a:t>
            </a:r>
            <a:endParaRPr lang="en-US" dirty="0">
              <a:latin typeface="Times New Roman" panose="02020603050405020304" pitchFamily="18" charset="0"/>
              <a:ea typeface="Calibri" panose="020F0502020204030204" pitchFamily="34" charset="0"/>
              <a:cs typeface="Mangal" panose="02040503050203030202" pitchFamily="18" charset="0"/>
            </a:endParaRPr>
          </a:p>
          <a:p>
            <a:pPr marL="285750" indent="-285750" algn="just">
              <a:lnSpc>
                <a:spcPct val="150000"/>
              </a:lnSpc>
              <a:spcAft>
                <a:spcPts val="1000"/>
              </a:spcAft>
              <a:buFont typeface="Courier New" panose="02070309020205020404" pitchFamily="49" charset="0"/>
              <a:buChar char="o"/>
            </a:pPr>
            <a:r>
              <a:rPr lang="en-US" sz="1800" dirty="0">
                <a:effectLst/>
                <a:latin typeface="Times New Roman" panose="02020603050405020304" pitchFamily="18" charset="0"/>
                <a:ea typeface="Calibri" panose="020F0502020204030204" pitchFamily="34" charset="0"/>
                <a:cs typeface="Mangal" panose="02040503050203030202" pitchFamily="18" charset="0"/>
              </a:rPr>
              <a:t>Predictive modeling is also essential for allocating healthcare resources as efficiently as possible. Effectively managing resources, such as beds, personnel, and medical supplies, are a continuous issue for hospitals and healthcare systems. </a:t>
            </a:r>
          </a:p>
          <a:p>
            <a:pPr marL="285750" indent="-285750" algn="just">
              <a:lnSpc>
                <a:spcPct val="150000"/>
              </a:lnSpc>
              <a:spcAft>
                <a:spcPts val="1000"/>
              </a:spcAft>
              <a:buFont typeface="Courier New" panose="02070309020205020404" pitchFamily="49" charset="0"/>
              <a:buChar char="o"/>
            </a:pPr>
            <a:r>
              <a:rPr lang="en-US" sz="1800" dirty="0">
                <a:effectLst/>
                <a:latin typeface="Times New Roman" panose="02020603050405020304" pitchFamily="18" charset="0"/>
                <a:ea typeface="Calibri" panose="020F0502020204030204" pitchFamily="34" charset="0"/>
                <a:cs typeface="Mangal" panose="02040503050203030202" pitchFamily="18" charset="0"/>
              </a:rPr>
              <a:t>Hospitals may more effectively manage resources and shorten wait times by using predictive algorithms to estimate patient admission rates. In addition to increasing patient pleasure, this guarantees more economical operation of healthcare institutions.</a:t>
            </a:r>
            <a:endParaRPr lang="en-IN" dirty="0">
              <a:latin typeface="Calibri" panose="020F0502020204030204" pitchFamily="34" charset="0"/>
              <a:ea typeface="Calibri" panose="020F0502020204030204" pitchFamily="34" charset="0"/>
              <a:cs typeface="Mangal" panose="02040503050203030202" pitchFamily="18" charset="0"/>
            </a:endParaRPr>
          </a:p>
          <a:p>
            <a:pPr marL="285750" indent="-285750" algn="just">
              <a:lnSpc>
                <a:spcPct val="150000"/>
              </a:lnSpc>
              <a:spcAft>
                <a:spcPts val="1000"/>
              </a:spcAft>
              <a:buFont typeface="Courier New" panose="02070309020205020404" pitchFamily="49" charset="0"/>
              <a:buChar char="o"/>
            </a:pPr>
            <a:r>
              <a:rPr lang="en-US" sz="1800" dirty="0">
                <a:effectLst/>
                <a:latin typeface="Times New Roman" panose="02020603050405020304" pitchFamily="18" charset="0"/>
                <a:ea typeface="Calibri" panose="020F0502020204030204" pitchFamily="34" charset="0"/>
                <a:cs typeface="Mangal" panose="02040503050203030202" pitchFamily="18" charset="0"/>
              </a:rPr>
              <a:t>Improving drug adherence is a significant use case for predictive modelling. A common problem in healthcare is prescription non-adherence, which can result in lower health outcomes and higher medical expenses.</a:t>
            </a:r>
            <a:endParaRPr lang="en-IN" sz="1800" dirty="0">
              <a:effectLst/>
              <a:latin typeface="Calibri" panose="020F0502020204030204" pitchFamily="34" charset="0"/>
              <a:ea typeface="Calibri" panose="020F0502020204030204" pitchFamily="34" charset="0"/>
              <a:cs typeface="Mangal" panose="02040503050203030202" pitchFamily="18" charset="0"/>
            </a:endParaRPr>
          </a:p>
          <a:p>
            <a:pPr marL="285750" indent="-285750" algn="just">
              <a:lnSpc>
                <a:spcPct val="150000"/>
              </a:lnSpc>
              <a:spcAft>
                <a:spcPts val="1000"/>
              </a:spcAft>
              <a:buFont typeface="Courier New" panose="02070309020205020404" pitchFamily="49" charset="0"/>
              <a:buChar char="o"/>
            </a:pPr>
            <a:endParaRPr lang="en-IN" sz="16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14426453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Ppt Background Vectors &amp; Illustrations for Free Download ...">
            <a:extLst>
              <a:ext uri="{FF2B5EF4-FFF2-40B4-BE49-F238E27FC236}">
                <a16:creationId xmlns:a16="http://schemas.microsoft.com/office/drawing/2014/main" id="{293A42B8-100A-9C6A-0A0B-143897961B3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A7721F92-6AB0-B443-AF0E-10CDA4BB4EEB}"/>
              </a:ext>
            </a:extLst>
          </p:cNvPr>
          <p:cNvSpPr txBox="1"/>
          <p:nvPr/>
        </p:nvSpPr>
        <p:spPr>
          <a:xfrm>
            <a:off x="410817" y="307993"/>
            <a:ext cx="11317357" cy="622799"/>
          </a:xfrm>
          <a:prstGeom prst="rect">
            <a:avLst/>
          </a:prstGeom>
          <a:noFill/>
        </p:spPr>
        <p:txBody>
          <a:bodyPr wrap="square">
            <a:spAutoFit/>
          </a:bodyPr>
          <a:lstStyle/>
          <a:p>
            <a:pPr lvl="0" algn="ctr">
              <a:lnSpc>
                <a:spcPct val="115000"/>
              </a:lnSpc>
              <a:spcAft>
                <a:spcPts val="1000"/>
              </a:spcAft>
            </a:pPr>
            <a:r>
              <a:rPr lang="en-US" sz="3200" b="1" dirty="0">
                <a:effectLst/>
                <a:latin typeface="Times New Roman" panose="02020603050405020304" pitchFamily="18" charset="0"/>
                <a:ea typeface="Calibri" panose="020F0502020204030204" pitchFamily="34" charset="0"/>
                <a:cs typeface="Mangal" panose="02040503050203030202" pitchFamily="18" charset="0"/>
              </a:rPr>
              <a:t>DISEASE IDENTIFICATION AND RISK ASSESSMENT</a:t>
            </a:r>
            <a:endParaRPr lang="en-IN" sz="32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5" name="TextBox 4">
            <a:extLst>
              <a:ext uri="{FF2B5EF4-FFF2-40B4-BE49-F238E27FC236}">
                <a16:creationId xmlns:a16="http://schemas.microsoft.com/office/drawing/2014/main" id="{A8BE796A-3D07-8C4E-3A4F-EE333006B311}"/>
              </a:ext>
            </a:extLst>
          </p:cNvPr>
          <p:cNvSpPr txBox="1"/>
          <p:nvPr/>
        </p:nvSpPr>
        <p:spPr>
          <a:xfrm>
            <a:off x="357808" y="1128597"/>
            <a:ext cx="11423374" cy="5449377"/>
          </a:xfrm>
          <a:prstGeom prst="rect">
            <a:avLst/>
          </a:prstGeom>
          <a:noFill/>
        </p:spPr>
        <p:txBody>
          <a:bodyPr wrap="square">
            <a:spAutoFit/>
          </a:bodyPr>
          <a:lstStyle/>
          <a:p>
            <a:pPr marL="285750" indent="-285750" algn="just">
              <a:lnSpc>
                <a:spcPct val="150000"/>
              </a:lnSpc>
              <a:buFont typeface="Wingdings" panose="05000000000000000000" pitchFamily="2" charset="2"/>
              <a:buChar char="§"/>
            </a:pPr>
            <a:r>
              <a:rPr lang="en-US" sz="1800" dirty="0">
                <a:solidFill>
                  <a:srgbClr val="000000"/>
                </a:solidFill>
                <a:effectLst/>
                <a:latin typeface="Times New Roman" panose="02020603050405020304" pitchFamily="18" charset="0"/>
                <a:ea typeface="Calibri" panose="020F0502020204030204" pitchFamily="34" charset="0"/>
              </a:rPr>
              <a:t>Risk assessment and disease diagnosis have become essential components of contemporary healthcare, transforming our knowledge of, approach to, and management of diseases. </a:t>
            </a:r>
          </a:p>
          <a:p>
            <a:pPr marL="285750" indent="-285750" algn="just">
              <a:lnSpc>
                <a:spcPct val="150000"/>
              </a:lnSpc>
              <a:buFont typeface="Wingdings" panose="05000000000000000000" pitchFamily="2" charset="2"/>
              <a:buChar char="§"/>
            </a:pPr>
            <a:r>
              <a:rPr lang="en-US" sz="1800" dirty="0">
                <a:solidFill>
                  <a:srgbClr val="000000"/>
                </a:solidFill>
                <a:effectLst/>
                <a:latin typeface="Times New Roman" panose="02020603050405020304" pitchFamily="18" charset="0"/>
                <a:ea typeface="Calibri" panose="020F0502020204030204" pitchFamily="34" charset="0"/>
              </a:rPr>
              <a:t>From conventional clinical evaluations to state-of-the-art artificial intelligence algorithms, these domains cover a wide range of scientific and technical developments with the goal of enhancing patient outcomes and lowering the burden of illness.</a:t>
            </a:r>
          </a:p>
          <a:p>
            <a:pPr marL="285750" indent="-285750" algn="just">
              <a:lnSpc>
                <a:spcPct val="150000"/>
              </a:lnSpc>
              <a:buFont typeface="Wingdings" panose="05000000000000000000" pitchFamily="2" charset="2"/>
              <a:buChar char="§"/>
            </a:pPr>
            <a:r>
              <a:rPr lang="en-US" sz="1800" dirty="0">
                <a:solidFill>
                  <a:srgbClr val="000000"/>
                </a:solidFill>
                <a:effectLst/>
                <a:latin typeface="Times New Roman" panose="02020603050405020304" pitchFamily="18" charset="0"/>
                <a:ea typeface="Calibri" panose="020F0502020204030204" pitchFamily="34" charset="0"/>
              </a:rPr>
              <a:t>The process of determining a particular sickness or condition in a person based on a collection of clinical signs, symptoms, and laboratory testing is known as disease diagnosis. This essential component of healthcare enables doctors to determine the kind and severity of a patient's condition, allowing them to create individualized treatment regimens. </a:t>
            </a:r>
            <a:endParaRPr lang="en-US" dirty="0">
              <a:solidFill>
                <a:srgbClr val="000000"/>
              </a:solidFill>
              <a:latin typeface="Times New Roman" panose="02020603050405020304" pitchFamily="18" charset="0"/>
              <a:ea typeface="Calibri" panose="020F0502020204030204" pitchFamily="34" charset="0"/>
            </a:endParaRPr>
          </a:p>
          <a:p>
            <a:pPr marL="285750" indent="-285750" algn="just">
              <a:lnSpc>
                <a:spcPct val="150000"/>
              </a:lnSpc>
              <a:buFont typeface="Wingdings" panose="05000000000000000000" pitchFamily="2" charset="2"/>
              <a:buChar char="§"/>
            </a:pPr>
            <a:r>
              <a:rPr lang="en-US" sz="1800" dirty="0">
                <a:solidFill>
                  <a:srgbClr val="000000"/>
                </a:solidFill>
                <a:effectLst/>
                <a:latin typeface="Times New Roman" panose="02020603050405020304" pitchFamily="18" charset="0"/>
                <a:ea typeface="Calibri" panose="020F0502020204030204" pitchFamily="34" charset="0"/>
              </a:rPr>
              <a:t>A new age of illness diagnosis has emerged in recent decades as a result of the merging of genetics and molecular biology. For example, genetic testing makes it possible to identify particular genetic variants linked to hereditary disorders, facilitating family planning and early intervention.</a:t>
            </a:r>
          </a:p>
          <a:p>
            <a:pPr marL="285750" indent="-285750" algn="just">
              <a:lnSpc>
                <a:spcPct val="150000"/>
              </a:lnSpc>
              <a:buFont typeface="Wingdings" panose="05000000000000000000" pitchFamily="2" charset="2"/>
              <a:buChar char="§"/>
            </a:pPr>
            <a:r>
              <a:rPr lang="en-US" sz="1800" dirty="0">
                <a:solidFill>
                  <a:srgbClr val="000000"/>
                </a:solidFill>
                <a:effectLst/>
                <a:latin typeface="Times New Roman" panose="02020603050405020304" pitchFamily="18" charset="0"/>
                <a:ea typeface="Calibri" panose="020F0502020204030204" pitchFamily="34" charset="0"/>
                <a:cs typeface="Mangal" panose="02040503050203030202" pitchFamily="18" charset="0"/>
              </a:rPr>
              <a:t>These biomarkers provide important information about how a disease develops and how well a therapy works.</a:t>
            </a:r>
            <a:endParaRPr lang="en-IN" sz="18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111986946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Ppt Background Vectors &amp; Illustrations for Free Download ...">
            <a:extLst>
              <a:ext uri="{FF2B5EF4-FFF2-40B4-BE49-F238E27FC236}">
                <a16:creationId xmlns:a16="http://schemas.microsoft.com/office/drawing/2014/main" id="{16C18692-75B1-11D2-B20F-C166AB9A7FD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CF297C41-E991-428C-7612-D2EDC82120A3}"/>
              </a:ext>
            </a:extLst>
          </p:cNvPr>
          <p:cNvSpPr txBox="1"/>
          <p:nvPr/>
        </p:nvSpPr>
        <p:spPr>
          <a:xfrm>
            <a:off x="364435" y="175719"/>
            <a:ext cx="11463130" cy="755400"/>
          </a:xfrm>
          <a:prstGeom prst="rect">
            <a:avLst/>
          </a:prstGeom>
          <a:noFill/>
        </p:spPr>
        <p:txBody>
          <a:bodyPr wrap="square">
            <a:spAutoFit/>
          </a:bodyPr>
          <a:lstStyle/>
          <a:p>
            <a:pPr lvl="0" algn="ctr">
              <a:lnSpc>
                <a:spcPct val="115000"/>
              </a:lnSpc>
              <a:spcAft>
                <a:spcPts val="1000"/>
              </a:spcAft>
            </a:pPr>
            <a:r>
              <a:rPr lang="en-US" sz="4000" b="1" dirty="0">
                <a:effectLst/>
                <a:latin typeface="Times New Roman" panose="02020603050405020304" pitchFamily="18" charset="0"/>
                <a:ea typeface="Calibri" panose="020F0502020204030204" pitchFamily="34" charset="0"/>
                <a:cs typeface="Mangal" panose="02040503050203030202" pitchFamily="18" charset="0"/>
              </a:rPr>
              <a:t>RESEARCH MOTIVATION</a:t>
            </a:r>
            <a:endParaRPr lang="en-IN" sz="40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5" name="TextBox 4">
            <a:extLst>
              <a:ext uri="{FF2B5EF4-FFF2-40B4-BE49-F238E27FC236}">
                <a16:creationId xmlns:a16="http://schemas.microsoft.com/office/drawing/2014/main" id="{54974437-22F1-5905-754F-BB4049554753}"/>
              </a:ext>
            </a:extLst>
          </p:cNvPr>
          <p:cNvSpPr txBox="1"/>
          <p:nvPr/>
        </p:nvSpPr>
        <p:spPr>
          <a:xfrm>
            <a:off x="291548" y="895662"/>
            <a:ext cx="11608904" cy="5962338"/>
          </a:xfrm>
          <a:prstGeom prst="rect">
            <a:avLst/>
          </a:prstGeom>
          <a:noFill/>
        </p:spPr>
        <p:txBody>
          <a:bodyPr wrap="square">
            <a:spAutoFit/>
          </a:bodyPr>
          <a:lstStyle/>
          <a:p>
            <a:pPr marL="285750" indent="-285750" algn="just">
              <a:lnSpc>
                <a:spcPct val="150000"/>
              </a:lnSpc>
              <a:spcAft>
                <a:spcPts val="1000"/>
              </a:spcAft>
              <a:buFont typeface="Wingdings" panose="05000000000000000000" pitchFamily="2" charset="2"/>
              <a:buChar char="q"/>
            </a:pPr>
            <a:r>
              <a:rPr lang="en-US" sz="1800" dirty="0">
                <a:effectLst/>
                <a:latin typeface="Times New Roman" panose="02020603050405020304" pitchFamily="18" charset="0"/>
                <a:ea typeface="Calibri" panose="020F0502020204030204" pitchFamily="34" charset="0"/>
                <a:cs typeface="Mangal" panose="02040503050203030202" pitchFamily="18" charset="0"/>
              </a:rPr>
              <a:t>In the healthcare industry, predictive data analytics methods have been shown to be very helpful for early disease detection and for enhancing medication and therapeutic treatment, which helps to reduce the rising death rate from diseases like COVID-19, diabetes, heart disease, breast cancer, and chronic kidney disease. </a:t>
            </a:r>
          </a:p>
          <a:p>
            <a:pPr marL="285750" indent="-285750" algn="just">
              <a:lnSpc>
                <a:spcPct val="150000"/>
              </a:lnSpc>
              <a:spcAft>
                <a:spcPts val="1000"/>
              </a:spcAft>
              <a:buFont typeface="Wingdings" panose="05000000000000000000" pitchFamily="2" charset="2"/>
              <a:buChar char="q"/>
            </a:pPr>
            <a:r>
              <a:rPr lang="en-US" sz="1800" dirty="0">
                <a:effectLst/>
                <a:latin typeface="Times New Roman" panose="02020603050405020304" pitchFamily="18" charset="0"/>
                <a:ea typeface="Calibri" panose="020F0502020204030204" pitchFamily="34" charset="0"/>
                <a:cs typeface="Mangal" panose="02040503050203030202" pitchFamily="18" charset="0"/>
              </a:rPr>
              <a:t>By merging mathematical models, computer applications, and clinical data, researchers were able to construct a sizable number of models over the course of several persistent attempts, producing an incredibly valuable multidisciplinary study with societal value. Quality assurance and management are two ongoing activities that oversee quality improvement. </a:t>
            </a:r>
          </a:p>
          <a:p>
            <a:pPr marL="285750" indent="-285750" algn="just">
              <a:lnSpc>
                <a:spcPct val="150000"/>
              </a:lnSpc>
              <a:spcAft>
                <a:spcPts val="1000"/>
              </a:spcAft>
              <a:buFont typeface="Wingdings" panose="05000000000000000000" pitchFamily="2" charset="2"/>
              <a:buChar char="q"/>
            </a:pPr>
            <a:r>
              <a:rPr lang="en-US" sz="1800" dirty="0">
                <a:effectLst/>
                <a:latin typeface="Times New Roman" panose="02020603050405020304" pitchFamily="18" charset="0"/>
                <a:ea typeface="Calibri" panose="020F0502020204030204" pitchFamily="34" charset="0"/>
                <a:cs typeface="Mangal" panose="02040503050203030202" pitchFamily="18" charset="0"/>
              </a:rPr>
              <a:t>The rise in many fatal diseases has been linked to a shift in eating patterns from traditional to fast food, changes in the climate caused by increasing pollution, and a lack of physical exercise. </a:t>
            </a:r>
            <a:endParaRPr lang="en-IN" sz="1600" dirty="0">
              <a:effectLst/>
              <a:latin typeface="Calibri" panose="020F0502020204030204" pitchFamily="34" charset="0"/>
              <a:ea typeface="Calibri" panose="020F0502020204030204" pitchFamily="34" charset="0"/>
              <a:cs typeface="Mangal" panose="02040503050203030202" pitchFamily="18" charset="0"/>
            </a:endParaRPr>
          </a:p>
          <a:p>
            <a:pPr marL="285750" indent="-285750" algn="just">
              <a:lnSpc>
                <a:spcPct val="150000"/>
              </a:lnSpc>
              <a:spcAft>
                <a:spcPts val="1000"/>
              </a:spcAft>
              <a:buFont typeface="Wingdings" panose="05000000000000000000" pitchFamily="2" charset="2"/>
              <a:buChar char="q"/>
            </a:pPr>
            <a:r>
              <a:rPr lang="en-US" sz="1800" dirty="0">
                <a:effectLst/>
                <a:latin typeface="Times New Roman" panose="02020603050405020304" pitchFamily="18" charset="0"/>
                <a:ea typeface="Calibri" panose="020F0502020204030204" pitchFamily="34" charset="0"/>
                <a:cs typeface="Mangal" panose="02040503050203030202" pitchFamily="18" charset="0"/>
              </a:rPr>
              <a:t>Early disease detection in this situation will be crucial to keeping the illness under control with the appropriate, closely watched therapy. </a:t>
            </a:r>
          </a:p>
          <a:p>
            <a:pPr marL="285750" indent="-285750" algn="just">
              <a:lnSpc>
                <a:spcPct val="150000"/>
              </a:lnSpc>
              <a:spcAft>
                <a:spcPts val="1000"/>
              </a:spcAft>
              <a:buFont typeface="Wingdings" panose="05000000000000000000" pitchFamily="2" charset="2"/>
              <a:buChar char="q"/>
            </a:pPr>
            <a:r>
              <a:rPr lang="en-US" sz="1800" dirty="0">
                <a:effectLst/>
                <a:latin typeface="Times New Roman" panose="02020603050405020304" pitchFamily="18" charset="0"/>
                <a:ea typeface="Calibri" panose="020F0502020204030204" pitchFamily="34" charset="0"/>
                <a:cs typeface="Mangal" panose="02040503050203030202" pitchFamily="18" charset="0"/>
              </a:rPr>
              <a:t>A preliminary review of some of the already available models reveals substantial knowledge gaps in the areas of exploratory data analysis, data treatment analysis, and classifier constraints. By employing hybrid frameworks, one may increase accuracy in terms of synergy with the rapidly expanding mathematical and computational models. </a:t>
            </a:r>
            <a:endParaRPr lang="en-IN" sz="16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39147367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2" descr="Ppt Background Vectors &amp; Illustrations for Free Download ...">
            <a:extLst>
              <a:ext uri="{FF2B5EF4-FFF2-40B4-BE49-F238E27FC236}">
                <a16:creationId xmlns:a16="http://schemas.microsoft.com/office/drawing/2014/main" id="{446EF1E9-9597-96E4-8A29-0008C618D09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3BDF6BD9-D7CA-42C9-D8A9-C86603A403D1}"/>
              </a:ext>
            </a:extLst>
          </p:cNvPr>
          <p:cNvSpPr txBox="1"/>
          <p:nvPr/>
        </p:nvSpPr>
        <p:spPr>
          <a:xfrm>
            <a:off x="265043" y="294989"/>
            <a:ext cx="11675166" cy="755400"/>
          </a:xfrm>
          <a:prstGeom prst="rect">
            <a:avLst/>
          </a:prstGeom>
          <a:noFill/>
        </p:spPr>
        <p:txBody>
          <a:bodyPr wrap="square">
            <a:spAutoFit/>
          </a:bodyPr>
          <a:lstStyle/>
          <a:p>
            <a:pPr lvl="0" algn="ctr">
              <a:lnSpc>
                <a:spcPct val="115000"/>
              </a:lnSpc>
              <a:spcAft>
                <a:spcPts val="1000"/>
              </a:spcAft>
            </a:pPr>
            <a:r>
              <a:rPr lang="en-US" sz="4000" b="1" dirty="0">
                <a:effectLst/>
                <a:latin typeface="Times New Roman" panose="02020603050405020304" pitchFamily="18" charset="0"/>
                <a:ea typeface="Calibri" panose="020F0502020204030204" pitchFamily="34" charset="0"/>
                <a:cs typeface="Mangal" panose="02040503050203030202" pitchFamily="18" charset="0"/>
              </a:rPr>
              <a:t>DATA IMBALANCE PROBLEM</a:t>
            </a:r>
            <a:endParaRPr lang="en-IN" sz="40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5" name="TextBox 4">
            <a:extLst>
              <a:ext uri="{FF2B5EF4-FFF2-40B4-BE49-F238E27FC236}">
                <a16:creationId xmlns:a16="http://schemas.microsoft.com/office/drawing/2014/main" id="{C2582019-55C9-4C15-A1A9-6DB0963EE99B}"/>
              </a:ext>
            </a:extLst>
          </p:cNvPr>
          <p:cNvSpPr txBox="1"/>
          <p:nvPr/>
        </p:nvSpPr>
        <p:spPr>
          <a:xfrm>
            <a:off x="265043" y="1302170"/>
            <a:ext cx="6096000" cy="2540888"/>
          </a:xfrm>
          <a:prstGeom prst="rect">
            <a:avLst/>
          </a:prstGeom>
          <a:noFill/>
        </p:spPr>
        <p:txBody>
          <a:bodyPr wrap="square">
            <a:spAutoFit/>
          </a:bodyPr>
          <a:lstStyle/>
          <a:p>
            <a:pPr marL="285750" indent="-285750" algn="just">
              <a:lnSpc>
                <a:spcPct val="150000"/>
              </a:lnSpc>
              <a:buFont typeface="Wingdings" panose="05000000000000000000" pitchFamily="2" charset="2"/>
              <a:buChar char="v"/>
            </a:pPr>
            <a:r>
              <a:rPr lang="en-US" sz="1800" dirty="0">
                <a:effectLst/>
                <a:latin typeface="Times New Roman" panose="02020603050405020304" pitchFamily="18" charset="0"/>
                <a:ea typeface="Calibri" panose="020F0502020204030204" pitchFamily="34" charset="0"/>
              </a:rPr>
              <a:t>If the positive and negative values in a dataset are nearly equal, it is said to be balanced. On the other hand, unbalanced datasets are unique situations in which there is an uneven distribution of values across the classes, giving rise to two separate classes: the majority, or negative class, and the minority, or positive class </a:t>
            </a:r>
            <a:endParaRPr lang="en-IN" dirty="0"/>
          </a:p>
        </p:txBody>
      </p:sp>
      <p:pic>
        <p:nvPicPr>
          <p:cNvPr id="6" name="Picture 5">
            <a:extLst>
              <a:ext uri="{FF2B5EF4-FFF2-40B4-BE49-F238E27FC236}">
                <a16:creationId xmlns:a16="http://schemas.microsoft.com/office/drawing/2014/main" id="{1EB5CC8C-DC9A-E977-E8FD-DE6D6C1E4EBA}"/>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083563" y="1302170"/>
            <a:ext cx="3670300" cy="1648460"/>
          </a:xfrm>
          <a:prstGeom prst="rect">
            <a:avLst/>
          </a:prstGeom>
          <a:noFill/>
        </p:spPr>
      </p:pic>
      <p:sp>
        <p:nvSpPr>
          <p:cNvPr id="8" name="TextBox 7">
            <a:extLst>
              <a:ext uri="{FF2B5EF4-FFF2-40B4-BE49-F238E27FC236}">
                <a16:creationId xmlns:a16="http://schemas.microsoft.com/office/drawing/2014/main" id="{210A3650-7042-DF1D-2F11-3C1CBDF974F0}"/>
              </a:ext>
            </a:extLst>
          </p:cNvPr>
          <p:cNvSpPr txBox="1"/>
          <p:nvPr/>
        </p:nvSpPr>
        <p:spPr>
          <a:xfrm>
            <a:off x="6930887" y="3059668"/>
            <a:ext cx="4996070" cy="369332"/>
          </a:xfrm>
          <a:prstGeom prst="rect">
            <a:avLst/>
          </a:prstGeom>
          <a:noFill/>
        </p:spPr>
        <p:txBody>
          <a:bodyPr wrap="square">
            <a:spAutoFit/>
          </a:bodyPr>
          <a:lstStyle/>
          <a:p>
            <a:r>
              <a:rPr lang="en-US" sz="1800" dirty="0">
                <a:effectLst/>
                <a:latin typeface="Times New Roman" panose="02020603050405020304" pitchFamily="18" charset="0"/>
                <a:ea typeface="Calibri" panose="020F0502020204030204" pitchFamily="34" charset="0"/>
              </a:rPr>
              <a:t>Figure 1. Balanced dataset Vs Imbalanced dataset </a:t>
            </a:r>
            <a:endParaRPr lang="en-IN" dirty="0"/>
          </a:p>
        </p:txBody>
      </p:sp>
      <p:sp>
        <p:nvSpPr>
          <p:cNvPr id="10" name="TextBox 9">
            <a:extLst>
              <a:ext uri="{FF2B5EF4-FFF2-40B4-BE49-F238E27FC236}">
                <a16:creationId xmlns:a16="http://schemas.microsoft.com/office/drawing/2014/main" id="{F93F5072-41A1-EC4B-2D01-40BD79033AF9}"/>
              </a:ext>
            </a:extLst>
          </p:cNvPr>
          <p:cNvSpPr txBox="1"/>
          <p:nvPr/>
        </p:nvSpPr>
        <p:spPr>
          <a:xfrm>
            <a:off x="477078" y="4094839"/>
            <a:ext cx="11012556" cy="390684"/>
          </a:xfrm>
          <a:prstGeom prst="rect">
            <a:avLst/>
          </a:prstGeom>
          <a:noFill/>
        </p:spPr>
        <p:txBody>
          <a:bodyPr wrap="square">
            <a:spAutoFit/>
          </a:bodyPr>
          <a:lstStyle/>
          <a:p>
            <a:pPr lvl="0">
              <a:lnSpc>
                <a:spcPct val="115000"/>
              </a:lnSpc>
              <a:spcAft>
                <a:spcPts val="1000"/>
              </a:spcAft>
            </a:pPr>
            <a:r>
              <a:rPr lang="en-US" sz="1800" b="1" dirty="0">
                <a:effectLst/>
                <a:latin typeface="Times New Roman" panose="02020603050405020304" pitchFamily="18" charset="0"/>
                <a:ea typeface="Calibri" panose="020F0502020204030204" pitchFamily="34" charset="0"/>
                <a:cs typeface="Mangal" panose="02040503050203030202" pitchFamily="18" charset="0"/>
              </a:rPr>
              <a:t>CLASS IMALANCE PROBLEM TACKLING PROCEDURES</a:t>
            </a:r>
            <a:endParaRPr lang="en-IN" sz="16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12" name="TextBox 11">
            <a:extLst>
              <a:ext uri="{FF2B5EF4-FFF2-40B4-BE49-F238E27FC236}">
                <a16:creationId xmlns:a16="http://schemas.microsoft.com/office/drawing/2014/main" id="{ECC192D4-AC81-838A-4ED3-DBFD53944732}"/>
              </a:ext>
            </a:extLst>
          </p:cNvPr>
          <p:cNvSpPr txBox="1"/>
          <p:nvPr/>
        </p:nvSpPr>
        <p:spPr>
          <a:xfrm>
            <a:off x="265043" y="4700884"/>
            <a:ext cx="11317357" cy="1709892"/>
          </a:xfrm>
          <a:prstGeom prst="rect">
            <a:avLst/>
          </a:prstGeom>
          <a:noFill/>
        </p:spPr>
        <p:txBody>
          <a:bodyPr wrap="square">
            <a:spAutoFit/>
          </a:bodyPr>
          <a:lstStyle/>
          <a:p>
            <a:pPr marL="285750" indent="-285750" algn="just">
              <a:lnSpc>
                <a:spcPct val="150000"/>
              </a:lnSpc>
              <a:buFont typeface="Wingdings" panose="05000000000000000000" pitchFamily="2" charset="2"/>
              <a:buChar char="v"/>
            </a:pPr>
            <a:r>
              <a:rPr lang="en-US" sz="1800" dirty="0">
                <a:effectLst/>
                <a:latin typeface="Times New Roman" panose="02020603050405020304" pitchFamily="18" charset="0"/>
                <a:ea typeface="Calibri" panose="020F0502020204030204" pitchFamily="34" charset="0"/>
              </a:rPr>
              <a:t>Extremely unbalanced class distributions are a sign of class imbalance issues. A class imbalance may exist in the dataset if samples from one or more classes significantly outnumber those from other classes. Because class imbalance affects the quality and reliability of the output from the machine learning assignment, it has to be addressed using specific techniques and measures. There are three main approaches to addressing the problem of class inequality </a:t>
            </a:r>
            <a:endParaRPr lang="en-IN" dirty="0"/>
          </a:p>
        </p:txBody>
      </p:sp>
    </p:spTree>
    <p:extLst>
      <p:ext uri="{BB962C8B-B14F-4D97-AF65-F5344CB8AC3E}">
        <p14:creationId xmlns:p14="http://schemas.microsoft.com/office/powerpoint/2010/main" val="3132570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Ppt Background Vectors &amp; Illustrations for Free Download ...">
            <a:extLst>
              <a:ext uri="{FF2B5EF4-FFF2-40B4-BE49-F238E27FC236}">
                <a16:creationId xmlns:a16="http://schemas.microsoft.com/office/drawing/2014/main" id="{BEADEAAB-141C-9E37-F1DB-EA7B82BB6BD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2917"/>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9EBAAC41-7903-184A-204A-C6DB73D036A7}"/>
              </a:ext>
            </a:extLst>
          </p:cNvPr>
          <p:cNvSpPr txBox="1"/>
          <p:nvPr/>
        </p:nvSpPr>
        <p:spPr>
          <a:xfrm>
            <a:off x="450573" y="418042"/>
            <a:ext cx="11330609" cy="1284262"/>
          </a:xfrm>
          <a:prstGeom prst="rect">
            <a:avLst/>
          </a:prstGeom>
          <a:noFill/>
        </p:spPr>
        <p:txBody>
          <a:bodyPr wrap="square">
            <a:spAutoFit/>
          </a:bodyPr>
          <a:lstStyle/>
          <a:p>
            <a:pPr>
              <a:lnSpc>
                <a:spcPct val="115000"/>
              </a:lnSpc>
              <a:spcAft>
                <a:spcPts val="1000"/>
              </a:spcAft>
            </a:pPr>
            <a:r>
              <a:rPr lang="en-US" sz="1800" dirty="0">
                <a:effectLst/>
                <a:latin typeface="Times New Roman" panose="02020603050405020304" pitchFamily="18" charset="0"/>
                <a:ea typeface="Calibri" panose="020F0502020204030204" pitchFamily="34" charset="0"/>
                <a:cs typeface="Mangal" panose="02040503050203030202" pitchFamily="18" charset="0"/>
              </a:rPr>
              <a:t>1.	Data Driven Methods</a:t>
            </a:r>
            <a:endParaRPr lang="en-IN" sz="1600" dirty="0">
              <a:effectLst/>
              <a:latin typeface="Calibri" panose="020F0502020204030204" pitchFamily="34" charset="0"/>
              <a:ea typeface="Calibri" panose="020F0502020204030204" pitchFamily="34" charset="0"/>
              <a:cs typeface="Mangal" panose="02040503050203030202" pitchFamily="18" charset="0"/>
            </a:endParaRPr>
          </a:p>
          <a:p>
            <a:pPr>
              <a:lnSpc>
                <a:spcPct val="115000"/>
              </a:lnSpc>
              <a:spcAft>
                <a:spcPts val="1000"/>
              </a:spcAft>
            </a:pPr>
            <a:r>
              <a:rPr lang="en-US" sz="1800" dirty="0">
                <a:effectLst/>
                <a:latin typeface="Times New Roman" panose="02020603050405020304" pitchFamily="18" charset="0"/>
                <a:ea typeface="Calibri" panose="020F0502020204030204" pitchFamily="34" charset="0"/>
                <a:cs typeface="Mangal" panose="02040503050203030202" pitchFamily="18" charset="0"/>
              </a:rPr>
              <a:t>2.	Algorithm Based Methods</a:t>
            </a:r>
            <a:endParaRPr lang="en-IN" sz="1600" dirty="0">
              <a:effectLst/>
              <a:latin typeface="Calibri" panose="020F0502020204030204" pitchFamily="34" charset="0"/>
              <a:ea typeface="Calibri" panose="020F0502020204030204" pitchFamily="34" charset="0"/>
              <a:cs typeface="Mangal" panose="02040503050203030202" pitchFamily="18" charset="0"/>
            </a:endParaRPr>
          </a:p>
          <a:p>
            <a:pPr>
              <a:lnSpc>
                <a:spcPct val="115000"/>
              </a:lnSpc>
              <a:spcAft>
                <a:spcPts val="1000"/>
              </a:spcAft>
            </a:pPr>
            <a:r>
              <a:rPr lang="en-US" sz="1800" dirty="0">
                <a:effectLst/>
                <a:latin typeface="Times New Roman" panose="02020603050405020304" pitchFamily="18" charset="0"/>
                <a:ea typeface="Calibri" panose="020F0502020204030204" pitchFamily="34" charset="0"/>
                <a:cs typeface="Mangal" panose="02040503050203030202" pitchFamily="18" charset="0"/>
              </a:rPr>
              <a:t>3.	Feature Based Methods</a:t>
            </a:r>
            <a:endParaRPr lang="en-IN" sz="1600" dirty="0">
              <a:effectLst/>
              <a:latin typeface="Calibri" panose="020F0502020204030204" pitchFamily="34" charset="0"/>
              <a:ea typeface="Calibri" panose="020F0502020204030204" pitchFamily="34" charset="0"/>
              <a:cs typeface="Mangal" panose="02040503050203030202" pitchFamily="18" charset="0"/>
            </a:endParaRPr>
          </a:p>
        </p:txBody>
      </p:sp>
      <p:pic>
        <p:nvPicPr>
          <p:cNvPr id="4" name="Picture 3">
            <a:extLst>
              <a:ext uri="{FF2B5EF4-FFF2-40B4-BE49-F238E27FC236}">
                <a16:creationId xmlns:a16="http://schemas.microsoft.com/office/drawing/2014/main" id="{D90B82C0-699B-87B8-ED37-AAB3E2F2E51E}"/>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621508" y="2046704"/>
            <a:ext cx="4903304" cy="2908430"/>
          </a:xfrm>
          <a:prstGeom prst="rect">
            <a:avLst/>
          </a:prstGeom>
          <a:noFill/>
        </p:spPr>
      </p:pic>
      <p:sp>
        <p:nvSpPr>
          <p:cNvPr id="6" name="TextBox 5">
            <a:extLst>
              <a:ext uri="{FF2B5EF4-FFF2-40B4-BE49-F238E27FC236}">
                <a16:creationId xmlns:a16="http://schemas.microsoft.com/office/drawing/2014/main" id="{9ED2543D-3C05-BA54-DAD8-F27C65805D44}"/>
              </a:ext>
            </a:extLst>
          </p:cNvPr>
          <p:cNvSpPr txBox="1"/>
          <p:nvPr/>
        </p:nvSpPr>
        <p:spPr>
          <a:xfrm>
            <a:off x="2780982" y="5269252"/>
            <a:ext cx="6096000" cy="646331"/>
          </a:xfrm>
          <a:prstGeom prst="rect">
            <a:avLst/>
          </a:prstGeom>
          <a:noFill/>
        </p:spPr>
        <p:txBody>
          <a:bodyPr wrap="square">
            <a:spAutoFit/>
          </a:bodyPr>
          <a:lstStyle/>
          <a:p>
            <a:pPr algn="ctr"/>
            <a:r>
              <a:rPr lang="en-US" sz="1800" b="1" dirty="0">
                <a:effectLst/>
                <a:latin typeface="Times New Roman" panose="02020603050405020304" pitchFamily="18" charset="0"/>
                <a:ea typeface="Calibri" panose="020F0502020204030204" pitchFamily="34" charset="0"/>
              </a:rPr>
              <a:t>Figure 2. Different approaches to tackle Class Imbalance Problem </a:t>
            </a:r>
            <a:endParaRPr lang="en-IN" b="1" dirty="0"/>
          </a:p>
        </p:txBody>
      </p:sp>
    </p:spTree>
    <p:extLst>
      <p:ext uri="{BB962C8B-B14F-4D97-AF65-F5344CB8AC3E}">
        <p14:creationId xmlns:p14="http://schemas.microsoft.com/office/powerpoint/2010/main" val="313265827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Ppt Background Vectors &amp; Illustrations for Free Download ...">
            <a:extLst>
              <a:ext uri="{FF2B5EF4-FFF2-40B4-BE49-F238E27FC236}">
                <a16:creationId xmlns:a16="http://schemas.microsoft.com/office/drawing/2014/main" id="{46E95A5E-FA58-0318-3F29-714B4E79889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2E6E0E4E-E687-1860-6C56-8C638CEBE741}"/>
              </a:ext>
            </a:extLst>
          </p:cNvPr>
          <p:cNvSpPr txBox="1"/>
          <p:nvPr/>
        </p:nvSpPr>
        <p:spPr>
          <a:xfrm>
            <a:off x="649356" y="230212"/>
            <a:ext cx="11383618" cy="689099"/>
          </a:xfrm>
          <a:prstGeom prst="rect">
            <a:avLst/>
          </a:prstGeom>
          <a:noFill/>
        </p:spPr>
        <p:txBody>
          <a:bodyPr wrap="square">
            <a:spAutoFit/>
          </a:bodyPr>
          <a:lstStyle/>
          <a:p>
            <a:pPr lvl="0" algn="ctr">
              <a:lnSpc>
                <a:spcPct val="115000"/>
              </a:lnSpc>
              <a:spcAft>
                <a:spcPts val="1000"/>
              </a:spcAft>
            </a:pPr>
            <a:r>
              <a:rPr lang="en-US" sz="3600" b="1" dirty="0">
                <a:effectLst/>
                <a:latin typeface="Times New Roman" panose="02020603050405020304" pitchFamily="18" charset="0"/>
                <a:ea typeface="Calibri" panose="020F0502020204030204" pitchFamily="34" charset="0"/>
                <a:cs typeface="Mangal" panose="02040503050203030202" pitchFamily="18" charset="0"/>
              </a:rPr>
              <a:t>DATA PRE-PROCESSING LEVEL APPROACH</a:t>
            </a:r>
            <a:endParaRPr lang="en-IN" sz="36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4" name="TextBox 3">
            <a:extLst>
              <a:ext uri="{FF2B5EF4-FFF2-40B4-BE49-F238E27FC236}">
                <a16:creationId xmlns:a16="http://schemas.microsoft.com/office/drawing/2014/main" id="{32F039F0-7488-90B2-29F0-855A69D4B8CB}"/>
              </a:ext>
            </a:extLst>
          </p:cNvPr>
          <p:cNvSpPr txBox="1"/>
          <p:nvPr/>
        </p:nvSpPr>
        <p:spPr>
          <a:xfrm>
            <a:off x="344556" y="1195391"/>
            <a:ext cx="11688417" cy="6043706"/>
          </a:xfrm>
          <a:prstGeom prst="rect">
            <a:avLst/>
          </a:prstGeom>
          <a:noFill/>
        </p:spPr>
        <p:txBody>
          <a:bodyPr wrap="square">
            <a:spAutoFit/>
          </a:bodyPr>
          <a:lstStyle/>
          <a:p>
            <a:pPr algn="just">
              <a:lnSpc>
                <a:spcPct val="150000"/>
              </a:lnSpc>
              <a:spcAft>
                <a:spcPts val="1000"/>
              </a:spcAft>
            </a:pPr>
            <a:r>
              <a:rPr lang="en-US" sz="1800" dirty="0">
                <a:effectLst/>
                <a:latin typeface="Times New Roman" panose="02020603050405020304" pitchFamily="18" charset="0"/>
                <a:ea typeface="Calibri" panose="020F0502020204030204" pitchFamily="34" charset="0"/>
                <a:cs typeface="Mangal" panose="02040503050203030202" pitchFamily="18" charset="0"/>
              </a:rPr>
              <a:t>The main objective of this strategy is to resample the data. A pre-processing method called resampling is used to change the class distribution before the model is trained. There are two types of </a:t>
            </a:r>
            <a:r>
              <a:rPr lang="en-US" sz="1800" dirty="0" err="1">
                <a:effectLst/>
                <a:latin typeface="Times New Roman" panose="02020603050405020304" pitchFamily="18" charset="0"/>
                <a:ea typeface="Calibri" panose="020F0502020204030204" pitchFamily="34" charset="0"/>
                <a:cs typeface="Mangal" panose="02040503050203030202" pitchFamily="18" charset="0"/>
              </a:rPr>
              <a:t>resamplinn</a:t>
            </a:r>
            <a:r>
              <a:rPr lang="en-US" sz="1800" dirty="0">
                <a:effectLst/>
                <a:latin typeface="Times New Roman" panose="02020603050405020304" pitchFamily="18" charset="0"/>
                <a:ea typeface="Calibri" panose="020F0502020204030204" pitchFamily="34" charset="0"/>
                <a:cs typeface="Mangal" panose="02040503050203030202" pitchFamily="18" charset="0"/>
              </a:rPr>
              <a:t>:</a:t>
            </a:r>
          </a:p>
          <a:p>
            <a:pPr marL="742950" lvl="1" indent="-285750" algn="just">
              <a:lnSpc>
                <a:spcPct val="150000"/>
              </a:lnSpc>
              <a:buFont typeface="+mj-lt"/>
              <a:buAutoNum type="arabicPeriod"/>
            </a:pPr>
            <a:r>
              <a:rPr lang="en-US" sz="1800" b="1" dirty="0">
                <a:effectLst/>
                <a:latin typeface="Times New Roman" panose="02020603050405020304" pitchFamily="18" charset="0"/>
                <a:ea typeface="Calibri" panose="020F0502020204030204" pitchFamily="34" charset="0"/>
                <a:cs typeface="Mangal" panose="02040503050203030202" pitchFamily="18" charset="0"/>
              </a:rPr>
              <a:t>Natural Resampling: </a:t>
            </a:r>
            <a:r>
              <a:rPr lang="en-US" sz="1800" dirty="0">
                <a:effectLst/>
                <a:latin typeface="Times New Roman" panose="02020603050405020304" pitchFamily="18" charset="0"/>
                <a:ea typeface="Calibri" panose="020F0502020204030204" pitchFamily="34" charset="0"/>
                <a:cs typeface="Mangal" panose="02040503050203030202" pitchFamily="18" charset="0"/>
              </a:rPr>
              <a:t>The imbalance problem in the dataset is part of its nature of the dataset. the main goal is to the majority class. It’s not always possible, but it’s simple to obtain.</a:t>
            </a:r>
            <a:endParaRPr lang="en-IN" dirty="0">
              <a:latin typeface="Calibri" panose="020F0502020204030204" pitchFamily="34" charset="0"/>
              <a:ea typeface="Calibri" panose="020F0502020204030204" pitchFamily="34" charset="0"/>
              <a:cs typeface="Mangal" panose="02040503050203030202" pitchFamily="18" charset="0"/>
            </a:endParaRPr>
          </a:p>
          <a:p>
            <a:pPr marL="742950" lvl="1" indent="-285750" algn="just">
              <a:lnSpc>
                <a:spcPct val="150000"/>
              </a:lnSpc>
              <a:buFont typeface="+mj-lt"/>
              <a:buAutoNum type="arabicPeriod"/>
            </a:pPr>
            <a:r>
              <a:rPr lang="en-US" sz="1800" b="1" dirty="0">
                <a:effectLst/>
                <a:latin typeface="Times New Roman" panose="02020603050405020304" pitchFamily="18" charset="0"/>
                <a:ea typeface="Calibri" panose="020F0502020204030204" pitchFamily="34" charset="0"/>
                <a:cs typeface="Mangal" panose="02040503050203030202" pitchFamily="18" charset="0"/>
              </a:rPr>
              <a:t>Artificial Resampling: </a:t>
            </a:r>
            <a:r>
              <a:rPr lang="en-US" sz="1800" dirty="0">
                <a:effectLst/>
                <a:latin typeface="Times New Roman" panose="02020603050405020304" pitchFamily="18" charset="0"/>
                <a:ea typeface="Calibri" panose="020F0502020204030204" pitchFamily="34" charset="0"/>
                <a:cs typeface="Mangal" panose="02040503050203030202" pitchFamily="18" charset="0"/>
              </a:rPr>
              <a:t>It can be accomplished by:</a:t>
            </a:r>
            <a:endParaRPr lang="en-IN" sz="1800" dirty="0">
              <a:effectLst/>
              <a:latin typeface="Calibri" panose="020F0502020204030204" pitchFamily="34" charset="0"/>
              <a:ea typeface="Calibri" panose="020F0502020204030204" pitchFamily="34" charset="0"/>
              <a:cs typeface="Mangal" panose="02040503050203030202" pitchFamily="18" charset="0"/>
            </a:endParaRPr>
          </a:p>
          <a:p>
            <a:pPr marL="285750" indent="-285750" algn="just">
              <a:lnSpc>
                <a:spcPct val="115000"/>
              </a:lnSpc>
              <a:spcAft>
                <a:spcPts val="1000"/>
              </a:spcAft>
              <a:buFont typeface="Wingdings" panose="05000000000000000000" pitchFamily="2" charset="2"/>
              <a:buChar char="ü"/>
            </a:pPr>
            <a:r>
              <a:rPr lang="en-US" sz="1800" b="1" dirty="0" err="1">
                <a:effectLst/>
                <a:latin typeface="Times New Roman" panose="02020603050405020304" pitchFamily="18" charset="0"/>
                <a:ea typeface="Calibri" panose="020F0502020204030204" pitchFamily="34" charset="0"/>
                <a:cs typeface="Mangal" panose="02040503050203030202" pitchFamily="18" charset="0"/>
              </a:rPr>
              <a:t>Undersampling</a:t>
            </a:r>
            <a:r>
              <a:rPr lang="en-US" sz="1800" dirty="0">
                <a:effectLst/>
                <a:latin typeface="Times New Roman" panose="02020603050405020304" pitchFamily="18" charset="0"/>
                <a:ea typeface="Calibri" panose="020F0502020204030204" pitchFamily="34" charset="0"/>
                <a:cs typeface="Mangal" panose="02040503050203030202" pitchFamily="18" charset="0"/>
              </a:rPr>
              <a:t>: The elimination of cases from the dominant class is carried out at arbitrary from the collection of cases..</a:t>
            </a:r>
            <a:endParaRPr lang="en-IN" sz="1800" dirty="0">
              <a:effectLst/>
              <a:latin typeface="Calibri" panose="020F0502020204030204" pitchFamily="34" charset="0"/>
              <a:ea typeface="Calibri" panose="020F0502020204030204" pitchFamily="34" charset="0"/>
              <a:cs typeface="Mangal" panose="02040503050203030202" pitchFamily="18" charset="0"/>
            </a:endParaRPr>
          </a:p>
          <a:p>
            <a:pPr marL="285750" indent="-285750" algn="just">
              <a:lnSpc>
                <a:spcPct val="115000"/>
              </a:lnSpc>
              <a:spcAft>
                <a:spcPts val="1000"/>
              </a:spcAft>
              <a:buFont typeface="Wingdings" panose="05000000000000000000" pitchFamily="2" charset="2"/>
              <a:buChar char="ü"/>
            </a:pPr>
            <a:r>
              <a:rPr lang="en-US" sz="1800" b="1" dirty="0">
                <a:effectLst/>
                <a:latin typeface="Times New Roman" panose="02020603050405020304" pitchFamily="18" charset="0"/>
                <a:ea typeface="Calibri" panose="020F0502020204030204" pitchFamily="34" charset="0"/>
                <a:cs typeface="Mangal" panose="02040503050203030202" pitchFamily="18" charset="0"/>
              </a:rPr>
              <a:t>Oversampling</a:t>
            </a:r>
            <a:r>
              <a:rPr lang="en-US" sz="1800" dirty="0">
                <a:effectLst/>
                <a:latin typeface="Times New Roman" panose="02020603050405020304" pitchFamily="18" charset="0"/>
                <a:ea typeface="Calibri" panose="020F0502020204030204" pitchFamily="34" charset="0"/>
                <a:cs typeface="Mangal" panose="02040503050203030202" pitchFamily="18" charset="0"/>
              </a:rPr>
              <a:t>: instances from the minority class are added to the dataset where the replication is done either randomly or using an algorithm.</a:t>
            </a:r>
            <a:endParaRPr lang="en-IN" sz="1800" dirty="0">
              <a:effectLst/>
              <a:latin typeface="Calibri" panose="020F0502020204030204" pitchFamily="34" charset="0"/>
              <a:ea typeface="Calibri" panose="020F0502020204030204" pitchFamily="34" charset="0"/>
              <a:cs typeface="Mangal" panose="02040503050203030202" pitchFamily="18" charset="0"/>
            </a:endParaRPr>
          </a:p>
          <a:p>
            <a:pPr marL="285750" indent="-285750" algn="just">
              <a:lnSpc>
                <a:spcPct val="115000"/>
              </a:lnSpc>
              <a:spcAft>
                <a:spcPts val="1000"/>
              </a:spcAft>
              <a:buFont typeface="Wingdings" panose="05000000000000000000" pitchFamily="2" charset="2"/>
              <a:buChar char="ü"/>
            </a:pPr>
            <a:r>
              <a:rPr lang="en-US" sz="1800" b="1" dirty="0">
                <a:effectLst/>
                <a:latin typeface="Times New Roman" panose="02020603050405020304" pitchFamily="18" charset="0"/>
                <a:ea typeface="Calibri" panose="020F0502020204030204" pitchFamily="34" charset="0"/>
                <a:cs typeface="Mangal" panose="02040503050203030202" pitchFamily="18" charset="0"/>
              </a:rPr>
              <a:t>SMOTE :</a:t>
            </a:r>
            <a:r>
              <a:rPr lang="en-US" sz="1800" dirty="0">
                <a:effectLst/>
                <a:latin typeface="Times New Roman" panose="02020603050405020304" pitchFamily="18" charset="0"/>
                <a:ea typeface="Calibri" panose="020F0502020204030204" pitchFamily="34" charset="0"/>
                <a:cs typeface="Mangal" panose="02040503050203030202" pitchFamily="18" charset="0"/>
              </a:rPr>
              <a:t> S-MOTE oversamples to produce fresh minority class examples by inter-plotting several minority class examples. The freshly generated examples of a majority group are called </a:t>
            </a:r>
            <a:r>
              <a:rPr lang="en-US" sz="1800" dirty="0" err="1">
                <a:effectLst/>
                <a:latin typeface="Times New Roman" panose="02020603050405020304" pitchFamily="18" charset="0"/>
                <a:ea typeface="Calibri" panose="020F0502020204030204" pitchFamily="34" charset="0"/>
                <a:cs typeface="Mangal" panose="02040503050203030202" pitchFamily="18" charset="0"/>
              </a:rPr>
              <a:t>synthesised</a:t>
            </a:r>
            <a:r>
              <a:rPr lang="en-US" sz="1800" dirty="0">
                <a:effectLst/>
                <a:latin typeface="Times New Roman" panose="02020603050405020304" pitchFamily="18" charset="0"/>
                <a:ea typeface="Calibri" panose="020F0502020204030204" pitchFamily="34" charset="0"/>
                <a:cs typeface="Mangal" panose="02040503050203030202" pitchFamily="18" charset="0"/>
              </a:rPr>
              <a:t> observations, and they are obtained by determining the nearest </a:t>
            </a:r>
            <a:r>
              <a:rPr lang="en-US" sz="1800" dirty="0" err="1">
                <a:effectLst/>
                <a:latin typeface="Times New Roman" panose="02020603050405020304" pitchFamily="18" charset="0"/>
                <a:ea typeface="Calibri" panose="020F0502020204030204" pitchFamily="34" charset="0"/>
                <a:cs typeface="Mangal" panose="02040503050203030202" pitchFamily="18" charset="0"/>
              </a:rPr>
              <a:t>neighbours</a:t>
            </a:r>
            <a:r>
              <a:rPr lang="en-US" sz="1800" dirty="0">
                <a:effectLst/>
                <a:latin typeface="Times New Roman" panose="02020603050405020304" pitchFamily="18" charset="0"/>
                <a:ea typeface="Calibri" panose="020F0502020204030204" pitchFamily="34" charset="0"/>
                <a:cs typeface="Mangal" panose="02040503050203030202" pitchFamily="18" charset="0"/>
              </a:rPr>
              <a:t> of each minority group.</a:t>
            </a:r>
            <a:endParaRPr lang="en-IN" sz="1800" dirty="0">
              <a:effectLst/>
              <a:latin typeface="Calibri" panose="020F0502020204030204" pitchFamily="34" charset="0"/>
              <a:ea typeface="Calibri" panose="020F0502020204030204" pitchFamily="34" charset="0"/>
              <a:cs typeface="Mangal" panose="02040503050203030202" pitchFamily="18" charset="0"/>
            </a:endParaRPr>
          </a:p>
          <a:p>
            <a:pPr marL="285750" indent="-285750" algn="just">
              <a:lnSpc>
                <a:spcPct val="115000"/>
              </a:lnSpc>
              <a:spcAft>
                <a:spcPts val="1000"/>
              </a:spcAft>
              <a:buFont typeface="Wingdings" panose="05000000000000000000" pitchFamily="2" charset="2"/>
              <a:buChar char="ü"/>
            </a:pPr>
            <a:r>
              <a:rPr lang="en-US" sz="1800" b="1" dirty="0">
                <a:effectLst/>
                <a:latin typeface="Times New Roman" panose="02020603050405020304" pitchFamily="18" charset="0"/>
                <a:ea typeface="Calibri" panose="020F0502020204030204" pitchFamily="34" charset="0"/>
                <a:cs typeface="Mangal" panose="02040503050203030202" pitchFamily="18" charset="0"/>
              </a:rPr>
              <a:t> Random sampling: </a:t>
            </a:r>
            <a:r>
              <a:rPr lang="en-US" sz="1800" dirty="0">
                <a:effectLst/>
                <a:latin typeface="Times New Roman" panose="02020603050405020304" pitchFamily="18" charset="0"/>
                <a:ea typeface="Calibri" panose="020F0502020204030204" pitchFamily="34" charset="0"/>
                <a:cs typeface="Mangal" panose="02040503050203030202" pitchFamily="18" charset="0"/>
              </a:rPr>
              <a:t>The last type of distributed that is produced by the resampling approach can be </a:t>
            </a:r>
            <a:r>
              <a:rPr lang="en-US" sz="1800" dirty="0" err="1">
                <a:effectLst/>
                <a:latin typeface="Times New Roman" panose="02020603050405020304" pitchFamily="18" charset="0"/>
                <a:ea typeface="Calibri" panose="020F0502020204030204" pitchFamily="34" charset="0"/>
                <a:cs typeface="Mangal" panose="02040503050203030202" pitchFamily="18" charset="0"/>
              </a:rPr>
              <a:t>parameterised</a:t>
            </a:r>
            <a:r>
              <a:rPr lang="en-US" sz="1800" dirty="0">
                <a:effectLst/>
                <a:latin typeface="Times New Roman" panose="02020603050405020304" pitchFamily="18" charset="0"/>
                <a:ea typeface="Calibri" panose="020F0502020204030204" pitchFamily="34" charset="0"/>
                <a:cs typeface="Mangal" panose="02040503050203030202" pitchFamily="18" charset="0"/>
              </a:rPr>
              <a:t> to any ratio or fixed to a completely symmetrical allocation. It is the simplest technique to </a:t>
            </a:r>
            <a:r>
              <a:rPr lang="en-US" sz="1800" dirty="0" err="1">
                <a:effectLst/>
                <a:latin typeface="Times New Roman" panose="02020603050405020304" pitchFamily="18" charset="0"/>
                <a:ea typeface="Calibri" panose="020F0502020204030204" pitchFamily="34" charset="0"/>
                <a:cs typeface="Mangal" panose="02040503050203030202" pitchFamily="18" charset="0"/>
              </a:rPr>
              <a:t>utilise</a:t>
            </a:r>
            <a:r>
              <a:rPr lang="en-US" sz="1800" dirty="0">
                <a:effectLst/>
                <a:latin typeface="Times New Roman" panose="02020603050405020304" pitchFamily="18" charset="0"/>
                <a:ea typeface="Calibri" panose="020F0502020204030204" pitchFamily="34" charset="0"/>
                <a:cs typeface="Mangal" panose="02040503050203030202" pitchFamily="18" charset="0"/>
              </a:rPr>
              <a:t> and may be applied to both </a:t>
            </a:r>
            <a:r>
              <a:rPr lang="en-US" sz="1800" dirty="0" err="1">
                <a:effectLst/>
                <a:latin typeface="Times New Roman" panose="02020603050405020304" pitchFamily="18" charset="0"/>
                <a:ea typeface="Calibri" panose="020F0502020204030204" pitchFamily="34" charset="0"/>
                <a:cs typeface="Mangal" panose="02040503050203030202" pitchFamily="18" charset="0"/>
              </a:rPr>
              <a:t>undersampling</a:t>
            </a:r>
            <a:r>
              <a:rPr lang="en-US" sz="1800" dirty="0">
                <a:effectLst/>
                <a:latin typeface="Times New Roman" panose="02020603050405020304" pitchFamily="18" charset="0"/>
                <a:ea typeface="Calibri" panose="020F0502020204030204" pitchFamily="34" charset="0"/>
                <a:cs typeface="Mangal" panose="02040503050203030202" pitchFamily="18" charset="0"/>
              </a:rPr>
              <a:t> and over-sampling.</a:t>
            </a:r>
          </a:p>
          <a:p>
            <a:pPr lvl="1" algn="just">
              <a:lnSpc>
                <a:spcPct val="150000"/>
              </a:lnSpc>
              <a:spcAft>
                <a:spcPts val="1000"/>
              </a:spcAft>
            </a:pPr>
            <a:endParaRPr lang="en-US" sz="1800" b="1" dirty="0">
              <a:effectLst/>
              <a:latin typeface="Times New Roman" panose="02020603050405020304" pitchFamily="18"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166811593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Ppt Background Vectors &amp; Illustrations for Free Download ...">
            <a:extLst>
              <a:ext uri="{FF2B5EF4-FFF2-40B4-BE49-F238E27FC236}">
                <a16:creationId xmlns:a16="http://schemas.microsoft.com/office/drawing/2014/main" id="{DDE01AC1-92A2-9C6F-13E6-91FB46F297F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1CC10630-69D6-264E-0112-34D900C74083}"/>
              </a:ext>
            </a:extLst>
          </p:cNvPr>
          <p:cNvSpPr txBox="1"/>
          <p:nvPr/>
        </p:nvSpPr>
        <p:spPr>
          <a:xfrm>
            <a:off x="284922" y="371060"/>
            <a:ext cx="11622156" cy="3628366"/>
          </a:xfrm>
          <a:prstGeom prst="rect">
            <a:avLst/>
          </a:prstGeom>
          <a:noFill/>
        </p:spPr>
        <p:txBody>
          <a:bodyPr wrap="square">
            <a:spAutoFit/>
          </a:bodyPr>
          <a:lstStyle/>
          <a:p>
            <a:pPr lvl="1" algn="just">
              <a:lnSpc>
                <a:spcPct val="150000"/>
              </a:lnSpc>
              <a:spcAft>
                <a:spcPts val="1000"/>
              </a:spcAft>
            </a:pPr>
            <a:r>
              <a:rPr lang="en-US" sz="1200" b="1" dirty="0">
                <a:effectLst/>
                <a:latin typeface="Times New Roman" panose="02020603050405020304" pitchFamily="18" charset="0"/>
                <a:ea typeface="Calibri" panose="020F0502020204030204" pitchFamily="34" charset="0"/>
                <a:cs typeface="Mangal" panose="02040503050203030202" pitchFamily="18" charset="0"/>
              </a:rPr>
              <a:t>3. </a:t>
            </a:r>
            <a:r>
              <a:rPr lang="en-US" b="1" dirty="0">
                <a:effectLst/>
                <a:latin typeface="Times New Roman" panose="02020603050405020304" pitchFamily="18" charset="0"/>
                <a:ea typeface="Calibri" panose="020F0502020204030204" pitchFamily="34" charset="0"/>
                <a:cs typeface="Times New Roman" panose="02020603050405020304" pitchFamily="18" charset="0"/>
              </a:rPr>
              <a:t>Algorithmic methods</a:t>
            </a:r>
            <a:endParaRPr lang="en-IN"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1000"/>
              </a:spcAft>
            </a:pPr>
            <a:r>
              <a:rPr lang="en-US" b="1" dirty="0">
                <a:effectLst/>
                <a:latin typeface="Times New Roman" panose="02020603050405020304" pitchFamily="18" charset="0"/>
                <a:ea typeface="Calibri" panose="020F0502020204030204" pitchFamily="34" charset="0"/>
                <a:cs typeface="Times New Roman" panose="02020603050405020304" pitchFamily="18" charset="0"/>
              </a:rPr>
              <a:t>Cost-sensitive learning: </a:t>
            </a:r>
            <a:r>
              <a:rPr lang="en-US" dirty="0">
                <a:effectLst/>
                <a:latin typeface="Times New Roman" panose="02020603050405020304" pitchFamily="18" charset="0"/>
                <a:ea typeface="Calibri" panose="020F0502020204030204" pitchFamily="34" charset="0"/>
                <a:cs typeface="Times New Roman" panose="02020603050405020304" pitchFamily="18" charset="0"/>
              </a:rPr>
              <a:t>The learning algorithms charge for inaccurate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categorisation</a:t>
            </a:r>
            <a:r>
              <a:rPr lang="en-US" dirty="0">
                <a:effectLst/>
                <a:latin typeface="Times New Roman" panose="02020603050405020304" pitchFamily="18" charset="0"/>
                <a:ea typeface="Calibri" panose="020F0502020204030204" pitchFamily="34" charset="0"/>
                <a:cs typeface="Times New Roman" panose="02020603050405020304" pitchFamily="18" charset="0"/>
              </a:rPr>
              <a:t>. This branch of machine learning focuses on training models using data that has unequal costs or penalties in order to produce predictions. The major objective is to reduce a loss function in order to sway the algorithm in the minority class's favor.</a:t>
            </a:r>
            <a:endParaRPr lang="en-IN"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1000"/>
              </a:spcAft>
            </a:pPr>
            <a:r>
              <a:rPr lang="en-US" b="1" dirty="0">
                <a:effectLst/>
                <a:latin typeface="Times New Roman" panose="02020603050405020304" pitchFamily="18" charset="0"/>
                <a:ea typeface="Calibri" panose="020F0502020204030204" pitchFamily="34" charset="0"/>
                <a:cs typeface="Times New Roman" panose="02020603050405020304" pitchFamily="18" charset="0"/>
              </a:rPr>
              <a:t>One-class classification</a:t>
            </a:r>
            <a:r>
              <a:rPr lang="en-US" dirty="0">
                <a:effectLst/>
                <a:latin typeface="Times New Roman" panose="02020603050405020304" pitchFamily="18" charset="0"/>
                <a:ea typeface="Calibri" panose="020F0502020204030204" pitchFamily="34" charset="0"/>
                <a:cs typeface="Times New Roman" panose="02020603050405020304" pitchFamily="18" charset="0"/>
              </a:rPr>
              <a:t>: The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uni</a:t>
            </a:r>
            <a:r>
              <a:rPr lang="en-US" dirty="0">
                <a:effectLst/>
                <a:latin typeface="Times New Roman" panose="02020603050405020304" pitchFamily="18" charset="0"/>
                <a:ea typeface="Calibri" panose="020F0502020204030204" pitchFamily="34" charset="0"/>
                <a:cs typeface="Times New Roman" panose="02020603050405020304" pitchFamily="18" charset="0"/>
              </a:rPr>
              <a:t>-class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categorisation</a:t>
            </a:r>
            <a:r>
              <a:rPr lang="en-US" dirty="0">
                <a:effectLst/>
                <a:latin typeface="Times New Roman" panose="02020603050405020304" pitchFamily="18" charset="0"/>
                <a:ea typeface="Calibri" panose="020F0502020204030204" pitchFamily="34" charset="0"/>
                <a:cs typeface="Times New Roman" panose="02020603050405020304" pitchFamily="18" charset="0"/>
              </a:rPr>
              <a:t> branch of machine learning provides techniques for identifying anomalies and outliers. The </a:t>
            </a:r>
            <a:r>
              <a:rPr lang="en-US" dirty="0" err="1">
                <a:effectLst/>
                <a:latin typeface="Times New Roman" panose="02020603050405020304" pitchFamily="18" charset="0"/>
                <a:ea typeface="Calibri" panose="020F0502020204030204" pitchFamily="34" charset="0"/>
                <a:cs typeface="Times New Roman" panose="02020603050405020304" pitchFamily="18" charset="0"/>
              </a:rPr>
              <a:t>categorisation</a:t>
            </a:r>
            <a:r>
              <a:rPr lang="en-US" dirty="0">
                <a:effectLst/>
                <a:latin typeface="Times New Roman" panose="02020603050405020304" pitchFamily="18" charset="0"/>
                <a:ea typeface="Calibri" panose="020F0502020204030204" pitchFamily="34" charset="0"/>
                <a:cs typeface="Times New Roman" panose="02020603050405020304" pitchFamily="18" charset="0"/>
              </a:rPr>
              <a:t> target differs from other categories in that it is a one-class objective. It ignores the other classes, the outliers, and only considers the new target class. By fitting a model to the normal data, or OCC for short, one may determine if fresh sample is usual or noise.</a:t>
            </a:r>
            <a:endParaRPr lang="en-IN"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5478263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Ppt Background Vectors &amp; Illustrations for Free Download ...">
            <a:extLst>
              <a:ext uri="{FF2B5EF4-FFF2-40B4-BE49-F238E27FC236}">
                <a16:creationId xmlns:a16="http://schemas.microsoft.com/office/drawing/2014/main" id="{A7E5C723-A598-82DD-DAD9-9195AEF17FE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0966CA13-C366-5DD8-AA0F-C9D9E6669298}"/>
              </a:ext>
            </a:extLst>
          </p:cNvPr>
          <p:cNvSpPr txBox="1"/>
          <p:nvPr/>
        </p:nvSpPr>
        <p:spPr>
          <a:xfrm>
            <a:off x="424069" y="268484"/>
            <a:ext cx="11211339" cy="755400"/>
          </a:xfrm>
          <a:prstGeom prst="rect">
            <a:avLst/>
          </a:prstGeom>
          <a:noFill/>
        </p:spPr>
        <p:txBody>
          <a:bodyPr wrap="square">
            <a:spAutoFit/>
          </a:bodyPr>
          <a:lstStyle/>
          <a:p>
            <a:pPr lvl="0" algn="ctr">
              <a:lnSpc>
                <a:spcPct val="115000"/>
              </a:lnSpc>
              <a:spcAft>
                <a:spcPts val="1000"/>
              </a:spcAft>
            </a:pPr>
            <a:r>
              <a:rPr lang="en-US" sz="4000" b="1" dirty="0">
                <a:effectLst/>
                <a:latin typeface="Times New Roman" panose="02020603050405020304" pitchFamily="18" charset="0"/>
                <a:ea typeface="Calibri" panose="020F0502020204030204" pitchFamily="34" charset="0"/>
                <a:cs typeface="Mangal" panose="02040503050203030202" pitchFamily="18" charset="0"/>
              </a:rPr>
              <a:t>CHALLENGES OF IMBALANCED DATASETS</a:t>
            </a:r>
            <a:endParaRPr lang="en-IN" sz="40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5" name="TextBox 4">
            <a:extLst>
              <a:ext uri="{FF2B5EF4-FFF2-40B4-BE49-F238E27FC236}">
                <a16:creationId xmlns:a16="http://schemas.microsoft.com/office/drawing/2014/main" id="{DF1FD980-546C-43F0-F9FF-AC10D8215F34}"/>
              </a:ext>
            </a:extLst>
          </p:cNvPr>
          <p:cNvSpPr txBox="1"/>
          <p:nvPr/>
        </p:nvSpPr>
        <p:spPr>
          <a:xfrm>
            <a:off x="225286" y="1023902"/>
            <a:ext cx="11608904" cy="5834098"/>
          </a:xfrm>
          <a:prstGeom prst="rect">
            <a:avLst/>
          </a:prstGeom>
          <a:noFill/>
        </p:spPr>
        <p:txBody>
          <a:bodyPr wrap="square">
            <a:spAutoFit/>
          </a:bodyPr>
          <a:lstStyle/>
          <a:p>
            <a:pPr marL="285750" indent="-285750" algn="just">
              <a:lnSpc>
                <a:spcPct val="150000"/>
              </a:lnSpc>
              <a:spcAft>
                <a:spcPts val="1000"/>
              </a:spcAft>
              <a:buFont typeface="Wingdings" panose="05000000000000000000" pitchFamily="2" charset="2"/>
              <a:buChar char="Ø"/>
            </a:pPr>
            <a:r>
              <a:rPr lang="en-US" sz="1800" b="1" dirty="0">
                <a:effectLst/>
                <a:latin typeface="Times New Roman" panose="02020603050405020304" pitchFamily="18" charset="0"/>
                <a:ea typeface="Calibri" panose="020F0502020204030204" pitchFamily="34" charset="0"/>
                <a:cs typeface="Mangal" panose="02040503050203030202" pitchFamily="18" charset="0"/>
              </a:rPr>
              <a:t>Challenge 1- Bias:</a:t>
            </a:r>
            <a:r>
              <a:rPr lang="en-US" sz="1800" dirty="0">
                <a:effectLst/>
                <a:latin typeface="Times New Roman" panose="02020603050405020304" pitchFamily="18" charset="0"/>
                <a:ea typeface="Calibri" panose="020F0502020204030204" pitchFamily="34" charset="0"/>
                <a:cs typeface="Mangal" panose="02040503050203030202" pitchFamily="18" charset="0"/>
              </a:rPr>
              <a:t> The degree of bias between the classes. The closer the ratio between the classes, the higher the chances the classifier will perform better. The dataset can be in different degrees of bias 1:10, 1:00, 1:1000, 1:10000 and so on.</a:t>
            </a:r>
            <a:endParaRPr lang="en-IN" sz="1600" dirty="0">
              <a:effectLst/>
              <a:latin typeface="Calibri" panose="020F0502020204030204" pitchFamily="34" charset="0"/>
              <a:ea typeface="Calibri" panose="020F0502020204030204" pitchFamily="34" charset="0"/>
              <a:cs typeface="Mangal" panose="02040503050203030202" pitchFamily="18" charset="0"/>
            </a:endParaRPr>
          </a:p>
          <a:p>
            <a:pPr marL="285750" indent="-285750" algn="just">
              <a:lnSpc>
                <a:spcPct val="150000"/>
              </a:lnSpc>
              <a:spcAft>
                <a:spcPts val="1000"/>
              </a:spcAft>
              <a:buFont typeface="Wingdings" panose="05000000000000000000" pitchFamily="2" charset="2"/>
              <a:buChar char="Ø"/>
            </a:pPr>
            <a:r>
              <a:rPr lang="en-US" sz="1800" b="1" dirty="0">
                <a:effectLst/>
                <a:latin typeface="Times New Roman" panose="02020603050405020304" pitchFamily="18" charset="0"/>
                <a:ea typeface="Calibri" panose="020F0502020204030204" pitchFamily="34" charset="0"/>
                <a:cs typeface="Mangal" panose="02040503050203030202" pitchFamily="18" charset="0"/>
              </a:rPr>
              <a:t>Challenge 2- Overlap:</a:t>
            </a:r>
            <a:r>
              <a:rPr lang="en-US" sz="1800" dirty="0">
                <a:effectLst/>
                <a:latin typeface="Times New Roman" panose="02020603050405020304" pitchFamily="18" charset="0"/>
                <a:ea typeface="Calibri" panose="020F0502020204030204" pitchFamily="34" charset="0"/>
                <a:cs typeface="Mangal" panose="02040503050203030202" pitchFamily="18" charset="0"/>
              </a:rPr>
              <a:t> When there is no clear boundary between the two classes, the minority and majority classes occupy the same area. The higher the degree of overlap between classes the more difficult for classifiers to distinguish between them.</a:t>
            </a:r>
            <a:endParaRPr lang="en-IN" sz="1600" dirty="0">
              <a:effectLst/>
              <a:latin typeface="Calibri" panose="020F0502020204030204" pitchFamily="34" charset="0"/>
              <a:ea typeface="Calibri" panose="020F0502020204030204" pitchFamily="34" charset="0"/>
              <a:cs typeface="Mangal" panose="02040503050203030202" pitchFamily="18" charset="0"/>
            </a:endParaRPr>
          </a:p>
          <a:p>
            <a:pPr marL="285750" indent="-285750" algn="just">
              <a:lnSpc>
                <a:spcPct val="150000"/>
              </a:lnSpc>
              <a:spcAft>
                <a:spcPts val="1000"/>
              </a:spcAft>
              <a:buFont typeface="Wingdings" panose="05000000000000000000" pitchFamily="2" charset="2"/>
              <a:buChar char="Ø"/>
            </a:pPr>
            <a:r>
              <a:rPr lang="en-US" sz="1800" b="1" dirty="0">
                <a:effectLst/>
                <a:latin typeface="Times New Roman" panose="02020603050405020304" pitchFamily="18" charset="0"/>
                <a:ea typeface="Calibri" panose="020F0502020204030204" pitchFamily="34" charset="0"/>
                <a:cs typeface="Mangal" panose="02040503050203030202" pitchFamily="18" charset="0"/>
              </a:rPr>
              <a:t>Challenge 3- Dataset size:</a:t>
            </a:r>
            <a:r>
              <a:rPr lang="en-US" sz="1800" dirty="0">
                <a:effectLst/>
                <a:latin typeface="Times New Roman" panose="02020603050405020304" pitchFamily="18" charset="0"/>
                <a:ea typeface="Calibri" panose="020F0502020204030204" pitchFamily="34" charset="0"/>
                <a:cs typeface="Mangal" panose="02040503050203030202" pitchFamily="18" charset="0"/>
              </a:rPr>
              <a:t> The more samples that artificial intelligence systems have, the greater learning they receive and, thus, the quality of the predictions that is produced.</a:t>
            </a:r>
            <a:endParaRPr lang="en-IN" sz="1600" dirty="0">
              <a:effectLst/>
              <a:latin typeface="Calibri" panose="020F0502020204030204" pitchFamily="34" charset="0"/>
              <a:ea typeface="Calibri" panose="020F0502020204030204" pitchFamily="34" charset="0"/>
              <a:cs typeface="Mangal" panose="02040503050203030202" pitchFamily="18" charset="0"/>
            </a:endParaRPr>
          </a:p>
          <a:p>
            <a:pPr marL="285750" indent="-285750" algn="just">
              <a:lnSpc>
                <a:spcPct val="150000"/>
              </a:lnSpc>
              <a:buFont typeface="Wingdings" panose="05000000000000000000" pitchFamily="2" charset="2"/>
              <a:buChar char="Ø"/>
            </a:pPr>
            <a:r>
              <a:rPr lang="en-US" sz="1800" b="1" dirty="0">
                <a:effectLst/>
                <a:latin typeface="Times New Roman" panose="02020603050405020304" pitchFamily="18" charset="0"/>
                <a:ea typeface="Calibri" panose="020F0502020204030204" pitchFamily="34" charset="0"/>
              </a:rPr>
              <a:t>Challenge 4- Feature Vector size:</a:t>
            </a:r>
            <a:r>
              <a:rPr lang="en-US" sz="1800" dirty="0">
                <a:effectLst/>
                <a:latin typeface="Times New Roman" panose="02020603050405020304" pitchFamily="18" charset="0"/>
                <a:ea typeface="Calibri" panose="020F0502020204030204" pitchFamily="34" charset="0"/>
              </a:rPr>
              <a:t> Whether the data is balanced or not, the classifier has a harder time building an appropriate model the higher the feature vector size. Engineers often do a dimensionality step before applying a machine learning algorithm to the dataset. They just take into account the most important factors in this way. Therefore, if our dataset is also of an imbalanced kind and includes a lot of features, dimensionality reduction may be a really fantastic step to do before you start the research. </a:t>
            </a:r>
            <a:endParaRPr lang="en-IN" dirty="0"/>
          </a:p>
        </p:txBody>
      </p:sp>
    </p:spTree>
    <p:extLst>
      <p:ext uri="{BB962C8B-B14F-4D97-AF65-F5344CB8AC3E}">
        <p14:creationId xmlns:p14="http://schemas.microsoft.com/office/powerpoint/2010/main" val="132251468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Ppt Background Vectors &amp; Illustrations for Free Download ...">
            <a:extLst>
              <a:ext uri="{FF2B5EF4-FFF2-40B4-BE49-F238E27FC236}">
                <a16:creationId xmlns:a16="http://schemas.microsoft.com/office/drawing/2014/main" id="{466D6DB1-C0B8-6D5A-8CEE-6E003B5F235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226BDA69-FDF5-7B1E-EAFD-E7EEB10AC990}"/>
              </a:ext>
            </a:extLst>
          </p:cNvPr>
          <p:cNvSpPr txBox="1"/>
          <p:nvPr/>
        </p:nvSpPr>
        <p:spPr>
          <a:xfrm>
            <a:off x="569843" y="308240"/>
            <a:ext cx="11290853" cy="755400"/>
          </a:xfrm>
          <a:prstGeom prst="rect">
            <a:avLst/>
          </a:prstGeom>
          <a:noFill/>
        </p:spPr>
        <p:txBody>
          <a:bodyPr wrap="square">
            <a:spAutoFit/>
          </a:bodyPr>
          <a:lstStyle/>
          <a:p>
            <a:pPr lvl="0" algn="ctr">
              <a:lnSpc>
                <a:spcPct val="115000"/>
              </a:lnSpc>
              <a:spcAft>
                <a:spcPts val="1000"/>
              </a:spcAft>
            </a:pPr>
            <a:r>
              <a:rPr lang="en-US" sz="4000" b="1" dirty="0">
                <a:effectLst/>
                <a:latin typeface="Times New Roman" panose="02020603050405020304" pitchFamily="18" charset="0"/>
                <a:ea typeface="Calibri" panose="020F0502020204030204" pitchFamily="34" charset="0"/>
                <a:cs typeface="Mangal" panose="02040503050203030202" pitchFamily="18" charset="0"/>
              </a:rPr>
              <a:t>CONLUSION</a:t>
            </a:r>
            <a:endParaRPr lang="en-IN" sz="40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5" name="TextBox 4">
            <a:extLst>
              <a:ext uri="{FF2B5EF4-FFF2-40B4-BE49-F238E27FC236}">
                <a16:creationId xmlns:a16="http://schemas.microsoft.com/office/drawing/2014/main" id="{239B4A21-BAD6-85EB-9E17-91239EB8F0FF}"/>
              </a:ext>
            </a:extLst>
          </p:cNvPr>
          <p:cNvSpPr txBox="1"/>
          <p:nvPr/>
        </p:nvSpPr>
        <p:spPr>
          <a:xfrm>
            <a:off x="265043" y="1063640"/>
            <a:ext cx="11661913" cy="5131341"/>
          </a:xfrm>
          <a:prstGeom prst="rect">
            <a:avLst/>
          </a:prstGeom>
          <a:noFill/>
        </p:spPr>
        <p:txBody>
          <a:bodyPr wrap="square">
            <a:spAutoFit/>
          </a:bodyPr>
          <a:lstStyle/>
          <a:p>
            <a:pPr marL="285750" indent="-285750" algn="just">
              <a:lnSpc>
                <a:spcPct val="150000"/>
              </a:lnSpc>
              <a:spcAft>
                <a:spcPts val="1000"/>
              </a:spcAft>
              <a:buFont typeface="Wingdings" panose="05000000000000000000" pitchFamily="2" charset="2"/>
              <a:buChar char="ü"/>
            </a:pPr>
            <a:r>
              <a:rPr lang="en-US" sz="1800" dirty="0">
                <a:effectLst/>
                <a:latin typeface="Times New Roman" panose="02020603050405020304" pitchFamily="18" charset="0"/>
                <a:ea typeface="Calibri" panose="020F0502020204030204" pitchFamily="34" charset="0"/>
                <a:cs typeface="Mangal" panose="02040503050203030202" pitchFamily="18" charset="0"/>
              </a:rPr>
              <a:t>Class imbalances have been a difficult issue in the data mining field in recent years. If a particular group in the information has instances that are greater than the others, it is referred to as the dominant class; when there are less instances, it is referred to as the minority class. </a:t>
            </a:r>
          </a:p>
          <a:p>
            <a:pPr marL="285750" indent="-285750" algn="just">
              <a:lnSpc>
                <a:spcPct val="150000"/>
              </a:lnSpc>
              <a:spcAft>
                <a:spcPts val="1000"/>
              </a:spcAft>
              <a:buFont typeface="Wingdings" panose="05000000000000000000" pitchFamily="2" charset="2"/>
              <a:buChar char="ü"/>
            </a:pPr>
            <a:r>
              <a:rPr lang="en-US" sz="1800" dirty="0">
                <a:effectLst/>
                <a:latin typeface="Times New Roman" panose="02020603050405020304" pitchFamily="18" charset="0"/>
                <a:ea typeface="Calibri" panose="020F0502020204030204" pitchFamily="34" charset="0"/>
                <a:cs typeface="Mangal" panose="02040503050203030202" pitchFamily="18" charset="0"/>
              </a:rPr>
              <a:t>Because the bigger class had more impacts on the categorization, the circumstance resulted in a less-than-ideal classification. </a:t>
            </a:r>
          </a:p>
          <a:p>
            <a:pPr marL="285750" indent="-285750" algn="just">
              <a:lnSpc>
                <a:spcPct val="150000"/>
              </a:lnSpc>
              <a:spcAft>
                <a:spcPts val="1000"/>
              </a:spcAft>
              <a:buFont typeface="Wingdings" panose="05000000000000000000" pitchFamily="2" charset="2"/>
              <a:buChar char="ü"/>
            </a:pPr>
            <a:r>
              <a:rPr lang="en-US" sz="1800" dirty="0">
                <a:effectLst/>
                <a:latin typeface="Times New Roman" panose="02020603050405020304" pitchFamily="18" charset="0"/>
                <a:ea typeface="Calibri" panose="020F0502020204030204" pitchFamily="34" charset="0"/>
                <a:cs typeface="Mangal" panose="02040503050203030202" pitchFamily="18" charset="0"/>
              </a:rPr>
              <a:t>A class imbalance arises whenever any of the groups in the data set has a greater amount of occurrences than the others; these instances are referred to as majority classes and minority classes, respectively. </a:t>
            </a:r>
          </a:p>
          <a:p>
            <a:pPr marL="285750" indent="-285750" algn="just">
              <a:lnSpc>
                <a:spcPct val="150000"/>
              </a:lnSpc>
              <a:spcAft>
                <a:spcPts val="1000"/>
              </a:spcAft>
              <a:buFont typeface="Wingdings" panose="05000000000000000000" pitchFamily="2" charset="2"/>
              <a:buChar char="ü"/>
            </a:pPr>
            <a:r>
              <a:rPr lang="en-US" sz="1800" dirty="0">
                <a:effectLst/>
                <a:latin typeface="Times New Roman" panose="02020603050405020304" pitchFamily="18" charset="0"/>
                <a:ea typeface="Calibri" panose="020F0502020204030204" pitchFamily="34" charset="0"/>
                <a:cs typeface="Mangal" panose="02040503050203030202" pitchFamily="18" charset="0"/>
              </a:rPr>
              <a:t>The difficult terrain of uneven data has been thoroughly examined in this book, including everything from its fundamental causes and impacts to a thorough analysis of strategies and evaluation measures meant to alleviate this problem. </a:t>
            </a:r>
          </a:p>
          <a:p>
            <a:pPr marL="285750" indent="-285750" algn="just">
              <a:lnSpc>
                <a:spcPct val="150000"/>
              </a:lnSpc>
              <a:spcAft>
                <a:spcPts val="1000"/>
              </a:spcAft>
              <a:buFont typeface="Wingdings" panose="05000000000000000000" pitchFamily="2" charset="2"/>
              <a:buChar char="ü"/>
            </a:pPr>
            <a:r>
              <a:rPr lang="en-US" sz="1800" dirty="0">
                <a:effectLst/>
                <a:latin typeface="Times New Roman" panose="02020603050405020304" pitchFamily="18" charset="0"/>
                <a:ea typeface="Calibri" panose="020F0502020204030204" pitchFamily="34" charset="0"/>
                <a:cs typeface="Mangal" panose="02040503050203030202" pitchFamily="18" charset="0"/>
              </a:rPr>
              <a:t>These principles emphasize the necessity of experimentation, parameter tweaking, and the exploration of different approaches in order to tailor solutions to specific datasets and problem circumstances.</a:t>
            </a:r>
            <a:endParaRPr lang="en-IN" sz="16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70780265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Ppt Background Vectors &amp; Illustrations for Free Download ...">
            <a:extLst>
              <a:ext uri="{FF2B5EF4-FFF2-40B4-BE49-F238E27FC236}">
                <a16:creationId xmlns:a16="http://schemas.microsoft.com/office/drawing/2014/main" id="{B896D25E-A2D4-DF4E-14AC-0DA613B669C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97D4281C-479A-9F69-A152-38888A25DD51}"/>
              </a:ext>
            </a:extLst>
          </p:cNvPr>
          <p:cNvSpPr txBox="1"/>
          <p:nvPr/>
        </p:nvSpPr>
        <p:spPr>
          <a:xfrm>
            <a:off x="384312" y="294989"/>
            <a:ext cx="11290852" cy="755400"/>
          </a:xfrm>
          <a:prstGeom prst="rect">
            <a:avLst/>
          </a:prstGeom>
          <a:noFill/>
        </p:spPr>
        <p:txBody>
          <a:bodyPr wrap="square">
            <a:spAutoFit/>
          </a:bodyPr>
          <a:lstStyle/>
          <a:p>
            <a:pPr algn="ctr">
              <a:lnSpc>
                <a:spcPct val="115000"/>
              </a:lnSpc>
              <a:spcAft>
                <a:spcPts val="1000"/>
              </a:spcAft>
            </a:pPr>
            <a:r>
              <a:rPr lang="en-US" sz="4000" b="1" dirty="0">
                <a:effectLst/>
                <a:latin typeface="Times New Roman" panose="02020603050405020304" pitchFamily="18" charset="0"/>
                <a:ea typeface="Calibri" panose="020F0502020204030204" pitchFamily="34" charset="0"/>
                <a:cs typeface="Mangal" panose="02040503050203030202" pitchFamily="18" charset="0"/>
              </a:rPr>
              <a:t>REFERENCES</a:t>
            </a:r>
            <a:endParaRPr lang="en-IN" sz="40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5" name="TextBox 4">
            <a:extLst>
              <a:ext uri="{FF2B5EF4-FFF2-40B4-BE49-F238E27FC236}">
                <a16:creationId xmlns:a16="http://schemas.microsoft.com/office/drawing/2014/main" id="{DDA5CBB7-43F5-C48A-82E8-363997AAD9AF}"/>
              </a:ext>
            </a:extLst>
          </p:cNvPr>
          <p:cNvSpPr txBox="1"/>
          <p:nvPr/>
        </p:nvSpPr>
        <p:spPr>
          <a:xfrm>
            <a:off x="212034" y="1225159"/>
            <a:ext cx="11635409" cy="5546839"/>
          </a:xfrm>
          <a:prstGeom prst="rect">
            <a:avLst/>
          </a:prstGeom>
          <a:noFill/>
        </p:spPr>
        <p:txBody>
          <a:bodyPr wrap="square">
            <a:spAutoFit/>
          </a:bodyPr>
          <a:lstStyle/>
          <a:p>
            <a:pPr marL="800100" lvl="1" indent="-342900" algn="just">
              <a:lnSpc>
                <a:spcPct val="150000"/>
              </a:lnSpc>
              <a:spcAft>
                <a:spcPts val="1000"/>
              </a:spcAft>
              <a:buFont typeface="+mj-lt"/>
              <a:buAutoNum type="arabicPeriod"/>
            </a:pPr>
            <a:r>
              <a:rPr lang="en-US" sz="1800" dirty="0">
                <a:effectLst/>
                <a:latin typeface="Times New Roman" panose="02020603050405020304" pitchFamily="18" charset="0"/>
                <a:ea typeface="Calibri" panose="020F0502020204030204" pitchFamily="34" charset="0"/>
                <a:cs typeface="Mangal" panose="02040503050203030202" pitchFamily="18" charset="0"/>
              </a:rPr>
              <a:t>Govind M. Poddar, Rajendra V. </a:t>
            </a:r>
            <a:r>
              <a:rPr lang="en-US" sz="1800" dirty="0" err="1">
                <a:effectLst/>
                <a:latin typeface="Times New Roman" panose="02020603050405020304" pitchFamily="18" charset="0"/>
                <a:ea typeface="Calibri" panose="020F0502020204030204" pitchFamily="34" charset="0"/>
                <a:cs typeface="Mangal" panose="02040503050203030202" pitchFamily="18" charset="0"/>
              </a:rPr>
              <a:t>Patill</a:t>
            </a:r>
            <a:r>
              <a:rPr lang="en-US" sz="1800" dirty="0">
                <a:effectLst/>
                <a:latin typeface="Times New Roman" panose="02020603050405020304" pitchFamily="18" charset="0"/>
                <a:ea typeface="Calibri" panose="020F0502020204030204" pitchFamily="34" charset="0"/>
                <a:cs typeface="Mangal" panose="02040503050203030202" pitchFamily="18" charset="0"/>
              </a:rPr>
              <a:t>, Satish Kumar N, “Approaches to handle Data Imbalance Problem in Predictive Machine Learning Models: A Comprehensive Review”, </a:t>
            </a:r>
            <a:r>
              <a:rPr lang="en-US" sz="1800" i="1" dirty="0">
                <a:effectLst/>
                <a:latin typeface="Times New Roman" panose="02020603050405020304" pitchFamily="18" charset="0"/>
                <a:ea typeface="Calibri" panose="020F0502020204030204" pitchFamily="34" charset="0"/>
                <a:cs typeface="Mangal" panose="02040503050203030202" pitchFamily="18" charset="0"/>
              </a:rPr>
              <a:t>Int J </a:t>
            </a:r>
            <a:r>
              <a:rPr lang="en-US" sz="1800" i="1" dirty="0" err="1">
                <a:effectLst/>
                <a:latin typeface="Times New Roman" panose="02020603050405020304" pitchFamily="18" charset="0"/>
                <a:ea typeface="Calibri" panose="020F0502020204030204" pitchFamily="34" charset="0"/>
                <a:cs typeface="Mangal" panose="02040503050203030202" pitchFamily="18" charset="0"/>
              </a:rPr>
              <a:t>Intell</a:t>
            </a:r>
            <a:r>
              <a:rPr lang="en-US" sz="1800" i="1" dirty="0">
                <a:effectLst/>
                <a:latin typeface="Times New Roman" panose="02020603050405020304" pitchFamily="18" charset="0"/>
                <a:ea typeface="Calibri" panose="020F0502020204030204" pitchFamily="34" charset="0"/>
                <a:cs typeface="Mangal" panose="02040503050203030202" pitchFamily="18" charset="0"/>
              </a:rPr>
              <a:t> Syst Appl </a:t>
            </a:r>
            <a:r>
              <a:rPr lang="en-US" sz="1800" i="1" dirty="0" err="1">
                <a:effectLst/>
                <a:latin typeface="Times New Roman" panose="02020603050405020304" pitchFamily="18" charset="0"/>
                <a:ea typeface="Calibri" panose="020F0502020204030204" pitchFamily="34" charset="0"/>
                <a:cs typeface="Mangal" panose="02040503050203030202" pitchFamily="18" charset="0"/>
              </a:rPr>
              <a:t>Eng</a:t>
            </a:r>
            <a:r>
              <a:rPr lang="en-US" sz="1800" dirty="0">
                <a:effectLst/>
                <a:latin typeface="Times New Roman" panose="02020603050405020304" pitchFamily="18" charset="0"/>
                <a:ea typeface="Calibri" panose="020F0502020204030204" pitchFamily="34" charset="0"/>
                <a:cs typeface="Mangal" panose="02040503050203030202" pitchFamily="18" charset="0"/>
              </a:rPr>
              <a:t>, vol. 12, no. 21s, pp. 841–856, Mar. 2024.</a:t>
            </a:r>
            <a:endParaRPr lang="en-IN" sz="1600" dirty="0">
              <a:effectLst/>
              <a:latin typeface="Calibri" panose="020F0502020204030204" pitchFamily="34" charset="0"/>
              <a:ea typeface="Calibri" panose="020F0502020204030204" pitchFamily="34" charset="0"/>
              <a:cs typeface="Mangal" panose="02040503050203030202" pitchFamily="18" charset="0"/>
            </a:endParaRPr>
          </a:p>
          <a:p>
            <a:pPr marL="800100" lvl="1" indent="-342900" algn="just">
              <a:lnSpc>
                <a:spcPct val="150000"/>
              </a:lnSpc>
              <a:spcAft>
                <a:spcPts val="1000"/>
              </a:spcAft>
              <a:buFont typeface="+mj-lt"/>
              <a:buAutoNum type="arabicPeriod"/>
            </a:pPr>
            <a:r>
              <a:rPr lang="en-US" sz="1800" dirty="0">
                <a:effectLst/>
                <a:latin typeface="Times New Roman" panose="02020603050405020304" pitchFamily="18" charset="0"/>
                <a:ea typeface="Calibri" panose="020F0502020204030204" pitchFamily="34" charset="0"/>
                <a:cs typeface="Mangal" panose="02040503050203030202" pitchFamily="18" charset="0"/>
              </a:rPr>
              <a:t>Gaikwad, V. S. ., Shivaji </a:t>
            </a:r>
            <a:r>
              <a:rPr lang="en-US" sz="1800" dirty="0" err="1">
                <a:effectLst/>
                <a:latin typeface="Times New Roman" panose="02020603050405020304" pitchFamily="18" charset="0"/>
                <a:ea typeface="Calibri" panose="020F0502020204030204" pitchFamily="34" charset="0"/>
                <a:cs typeface="Mangal" panose="02040503050203030202" pitchFamily="18" charset="0"/>
              </a:rPr>
              <a:t>Deore</a:t>
            </a:r>
            <a:r>
              <a:rPr lang="en-US" sz="1800" dirty="0">
                <a:effectLst/>
                <a:latin typeface="Times New Roman" panose="02020603050405020304" pitchFamily="18" charset="0"/>
                <a:ea typeface="Calibri" panose="020F0502020204030204" pitchFamily="34" charset="0"/>
                <a:cs typeface="Mangal" panose="02040503050203030202" pitchFamily="18" charset="0"/>
              </a:rPr>
              <a:t>, S. ., Poddar, G. M. ., V. Patil, R. ., Sandeep </a:t>
            </a:r>
            <a:r>
              <a:rPr lang="en-US" sz="1800" dirty="0" err="1">
                <a:effectLst/>
                <a:latin typeface="Times New Roman" panose="02020603050405020304" pitchFamily="18" charset="0"/>
                <a:ea typeface="Calibri" panose="020F0502020204030204" pitchFamily="34" charset="0"/>
                <a:cs typeface="Mangal" panose="02040503050203030202" pitchFamily="18" charset="0"/>
              </a:rPr>
              <a:t>Hirolikar</a:t>
            </a:r>
            <a:r>
              <a:rPr lang="en-US" sz="1800" dirty="0">
                <a:effectLst/>
                <a:latin typeface="Times New Roman" panose="02020603050405020304" pitchFamily="18" charset="0"/>
                <a:ea typeface="Calibri" panose="020F0502020204030204" pitchFamily="34" charset="0"/>
                <a:cs typeface="Mangal" panose="02040503050203030202" pitchFamily="18" charset="0"/>
              </a:rPr>
              <a:t>, D. ., Pravin </a:t>
            </a:r>
            <a:r>
              <a:rPr lang="en-US" sz="1800" dirty="0" err="1">
                <a:effectLst/>
                <a:latin typeface="Times New Roman" panose="02020603050405020304" pitchFamily="18" charset="0"/>
                <a:ea typeface="Calibri" panose="020F0502020204030204" pitchFamily="34" charset="0"/>
                <a:cs typeface="Mangal" panose="02040503050203030202" pitchFamily="18" charset="0"/>
              </a:rPr>
              <a:t>Borawake</a:t>
            </a:r>
            <a:r>
              <a:rPr lang="en-US" sz="1800" dirty="0">
                <a:effectLst/>
                <a:latin typeface="Times New Roman" panose="02020603050405020304" pitchFamily="18" charset="0"/>
                <a:ea typeface="Calibri" panose="020F0502020204030204" pitchFamily="34" charset="0"/>
                <a:cs typeface="Mangal" panose="02040503050203030202" pitchFamily="18" charset="0"/>
              </a:rPr>
              <a:t>, M. ., &amp; </a:t>
            </a:r>
            <a:r>
              <a:rPr lang="en-US" sz="1800" dirty="0" err="1">
                <a:effectLst/>
                <a:latin typeface="Times New Roman" panose="02020603050405020304" pitchFamily="18" charset="0"/>
                <a:ea typeface="Calibri" panose="020F0502020204030204" pitchFamily="34" charset="0"/>
                <a:cs typeface="Mangal" panose="02040503050203030202" pitchFamily="18" charset="0"/>
              </a:rPr>
              <a:t>Swarnkar</a:t>
            </a:r>
            <a:r>
              <a:rPr lang="en-US" sz="1800" dirty="0">
                <a:effectLst/>
                <a:latin typeface="Times New Roman" panose="02020603050405020304" pitchFamily="18" charset="0"/>
                <a:ea typeface="Calibri" panose="020F0502020204030204" pitchFamily="34" charset="0"/>
                <a:cs typeface="Mangal" panose="02040503050203030202" pitchFamily="18" charset="0"/>
              </a:rPr>
              <a:t>, S. K.,  “Unveiling Market Dynamics through Machine Learning: Strategic Insights and Analysis”,. International Journal of Intelligent Systems and Applications in Engineering, 12(14s), 388–397, 2024.</a:t>
            </a:r>
            <a:endParaRPr lang="en-IN" sz="1600" dirty="0">
              <a:effectLst/>
              <a:latin typeface="Calibri" panose="020F0502020204030204" pitchFamily="34" charset="0"/>
              <a:ea typeface="Calibri" panose="020F0502020204030204" pitchFamily="34" charset="0"/>
              <a:cs typeface="Mangal" panose="02040503050203030202" pitchFamily="18" charset="0"/>
            </a:endParaRPr>
          </a:p>
          <a:p>
            <a:pPr marL="800100" lvl="1" indent="-342900" algn="just">
              <a:lnSpc>
                <a:spcPct val="150000"/>
              </a:lnSpc>
              <a:spcAft>
                <a:spcPts val="1000"/>
              </a:spcAft>
              <a:buFont typeface="+mj-lt"/>
              <a:buAutoNum type="arabicPeriod"/>
            </a:pPr>
            <a:r>
              <a:rPr lang="en-US" sz="1800" dirty="0" err="1">
                <a:effectLst/>
                <a:latin typeface="Times New Roman" panose="02020603050405020304" pitchFamily="18" charset="0"/>
                <a:ea typeface="Calibri" panose="020F0502020204030204" pitchFamily="34" charset="0"/>
                <a:cs typeface="Mangal" panose="02040503050203030202" pitchFamily="18" charset="0"/>
              </a:rPr>
              <a:t>Tarambale</a:t>
            </a:r>
            <a:r>
              <a:rPr lang="en-US" sz="1800" dirty="0">
                <a:effectLst/>
                <a:latin typeface="Times New Roman" panose="02020603050405020304" pitchFamily="18" charset="0"/>
                <a:ea typeface="Calibri" panose="020F0502020204030204" pitchFamily="34" charset="0"/>
                <a:cs typeface="Mangal" panose="02040503050203030202" pitchFamily="18" charset="0"/>
              </a:rPr>
              <a:t>, M. ., Naik, K. ., Patil, R. M. ., Patil, R. V. ., </a:t>
            </a:r>
            <a:r>
              <a:rPr lang="en-US" sz="1800" dirty="0" err="1">
                <a:effectLst/>
                <a:latin typeface="Times New Roman" panose="02020603050405020304" pitchFamily="18" charset="0"/>
                <a:ea typeface="Calibri" panose="020F0502020204030204" pitchFamily="34" charset="0"/>
                <a:cs typeface="Mangal" panose="02040503050203030202" pitchFamily="18" charset="0"/>
              </a:rPr>
              <a:t>Deore</a:t>
            </a:r>
            <a:r>
              <a:rPr lang="en-US" sz="1800" dirty="0">
                <a:effectLst/>
                <a:latin typeface="Times New Roman" panose="02020603050405020304" pitchFamily="18" charset="0"/>
                <a:ea typeface="Calibri" panose="020F0502020204030204" pitchFamily="34" charset="0"/>
                <a:cs typeface="Mangal" panose="02040503050203030202" pitchFamily="18" charset="0"/>
              </a:rPr>
              <a:t>, S. S. ., &amp; Bhowmik, M., Detecting Fraudulent Patterns: Real-Time Identification using Machine Learning. International Journal of Intelligent Systems and Applications in Engineering, 12(14s), 2024</a:t>
            </a:r>
            <a:endParaRPr lang="en-IN" sz="1600" dirty="0">
              <a:effectLst/>
              <a:latin typeface="Calibri" panose="020F0502020204030204" pitchFamily="34" charset="0"/>
              <a:ea typeface="Calibri" panose="020F0502020204030204" pitchFamily="34" charset="0"/>
              <a:cs typeface="Mangal" panose="02040503050203030202" pitchFamily="18" charset="0"/>
            </a:endParaRPr>
          </a:p>
          <a:p>
            <a:pPr marL="800100" lvl="1" indent="-342900" algn="just">
              <a:lnSpc>
                <a:spcPct val="150000"/>
              </a:lnSpc>
              <a:spcAft>
                <a:spcPts val="1000"/>
              </a:spcAft>
              <a:buFont typeface="+mj-lt"/>
              <a:buAutoNum type="arabicPeriod"/>
            </a:pPr>
            <a:r>
              <a:rPr lang="en-US" sz="1800" dirty="0">
                <a:effectLst/>
                <a:latin typeface="Times New Roman" panose="02020603050405020304" pitchFamily="18" charset="0"/>
                <a:ea typeface="Calibri" panose="020F0502020204030204" pitchFamily="34" charset="0"/>
                <a:cs typeface="Mangal" panose="02040503050203030202" pitchFamily="18" charset="0"/>
              </a:rPr>
              <a:t>Iqbal H. </a:t>
            </a:r>
            <a:r>
              <a:rPr lang="en-US" sz="1800" dirty="0" err="1">
                <a:effectLst/>
                <a:latin typeface="Times New Roman" panose="02020603050405020304" pitchFamily="18" charset="0"/>
                <a:ea typeface="Calibri" panose="020F0502020204030204" pitchFamily="34" charset="0"/>
                <a:cs typeface="Mangal" panose="02040503050203030202" pitchFamily="18" charset="0"/>
              </a:rPr>
              <a:t>Sarrkar</a:t>
            </a:r>
            <a:r>
              <a:rPr lang="en-US" sz="1800" dirty="0">
                <a:effectLst/>
                <a:latin typeface="Times New Roman" panose="02020603050405020304" pitchFamily="18" charset="0"/>
                <a:ea typeface="Calibri" panose="020F0502020204030204" pitchFamily="34" charset="0"/>
                <a:cs typeface="Mangal" panose="02040503050203030202" pitchFamily="18" charset="0"/>
              </a:rPr>
              <a:t>, “Machine Learning: Algorithms, Real-World Applications and Research Directions.” SN Computer Science, 2:160, 2021 </a:t>
            </a:r>
            <a:endParaRPr lang="en-IN" sz="1600" dirty="0">
              <a:effectLst/>
              <a:latin typeface="Calibri" panose="020F0502020204030204" pitchFamily="34" charset="0"/>
              <a:ea typeface="Calibri" panose="020F0502020204030204" pitchFamily="34" charset="0"/>
              <a:cs typeface="Mangal" panose="02040503050203030202" pitchFamily="18" charset="0"/>
            </a:endParaRPr>
          </a:p>
          <a:p>
            <a:pPr marL="800100" lvl="1" indent="-342900" algn="just">
              <a:lnSpc>
                <a:spcPct val="150000"/>
              </a:lnSpc>
              <a:spcAft>
                <a:spcPts val="1000"/>
              </a:spcAft>
              <a:buFont typeface="+mj-lt"/>
              <a:buAutoNum type="arabicPeriod"/>
            </a:pPr>
            <a:r>
              <a:rPr lang="en-US" sz="1800" dirty="0">
                <a:effectLst/>
                <a:latin typeface="Times New Roman" panose="02020603050405020304" pitchFamily="18" charset="0"/>
                <a:ea typeface="Calibri" panose="020F0502020204030204" pitchFamily="34" charset="0"/>
                <a:cs typeface="Mangal" panose="02040503050203030202" pitchFamily="18" charset="0"/>
              </a:rPr>
              <a:t>Hafsa </a:t>
            </a:r>
            <a:r>
              <a:rPr lang="en-US" sz="1800" dirty="0" err="1">
                <a:effectLst/>
                <a:latin typeface="Times New Roman" panose="02020603050405020304" pitchFamily="18" charset="0"/>
                <a:ea typeface="Calibri" panose="020F0502020204030204" pitchFamily="34" charset="0"/>
                <a:cs typeface="Mangal" panose="02040503050203030202" pitchFamily="18" charset="0"/>
              </a:rPr>
              <a:t>Habehh</a:t>
            </a:r>
            <a:r>
              <a:rPr lang="en-US" sz="1800" dirty="0">
                <a:effectLst/>
                <a:latin typeface="Times New Roman" panose="02020603050405020304" pitchFamily="18" charset="0"/>
                <a:ea typeface="Calibri" panose="020F0502020204030204" pitchFamily="34" charset="0"/>
                <a:cs typeface="Mangal" panose="02040503050203030202" pitchFamily="18" charset="0"/>
              </a:rPr>
              <a:t>, Sunil </a:t>
            </a:r>
            <a:r>
              <a:rPr lang="en-US" sz="1800" dirty="0" err="1">
                <a:effectLst/>
                <a:latin typeface="Times New Roman" panose="02020603050405020304" pitchFamily="18" charset="0"/>
                <a:ea typeface="Calibri" panose="020F0502020204030204" pitchFamily="34" charset="0"/>
                <a:cs typeface="Mangal" panose="02040503050203030202" pitchFamily="18" charset="0"/>
              </a:rPr>
              <a:t>Gohel</a:t>
            </a:r>
            <a:r>
              <a:rPr lang="en-US" sz="1800" dirty="0">
                <a:effectLst/>
                <a:latin typeface="Times New Roman" panose="02020603050405020304" pitchFamily="18" charset="0"/>
                <a:ea typeface="Calibri" panose="020F0502020204030204" pitchFamily="34" charset="0"/>
                <a:cs typeface="Mangal" panose="02040503050203030202" pitchFamily="18" charset="0"/>
              </a:rPr>
              <a:t>, “Machine in Healthcare”, Current Genomics, vol. 22, issue 4, pp, 291-300, Dec. 2021.</a:t>
            </a:r>
            <a:endParaRPr lang="en-IN" sz="16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299277118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Ppt Background Vectors &amp; Illustrations for Free Download ...">
            <a:extLst>
              <a:ext uri="{FF2B5EF4-FFF2-40B4-BE49-F238E27FC236}">
                <a16:creationId xmlns:a16="http://schemas.microsoft.com/office/drawing/2014/main" id="{60C0F7AA-B291-222A-B8CB-8C67C0A7B08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33A3D23B-DCCD-8E19-E6CF-75B37A0C39F8}"/>
              </a:ext>
            </a:extLst>
          </p:cNvPr>
          <p:cNvSpPr txBox="1"/>
          <p:nvPr/>
        </p:nvSpPr>
        <p:spPr>
          <a:xfrm>
            <a:off x="357809" y="2769704"/>
            <a:ext cx="11582400" cy="1015663"/>
          </a:xfrm>
          <a:prstGeom prst="rect">
            <a:avLst/>
          </a:prstGeom>
          <a:noFill/>
          <a:effectLst>
            <a:reflection blurRad="6350" stA="50000" endA="300" endPos="90000" dist="50800" dir="5400000" sy="-100000" algn="bl" rotWithShape="0"/>
          </a:effectLst>
        </p:spPr>
        <p:txBody>
          <a:bodyPr wrap="square" rtlCol="0">
            <a:spAutoFit/>
          </a:bodyPr>
          <a:lstStyle/>
          <a:p>
            <a:pPr algn="ctr"/>
            <a:r>
              <a:rPr lang="en-IN" sz="6000" b="1" dirty="0">
                <a:latin typeface="Times New Roman" panose="02020603050405020304" pitchFamily="18" charset="0"/>
                <a:cs typeface="Times New Roman" panose="02020603050405020304" pitchFamily="18" charset="0"/>
              </a:rPr>
              <a:t>THANK YOU</a:t>
            </a:r>
          </a:p>
        </p:txBody>
      </p:sp>
    </p:spTree>
    <p:extLst>
      <p:ext uri="{BB962C8B-B14F-4D97-AF65-F5344CB8AC3E}">
        <p14:creationId xmlns:p14="http://schemas.microsoft.com/office/powerpoint/2010/main" val="74802082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TotalTime>
  <Words>2427</Words>
  <Application>Microsoft Office PowerPoint</Application>
  <PresentationFormat>Widescreen</PresentationFormat>
  <Paragraphs>81</Paragraphs>
  <Slides>15</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15</vt:i4>
      </vt:variant>
    </vt:vector>
  </HeadingPairs>
  <TitlesOfParts>
    <vt:vector size="22" baseType="lpstr">
      <vt:lpstr>Arial</vt:lpstr>
      <vt:lpstr>Calibri</vt:lpstr>
      <vt:lpstr>Calibri Light</vt:lpstr>
      <vt:lpstr>Courier New</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intel</dc:creator>
  <cp:lastModifiedBy>intel</cp:lastModifiedBy>
  <cp:revision>12</cp:revision>
  <dcterms:created xsi:type="dcterms:W3CDTF">2025-01-17T07:28:10Z</dcterms:created>
  <dcterms:modified xsi:type="dcterms:W3CDTF">2025-01-17T07:46:51Z</dcterms:modified>
</cp:coreProperties>
</file>