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9" r:id="rId3"/>
    <p:sldId id="260"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8" r:id="rId19"/>
    <p:sldId id="280" r:id="rId20"/>
    <p:sldId id="281" r:id="rId21"/>
    <p:sldId id="282" r:id="rId22"/>
    <p:sldId id="283" r:id="rId23"/>
    <p:sldId id="284" r:id="rId24"/>
    <p:sldId id="285" r:id="rId25"/>
    <p:sldId id="288" r:id="rId26"/>
    <p:sldId id="293" r:id="rId27"/>
    <p:sldId id="294" r:id="rId28"/>
    <p:sldId id="295" r:id="rId29"/>
    <p:sldId id="296"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2" autoAdjust="0"/>
    <p:restoredTop sz="94608" autoAdjust="0"/>
  </p:normalViewPr>
  <p:slideViewPr>
    <p:cSldViewPr>
      <p:cViewPr varScale="1">
        <p:scale>
          <a:sx n="87" d="100"/>
          <a:sy n="87" d="100"/>
        </p:scale>
        <p:origin x="-2050" y="-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1"/>
            <a:ext cx="7772400" cy="1142999"/>
          </a:xfrm>
        </p:spPr>
        <p:txBody>
          <a:bodyPr>
            <a:normAutofit/>
          </a:bodyPr>
          <a:lstStyle/>
          <a:p>
            <a:r>
              <a:rPr lang="en-US" sz="2800" dirty="0" smtClean="0">
                <a:latin typeface="Times New Roman" pitchFamily="18" charset="0"/>
                <a:cs typeface="Times New Roman" pitchFamily="18" charset="0"/>
              </a:rPr>
              <a:t>Dynamic Behaviors of </a:t>
            </a:r>
            <a:r>
              <a:rPr lang="en-US" sz="2800" dirty="0" smtClean="0">
                <a:latin typeface="Times New Roman" pitchFamily="18" charset="0"/>
                <a:cs typeface="Times New Roman" pitchFamily="18" charset="0"/>
              </a:rPr>
              <a:t>G</a:t>
            </a:r>
            <a:r>
              <a:rPr lang="en-US" sz="2800" dirty="0" smtClean="0">
                <a:latin typeface="Times New Roman" pitchFamily="18" charset="0"/>
                <a:cs typeface="Times New Roman" pitchFamily="18" charset="0"/>
              </a:rPr>
              <a:t>ravity Dams in interaction with Reservoirs and Foundation  </a:t>
            </a:r>
            <a:endParaRPr lang="en-US" sz="2800" dirty="0">
              <a:latin typeface="Times New Roman" pitchFamily="18" charset="0"/>
              <a:cs typeface="Times New Roman" pitchFamily="18" charset="0"/>
            </a:endParaRPr>
          </a:p>
        </p:txBody>
      </p:sp>
      <p:sp>
        <p:nvSpPr>
          <p:cNvPr id="3" name="Subtitle 2"/>
          <p:cNvSpPr>
            <a:spLocks noGrp="1"/>
          </p:cNvSpPr>
          <p:nvPr>
            <p:ph type="subTitle" idx="1"/>
          </p:nvPr>
        </p:nvSpPr>
        <p:spPr>
          <a:xfrm>
            <a:off x="685800" y="1447800"/>
            <a:ext cx="7772400" cy="5181600"/>
          </a:xfrm>
        </p:spPr>
        <p:txBody>
          <a:bodyPr>
            <a:normAutofit/>
          </a:bodyPr>
          <a:lstStyle/>
          <a:p>
            <a:r>
              <a:rPr lang="en-US" sz="2400" dirty="0" smtClean="0">
                <a:solidFill>
                  <a:schemeClr val="tx1"/>
                </a:solidFill>
                <a:latin typeface="Times New Roman" pitchFamily="18" charset="0"/>
                <a:cs typeface="Times New Roman" pitchFamily="18" charset="0"/>
              </a:rPr>
              <a:t>Corresponding Author :-  </a:t>
            </a:r>
            <a:r>
              <a:rPr lang="en-US" sz="2400" dirty="0" err="1" smtClean="0">
                <a:solidFill>
                  <a:schemeClr val="tx1"/>
                </a:solidFill>
                <a:latin typeface="Times New Roman" pitchFamily="18" charset="0"/>
                <a:cs typeface="Times New Roman" pitchFamily="18" charset="0"/>
              </a:rPr>
              <a:t>Dusu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Tassang</a:t>
            </a:r>
            <a:endParaRPr lang="en-US"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Under the guidance of </a:t>
            </a:r>
          </a:p>
          <a:p>
            <a:r>
              <a:rPr lang="en-US" sz="2400" dirty="0" smtClean="0">
                <a:solidFill>
                  <a:schemeClr val="tx1"/>
                </a:solidFill>
                <a:latin typeface="Times New Roman" pitchFamily="18" charset="0"/>
                <a:cs typeface="Times New Roman" pitchFamily="18" charset="0"/>
              </a:rPr>
              <a:t>Co-</a:t>
            </a:r>
            <a:r>
              <a:rPr lang="en-US" sz="2400" dirty="0" smtClean="0">
                <a:solidFill>
                  <a:schemeClr val="tx1"/>
                </a:solidFill>
                <a:latin typeface="Times New Roman" pitchFamily="18" charset="0"/>
                <a:cs typeface="Times New Roman" pitchFamily="18" charset="0"/>
              </a:rPr>
              <a:t>Author </a:t>
            </a:r>
            <a:r>
              <a:rPr lang="en-US" sz="2400" dirty="0" err="1" smtClean="0">
                <a:solidFill>
                  <a:schemeClr val="tx1"/>
                </a:solidFill>
                <a:latin typeface="Times New Roman" pitchFamily="18" charset="0"/>
                <a:cs typeface="Times New Roman" pitchFamily="18" charset="0"/>
              </a:rPr>
              <a:t>Talkeshwar</a:t>
            </a:r>
            <a:r>
              <a:rPr lang="en-US" sz="2400" dirty="0" smtClean="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Ray (Assistant Professor) </a:t>
            </a:r>
            <a:r>
              <a:rPr lang="en-US" sz="2400" dirty="0" smtClean="0">
                <a:solidFill>
                  <a:schemeClr val="tx1"/>
                </a:solidFill>
                <a:latin typeface="Times New Roman" pitchFamily="18" charset="0"/>
                <a:cs typeface="Times New Roman" pitchFamily="18" charset="0"/>
              </a:rPr>
              <a:t>and</a:t>
            </a:r>
          </a:p>
          <a:p>
            <a:r>
              <a:rPr lang="en-US" sz="2400" dirty="0" smtClean="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Dr. </a:t>
            </a:r>
            <a:r>
              <a:rPr lang="en-US" sz="2400" dirty="0" err="1" smtClean="0">
                <a:solidFill>
                  <a:schemeClr val="tx1"/>
                </a:solidFill>
                <a:latin typeface="Times New Roman" pitchFamily="18" charset="0"/>
                <a:cs typeface="Times New Roman" pitchFamily="18" charset="0"/>
              </a:rPr>
              <a:t>Taku</a:t>
            </a:r>
            <a:r>
              <a:rPr lang="en-US" sz="2400" dirty="0" smtClean="0">
                <a:solidFill>
                  <a:schemeClr val="tx1"/>
                </a:solidFill>
                <a:latin typeface="Times New Roman" pitchFamily="18" charset="0"/>
                <a:cs typeface="Times New Roman" pitchFamily="18" charset="0"/>
              </a:rPr>
              <a:t> Muni (Assistant Professor)</a:t>
            </a:r>
          </a:p>
          <a:p>
            <a:r>
              <a:rPr lang="en-US" sz="2400" dirty="0" smtClean="0">
                <a:solidFill>
                  <a:schemeClr val="tx1"/>
                </a:solidFill>
                <a:latin typeface="Times New Roman" pitchFamily="18" charset="0"/>
                <a:cs typeface="Times New Roman" pitchFamily="18" charset="0"/>
              </a:rPr>
              <a:t>Department of Civil Engineering </a:t>
            </a:r>
          </a:p>
          <a:p>
            <a:r>
              <a:rPr lang="en-US" sz="2400" dirty="0" smtClean="0">
                <a:solidFill>
                  <a:schemeClr val="tx1"/>
                </a:solidFill>
                <a:latin typeface="Times New Roman" pitchFamily="18" charset="0"/>
                <a:cs typeface="Times New Roman" pitchFamily="18" charset="0"/>
              </a:rPr>
              <a:t>Himalayan University </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Itanagar</a:t>
            </a:r>
            <a:r>
              <a:rPr lang="en-US" sz="2400" dirty="0" smtClean="0">
                <a:solidFill>
                  <a:schemeClr val="tx1"/>
                </a:solidFill>
                <a:latin typeface="Times New Roman" pitchFamily="18" charset="0"/>
                <a:cs typeface="Times New Roman" pitchFamily="18" charset="0"/>
              </a:rPr>
              <a:t> (A.P).</a:t>
            </a:r>
            <a:endParaRPr lang="en-US" sz="2400" dirty="0" smtClean="0">
              <a:solidFill>
                <a:schemeClr val="tx1"/>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2514600" y="4419600"/>
            <a:ext cx="4038600" cy="2057400"/>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Times New Roman" pitchFamily="18" charset="0"/>
                <a:cs typeface="Times New Roman" pitchFamily="18" charset="0"/>
              </a:rPr>
              <a:t>BACKGROUND </a:t>
            </a:r>
            <a:r>
              <a:rPr lang="en-US" sz="2800" dirty="0" smtClean="0">
                <a:latin typeface="Times New Roman" pitchFamily="18" charset="0"/>
                <a:cs typeface="Times New Roman" pitchFamily="18" charset="0"/>
              </a:rPr>
              <a:t>AND MOTIVATION</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1800" dirty="0" smtClean="0">
                <a:latin typeface="Times New Roman" pitchFamily="18" charset="0"/>
                <a:cs typeface="Times New Roman" pitchFamily="18" charset="0"/>
              </a:rPr>
              <a:t>a concrete gravity dam is defined as a structure, which is designed in such a way that its own weight resists the external forces.</a:t>
            </a:r>
          </a:p>
          <a:p>
            <a:r>
              <a:rPr lang="en-US" sz="1800" dirty="0" smtClean="0">
                <a:latin typeface="Times New Roman" pitchFamily="18" charset="0"/>
                <a:cs typeface="Times New Roman" pitchFamily="18" charset="0"/>
              </a:rPr>
              <a:t> It is primarily the weight of a gravity dam which prevents it from being overturned when subjected to the thrust of impounded water. </a:t>
            </a:r>
          </a:p>
          <a:p>
            <a:r>
              <a:rPr lang="en-US" sz="1800" dirty="0" smtClean="0">
                <a:latin typeface="Times New Roman" pitchFamily="18" charset="0"/>
                <a:cs typeface="Times New Roman" pitchFamily="18" charset="0"/>
              </a:rPr>
              <a:t>This type of structure is durable, and requires very little maintenance. Gravity dams typically consist of a non-overflow section(s) and an overflow section or spillway.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Times New Roman" pitchFamily="18" charset="0"/>
                <a:cs typeface="Times New Roman" pitchFamily="18" charset="0"/>
              </a:rPr>
              <a:t>Literature Review</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z="1800" dirty="0" smtClean="0">
                <a:latin typeface="Times New Roman" pitchFamily="18" charset="0"/>
                <a:cs typeface="Times New Roman" pitchFamily="18" charset="0"/>
              </a:rPr>
              <a:t>GENERAL</a:t>
            </a:r>
            <a:r>
              <a:rPr lang="en-US" dirty="0" smtClean="0"/>
              <a:t> - </a:t>
            </a:r>
            <a:r>
              <a:rPr lang="en-US" sz="1600" dirty="0" smtClean="0">
                <a:latin typeface="Times New Roman" pitchFamily="18" charset="0"/>
                <a:cs typeface="Times New Roman" pitchFamily="18" charset="0"/>
              </a:rPr>
              <a:t>The first part of this chapter describes briefly some important aspect of concrete gravity dam, e.g., typical cross section profiles, types of loads and conventional design methodology</a:t>
            </a:r>
            <a:r>
              <a:rPr lang="en-US" sz="2000" dirty="0" smtClean="0">
                <a:latin typeface="Times New Roman" pitchFamily="18" charset="0"/>
                <a:cs typeface="Times New Roman" pitchFamily="18" charset="0"/>
              </a:rPr>
              <a:t>.</a:t>
            </a:r>
          </a:p>
          <a:p>
            <a:endParaRPr lang="en-US"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CONCRETE GRAVITY DAM -  A typical cross-section of a concrete gravity dam is shown in Fig. 1. The upstream face may by kept throughout vertical or partly slanting for some of its length as shown. A drainage gallery may be provided in order to relieve the uplift pressure exerted by the seeping water. Fig. 1, presents photograph of an existing concrete gravity dam</a:t>
            </a:r>
            <a:r>
              <a:rPr lang="en-US" sz="1600" dirty="0" smtClean="0"/>
              <a:t>.</a:t>
            </a:r>
          </a:p>
          <a:p>
            <a:endParaRPr lang="en-US" sz="16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latin typeface="Times New Roman" pitchFamily="18" charset="0"/>
                <a:cs typeface="Times New Roman" pitchFamily="18" charset="0"/>
              </a:rPr>
              <a:t>Typical cross-section of concrete gravity dam </a:t>
            </a:r>
            <a:r>
              <a:rPr lang="en-US" sz="3600" dirty="0" smtClean="0">
                <a:latin typeface="Times New Roman" pitchFamily="18" charset="0"/>
                <a:cs typeface="Times New Roman" pitchFamily="18" charset="0"/>
              </a:rPr>
              <a:t>– fig 1.1 and 1.2</a:t>
            </a:r>
            <a:endParaRPr lang="en-US" sz="3600" dirty="0"/>
          </a:p>
        </p:txBody>
      </p:sp>
      <p:pic>
        <p:nvPicPr>
          <p:cNvPr id="5" name="Picture 2"/>
          <p:cNvPicPr>
            <a:picLocks noGrp="1" noChangeAspect="1" noChangeArrowheads="1"/>
          </p:cNvPicPr>
          <p:nvPr>
            <p:ph sz="half" idx="1"/>
          </p:nvPr>
        </p:nvPicPr>
        <p:blipFill>
          <a:blip r:embed="rId2"/>
          <a:srcRect/>
          <a:stretch>
            <a:fillRect/>
          </a:stretch>
        </p:blipFill>
        <p:spPr bwMode="auto">
          <a:xfrm>
            <a:off x="815196" y="1600200"/>
            <a:ext cx="3322608" cy="4495800"/>
          </a:xfrm>
          <a:prstGeom prst="rect">
            <a:avLst/>
          </a:prstGeom>
          <a:noFill/>
          <a:ln w="9525">
            <a:noFill/>
            <a:miter lim="800000"/>
            <a:headEnd/>
            <a:tailEnd/>
          </a:ln>
          <a:effectLst/>
        </p:spPr>
      </p:pic>
      <p:pic>
        <p:nvPicPr>
          <p:cNvPr id="6" name="Picture 2"/>
          <p:cNvPicPr>
            <a:picLocks noGrp="1" noChangeAspect="1" noChangeArrowheads="1"/>
          </p:cNvPicPr>
          <p:nvPr>
            <p:ph sz="half" idx="2"/>
          </p:nvPr>
        </p:nvPicPr>
        <p:blipFill>
          <a:blip r:embed="rId3"/>
          <a:srcRect/>
          <a:stretch>
            <a:fillRect/>
          </a:stretch>
        </p:blipFill>
        <p:spPr bwMode="auto">
          <a:xfrm>
            <a:off x="4648200" y="1676400"/>
            <a:ext cx="4038600" cy="44196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r>
              <a:rPr lang="en-US" sz="2400" dirty="0" smtClean="0">
                <a:latin typeface="Times New Roman" pitchFamily="18" charset="0"/>
                <a:cs typeface="Times New Roman" pitchFamily="18" charset="0"/>
              </a:rPr>
              <a:t>Many </a:t>
            </a:r>
            <a:r>
              <a:rPr lang="en-US" sz="2400" dirty="0" smtClean="0">
                <a:latin typeface="Times New Roman" pitchFamily="18" charset="0"/>
                <a:cs typeface="Times New Roman" pitchFamily="18" charset="0"/>
              </a:rPr>
              <a:t>loads act over the gravity dam in lateral and vertical direction. These loads are summarized as follows:</a:t>
            </a:r>
          </a:p>
          <a:p>
            <a:pPr>
              <a:buNone/>
            </a:pP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Self-weight of the dam      </a:t>
            </a: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Surcharge or live load on the dam </a:t>
            </a:r>
          </a:p>
          <a:p>
            <a:pPr>
              <a:buNone/>
            </a:pP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Ice Pressure </a:t>
            </a:r>
          </a:p>
          <a:p>
            <a:pPr>
              <a:buNone/>
            </a:pPr>
            <a:r>
              <a:rPr lang="en-US" sz="2400" dirty="0" smtClean="0">
                <a:latin typeface="Times New Roman" pitchFamily="18" charset="0"/>
                <a:cs typeface="Times New Roman" pitchFamily="18" charset="0"/>
              </a:rPr>
              <a:t> • Uplift Pressure  </a:t>
            </a:r>
          </a:p>
          <a:p>
            <a:pPr>
              <a:buNone/>
            </a:pPr>
            <a:r>
              <a:rPr lang="en-US" sz="2400" dirty="0" smtClean="0">
                <a:latin typeface="Times New Roman" pitchFamily="18" charset="0"/>
                <a:cs typeface="Times New Roman" pitchFamily="18" charset="0"/>
              </a:rPr>
              <a:t> • Water Pressure from the Upstream and downstream </a:t>
            </a:r>
          </a:p>
          <a:p>
            <a:pPr>
              <a:buNone/>
            </a:pPr>
            <a:r>
              <a:rPr lang="en-US" sz="2400" dirty="0" smtClean="0">
                <a:latin typeface="Times New Roman" pitchFamily="18" charset="0"/>
                <a:cs typeface="Times New Roman" pitchFamily="18" charset="0"/>
              </a:rPr>
              <a:t> • Earthquake load on Dam </a:t>
            </a:r>
          </a:p>
          <a:p>
            <a:pPr>
              <a:buNone/>
            </a:pPr>
            <a:r>
              <a:rPr lang="en-US" sz="2400" dirty="0" smtClean="0">
                <a:latin typeface="Times New Roman" pitchFamily="18" charset="0"/>
                <a:cs typeface="Times New Roman" pitchFamily="18" charset="0"/>
              </a:rPr>
              <a:t> • Slit Pressure </a:t>
            </a:r>
          </a:p>
          <a:p>
            <a:pPr>
              <a:buNone/>
            </a:pPr>
            <a:r>
              <a:rPr lang="en-US" sz="2400" dirty="0" smtClean="0">
                <a:latin typeface="Times New Roman" pitchFamily="18" charset="0"/>
                <a:cs typeface="Times New Roman" pitchFamily="18" charset="0"/>
              </a:rPr>
              <a:t> • Wave Pressure</a:t>
            </a:r>
            <a:endParaRPr lang="en-US" sz="24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ANALYSIS OF DAM AGAINST EARTHQUAKE FORCES</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In India for seismic design is based on the standard IS 1893 issued by Bureau of Indian Standard, New Delhi. Revised IS 1893 is planned to have five parts as follows:</a:t>
            </a:r>
          </a:p>
          <a:p>
            <a:r>
              <a:rPr lang="en-US" sz="2400" dirty="0" smtClean="0">
                <a:latin typeface="Times New Roman" pitchFamily="18" charset="0"/>
                <a:cs typeface="Times New Roman" pitchFamily="18" charset="0"/>
              </a:rPr>
              <a:t> a) Part 1: Building and General Guidelines (2002)</a:t>
            </a:r>
          </a:p>
          <a:p>
            <a:r>
              <a:rPr lang="en-US" sz="2400" dirty="0" smtClean="0">
                <a:latin typeface="Times New Roman" pitchFamily="18" charset="0"/>
                <a:cs typeface="Times New Roman" pitchFamily="18" charset="0"/>
              </a:rPr>
              <a:t> b) Part 2: Liquid retaining tanks</a:t>
            </a:r>
          </a:p>
          <a:p>
            <a:r>
              <a:rPr lang="en-US" sz="2400" dirty="0" smtClean="0">
                <a:latin typeface="Times New Roman" pitchFamily="18" charset="0"/>
                <a:cs typeface="Times New Roman" pitchFamily="18" charset="0"/>
              </a:rPr>
              <a:t> c) Part 3: Bridges and retaining walls </a:t>
            </a:r>
          </a:p>
          <a:p>
            <a:r>
              <a:rPr lang="en-US" sz="2400" dirty="0" smtClean="0">
                <a:latin typeface="Times New Roman" pitchFamily="18" charset="0"/>
                <a:cs typeface="Times New Roman" pitchFamily="18" charset="0"/>
              </a:rPr>
              <a:t>d) Part 4: Industrial Structures (2004) Department of Civil Engineering, Himalayan University (A.P.) Page 11 </a:t>
            </a:r>
          </a:p>
          <a:p>
            <a:r>
              <a:rPr lang="en-US" sz="2400" dirty="0" smtClean="0">
                <a:latin typeface="Times New Roman" pitchFamily="18" charset="0"/>
                <a:cs typeface="Times New Roman" pitchFamily="18" charset="0"/>
              </a:rPr>
              <a:t>e) Part 5: Dams and embankments.</a:t>
            </a:r>
            <a:endParaRPr lang="en-US"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PROFILE OF THE DAM FOR PRACTICAL CONSIDERATIONS</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Dynamic properties of any structures are function of its mass and stiffness distribution. Again, the stiffness and mass distribution is defined by the geometric profile of the structure. If we assume the gravity dam is uniform along its longitudinal axis then the cross-sectional profile plays an important role for dynamic properties of the dam. Fig. </a:t>
            </a:r>
            <a:r>
              <a:rPr lang="en-US" sz="2400" dirty="0" smtClean="0">
                <a:latin typeface="Times New Roman" pitchFamily="18" charset="0"/>
                <a:cs typeface="Times New Roman" pitchFamily="18" charset="0"/>
              </a:rPr>
              <a:t>1.3 </a:t>
            </a:r>
            <a:r>
              <a:rPr lang="en-US" sz="2400" dirty="0" smtClean="0">
                <a:latin typeface="Times New Roman" pitchFamily="18" charset="0"/>
                <a:cs typeface="Times New Roman" pitchFamily="18" charset="0"/>
              </a:rPr>
              <a:t>presents a typical section of a low gravity Dam (</a:t>
            </a:r>
            <a:r>
              <a:rPr lang="en-US" sz="2400" dirty="0" err="1" smtClean="0">
                <a:latin typeface="Times New Roman" pitchFamily="18" charset="0"/>
                <a:cs typeface="Times New Roman" pitchFamily="18" charset="0"/>
              </a:rPr>
              <a:t>Garg</a:t>
            </a:r>
            <a:r>
              <a:rPr lang="en-US" sz="2400" dirty="0" smtClean="0">
                <a:latin typeface="Times New Roman" pitchFamily="18" charset="0"/>
                <a:cs typeface="Times New Roman" pitchFamily="18" charset="0"/>
              </a:rPr>
              <a:t>, 2013).</a:t>
            </a:r>
            <a:endParaRPr lang="en-US" sz="24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Fig </a:t>
            </a:r>
            <a:r>
              <a:rPr lang="en-US"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3</a:t>
            </a:r>
            <a:r>
              <a:rPr lang="en-US" sz="2400" dirty="0" smtClean="0">
                <a:latin typeface="Times New Roman" pitchFamily="18" charset="0"/>
                <a:cs typeface="Times New Roman" pitchFamily="18" charset="0"/>
              </a:rPr>
              <a:t>: Typical section of a low gravity Dam (ref. </a:t>
            </a:r>
            <a:r>
              <a:rPr lang="en-US" sz="2400" dirty="0" err="1" smtClean="0">
                <a:latin typeface="Times New Roman" pitchFamily="18" charset="0"/>
                <a:cs typeface="Times New Roman" pitchFamily="18" charset="0"/>
              </a:rPr>
              <a:t>Garg</a:t>
            </a:r>
            <a:r>
              <a:rPr lang="en-US" sz="2400" dirty="0" smtClean="0">
                <a:latin typeface="Times New Roman" pitchFamily="18" charset="0"/>
                <a:cs typeface="Times New Roman" pitchFamily="18" charset="0"/>
              </a:rPr>
              <a:t>, 2013)</a:t>
            </a:r>
            <a:endParaRPr lang="en-US" sz="2400" dirty="0">
              <a:latin typeface="Times New Roman" pitchFamily="18" charset="0"/>
              <a:cs typeface="Times New Roman" pitchFamily="18" charset="0"/>
            </a:endParaRPr>
          </a:p>
        </p:txBody>
      </p:sp>
      <p:pic>
        <p:nvPicPr>
          <p:cNvPr id="7170" name="Picture 2"/>
          <p:cNvPicPr>
            <a:picLocks noGrp="1" noChangeAspect="1" noChangeArrowheads="1"/>
          </p:cNvPicPr>
          <p:nvPr>
            <p:ph idx="1"/>
          </p:nvPr>
        </p:nvPicPr>
        <p:blipFill>
          <a:blip r:embed="rId2"/>
          <a:srcRect/>
          <a:stretch>
            <a:fillRect/>
          </a:stretch>
        </p:blipFill>
        <p:spPr bwMode="auto">
          <a:xfrm>
            <a:off x="1524000" y="1981200"/>
            <a:ext cx="6477000" cy="389380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err="1" smtClean="0">
                <a:latin typeface="Times New Roman" pitchFamily="18" charset="0"/>
                <a:cs typeface="Times New Roman" pitchFamily="18" charset="0"/>
              </a:rPr>
              <a:t>Garg</a:t>
            </a:r>
            <a:r>
              <a:rPr lang="en-US" sz="2000" dirty="0" smtClean="0">
                <a:latin typeface="Times New Roman" pitchFamily="18" charset="0"/>
                <a:cs typeface="Times New Roman" pitchFamily="18" charset="0"/>
              </a:rPr>
              <a:t> (2013) proposed following relation to distinguish the low and high gravity dam</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endParaRPr lang="en-US" sz="2000" dirty="0"/>
          </a:p>
        </p:txBody>
      </p:sp>
      <p:pic>
        <p:nvPicPr>
          <p:cNvPr id="8195" name="Picture 3"/>
          <p:cNvPicPr>
            <a:picLocks noChangeAspect="1" noChangeArrowheads="1"/>
          </p:cNvPicPr>
          <p:nvPr/>
        </p:nvPicPr>
        <p:blipFill>
          <a:blip r:embed="rId2"/>
          <a:srcRect/>
          <a:stretch>
            <a:fillRect/>
          </a:stretch>
        </p:blipFill>
        <p:spPr bwMode="auto">
          <a:xfrm>
            <a:off x="1752600" y="1600200"/>
            <a:ext cx="3962400" cy="1028700"/>
          </a:xfrm>
          <a:prstGeom prst="rect">
            <a:avLst/>
          </a:prstGeom>
          <a:noFill/>
          <a:ln w="9525">
            <a:noFill/>
            <a:miter lim="800000"/>
            <a:headEnd/>
            <a:tailEnd/>
          </a:ln>
          <a:effectLst/>
        </p:spPr>
      </p:pic>
      <p:pic>
        <p:nvPicPr>
          <p:cNvPr id="8196" name="Picture 4"/>
          <p:cNvPicPr>
            <a:picLocks noGrp="1" noChangeAspect="1" noChangeArrowheads="1"/>
          </p:cNvPicPr>
          <p:nvPr>
            <p:ph idx="1"/>
          </p:nvPr>
        </p:nvPicPr>
        <p:blipFill>
          <a:blip r:embed="rId3"/>
          <a:srcRect/>
          <a:stretch>
            <a:fillRect/>
          </a:stretch>
        </p:blipFill>
        <p:spPr bwMode="auto">
          <a:xfrm>
            <a:off x="609600" y="2868684"/>
            <a:ext cx="8077200" cy="307491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RESEARCH ON SEISMIC ANALYSIS OF CONCRETE GRAVITY DAM</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r>
              <a:rPr lang="en-US" sz="1800" dirty="0" smtClean="0">
                <a:latin typeface="Times New Roman" pitchFamily="18" charset="0"/>
                <a:cs typeface="Times New Roman" pitchFamily="18" charset="0"/>
              </a:rPr>
              <a:t>A detailed literature review in the seismic analysis of concrete gravity dam revealed five papers</a:t>
            </a:r>
            <a:r>
              <a:rPr lang="en-US" sz="1800" dirty="0" smtClean="0">
                <a:latin typeface="Times New Roman" pitchFamily="18" charset="0"/>
                <a:cs typeface="Times New Roman" pitchFamily="18" charset="0"/>
              </a:rPr>
              <a:t>.</a:t>
            </a:r>
          </a:p>
          <a:p>
            <a:r>
              <a:rPr lang="en-US" sz="1800" dirty="0" smtClean="0">
                <a:latin typeface="Times New Roman" pitchFamily="18" charset="0"/>
                <a:cs typeface="Times New Roman" pitchFamily="18" charset="0"/>
              </a:rPr>
              <a:t> A two-stage procedure has been proposed by </a:t>
            </a:r>
            <a:r>
              <a:rPr lang="en-US" sz="1800" dirty="0" err="1" smtClean="0">
                <a:latin typeface="Times New Roman" pitchFamily="18" charset="0"/>
                <a:cs typeface="Times New Roman" pitchFamily="18" charset="0"/>
              </a:rPr>
              <a:t>Løkke</a:t>
            </a:r>
            <a:r>
              <a:rPr lang="en-US" sz="1800" dirty="0" smtClean="0">
                <a:latin typeface="Times New Roman" pitchFamily="18" charset="0"/>
                <a:cs typeface="Times New Roman" pitchFamily="18" charset="0"/>
              </a:rPr>
              <a:t> (2013) for the elastic analysis phase of seismic design and safety evaluation of concrete gravity dams: (</a:t>
            </a:r>
            <a:r>
              <a:rPr lang="en-US" sz="1800" dirty="0" err="1" smtClean="0">
                <a:latin typeface="Times New Roman" pitchFamily="18" charset="0"/>
                <a:cs typeface="Times New Roman" pitchFamily="18" charset="0"/>
              </a:rPr>
              <a:t>i</a:t>
            </a:r>
            <a:r>
              <a:rPr lang="en-US" sz="1800" dirty="0" smtClean="0">
                <a:latin typeface="Times New Roman" pitchFamily="18" charset="0"/>
                <a:cs typeface="Times New Roman" pitchFamily="18" charset="0"/>
              </a:rPr>
              <a:t>) response spectrum analysis (RSA) and (ii) response history analysis (RHA) of a finite element idealization of the dam monolith. Both analysis procedures include the effects of dam-water foundation interaction. These procedures are added to computer software EAGD-84 and MATLAB program.</a:t>
            </a:r>
            <a:endParaRPr lang="en-US" sz="1800" dirty="0" smtClean="0">
              <a:latin typeface="Times New Roman" pitchFamily="18" charset="0"/>
              <a:cs typeface="Times New Roman" pitchFamily="18" charset="0"/>
            </a:endParaRPr>
          </a:p>
          <a:p>
            <a:r>
              <a:rPr lang="en-US" sz="1800" dirty="0" err="1" smtClean="0"/>
              <a:t>Leclerc</a:t>
            </a:r>
            <a:r>
              <a:rPr lang="en-US" sz="1800" dirty="0" smtClean="0"/>
              <a:t> </a:t>
            </a:r>
            <a:r>
              <a:rPr lang="en-US" sz="1800" dirty="0" smtClean="0"/>
              <a:t>et. al. (2002) presents the main features and organization of CADAM, a computer program that has been developed for the static and seismic stability evaluations of concrete gravity dams. CADAM is based on the gravity method using rigid body equilibrium and beam theory to perform stress analyses, compute crack lengths, and safety factors.</a:t>
            </a:r>
          </a:p>
          <a:p>
            <a:endParaRPr lang="en-US"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r>
              <a:rPr lang="en-US" sz="1800" dirty="0" smtClean="0">
                <a:latin typeface="Times New Roman" pitchFamily="18" charset="0"/>
                <a:cs typeface="Times New Roman" pitchFamily="18" charset="0"/>
              </a:rPr>
              <a:t>Seismic hazard assessment of roller compacted concrete (RCC) gravity dam is investigated by </a:t>
            </a:r>
            <a:r>
              <a:rPr lang="en-US" sz="1800" dirty="0" err="1" smtClean="0">
                <a:latin typeface="Times New Roman" pitchFamily="18" charset="0"/>
                <a:cs typeface="Times New Roman" pitchFamily="18" charset="0"/>
              </a:rPr>
              <a:t>Thanoon</a:t>
            </a:r>
            <a:r>
              <a:rPr lang="en-US" sz="1800" dirty="0" smtClean="0">
                <a:latin typeface="Times New Roman" pitchFamily="18" charset="0"/>
                <a:cs typeface="Times New Roman" pitchFamily="18" charset="0"/>
              </a:rPr>
              <a:t> (2008) considering the effects of </a:t>
            </a:r>
            <a:r>
              <a:rPr lang="en-US" sz="1800" dirty="0" smtClean="0">
                <a:latin typeface="Times New Roman" pitchFamily="18" charset="0"/>
                <a:cs typeface="Times New Roman" pitchFamily="18" charset="0"/>
              </a:rPr>
              <a:t>dam-reservoir-foundation-sediment-interface interaction. </a:t>
            </a:r>
            <a:r>
              <a:rPr lang="en-US" sz="1800" dirty="0" smtClean="0">
                <a:latin typeface="Times New Roman" pitchFamily="18" charset="0"/>
                <a:cs typeface="Times New Roman" pitchFamily="18" charset="0"/>
              </a:rPr>
              <a:t>Using finite and infinite element coupled method; two-dimensional seismic analysis is performed to investigate the seismic response of RCC gravity dam. The results of nonlinear </a:t>
            </a:r>
            <a:r>
              <a:rPr lang="en-US" sz="1800" dirty="0" err="1" smtClean="0">
                <a:latin typeface="Times New Roman" pitchFamily="18" charset="0"/>
                <a:cs typeface="Times New Roman" pitchFamily="18" charset="0"/>
              </a:rPr>
              <a:t>elasto</a:t>
            </a:r>
            <a:r>
              <a:rPr lang="en-US" sz="1800" dirty="0" smtClean="0">
                <a:latin typeface="Times New Roman" pitchFamily="18" charset="0"/>
                <a:cs typeface="Times New Roman" pitchFamily="18" charset="0"/>
              </a:rPr>
              <a:t>-plastic analysis demonstrate that the maximum tensile stress occurs at the base of the dam on the upstream heel.</a:t>
            </a:r>
          </a:p>
          <a:p>
            <a:r>
              <a:rPr lang="en-US" sz="1800" dirty="0" smtClean="0">
                <a:latin typeface="Times New Roman" pitchFamily="18" charset="0"/>
                <a:cs typeface="Times New Roman" pitchFamily="18" charset="0"/>
              </a:rPr>
              <a:t>A dam is modeled and analyzed by Das et. al. (2011) with the help of ALTAIR HYPERWORKS 10 software and the seismic response is evaluated for a </a:t>
            </a:r>
            <a:r>
              <a:rPr lang="en-US" sz="1800" dirty="0" err="1" smtClean="0">
                <a:latin typeface="Times New Roman" pitchFamily="18" charset="0"/>
                <a:cs typeface="Times New Roman" pitchFamily="18" charset="0"/>
              </a:rPr>
              <a:t>Koyna</a:t>
            </a:r>
            <a:r>
              <a:rPr lang="en-US" sz="1800" dirty="0" smtClean="0">
                <a:latin typeface="Times New Roman" pitchFamily="18" charset="0"/>
                <a:cs typeface="Times New Roman" pitchFamily="18" charset="0"/>
              </a:rPr>
              <a:t> Earthquake ground acceleration data and the seismic response are computed for hydrodynamic pressure force for the duration of earthquake</a:t>
            </a:r>
            <a:r>
              <a:rPr lang="en-US" sz="1800" dirty="0" smtClean="0"/>
              <a:t>. </a:t>
            </a:r>
          </a:p>
          <a:p>
            <a:r>
              <a:rPr lang="en-US" sz="1800" dirty="0" smtClean="0">
                <a:latin typeface="Times New Roman" pitchFamily="18" charset="0"/>
                <a:cs typeface="Times New Roman" pitchFamily="18" charset="0"/>
              </a:rPr>
              <a:t>Yamaguchi et. al. (2004) discusses the role of nonlinear dynamic analyses in seismic evaluation problems for concrete gravity dam. A two-dimensional section of a concrete gravity dam is evaluated using various linear and nonlinear procedures and it serves as case study for the discussion. </a:t>
            </a:r>
            <a:endParaRPr lang="en-US" sz="18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Times New Roman" pitchFamily="18" charset="0"/>
                <a:cs typeface="Times New Roman" pitchFamily="18" charset="0"/>
              </a:rPr>
              <a:t>RESULTS AND DISCUSSIONS </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r>
              <a:rPr lang="en-US" sz="2000" dirty="0" smtClean="0">
                <a:latin typeface="Times New Roman" pitchFamily="18" charset="0"/>
                <a:cs typeface="Times New Roman" pitchFamily="18" charset="0"/>
              </a:rPr>
              <a:t>MODAL </a:t>
            </a:r>
            <a:r>
              <a:rPr lang="en-US" sz="2000" dirty="0" smtClean="0">
                <a:latin typeface="Times New Roman" pitchFamily="18" charset="0"/>
                <a:cs typeface="Times New Roman" pitchFamily="18" charset="0"/>
              </a:rPr>
              <a:t> ANALYSIS </a:t>
            </a:r>
            <a:r>
              <a:rPr lang="en-US" sz="2000" dirty="0" smtClean="0">
                <a:latin typeface="Times New Roman" pitchFamily="18" charset="0"/>
                <a:cs typeface="Times New Roman" pitchFamily="18" charset="0"/>
              </a:rPr>
              <a:t>OF BHAKRA DAM –</a:t>
            </a:r>
          </a:p>
          <a:p>
            <a:r>
              <a:rPr lang="en-US" sz="2000" dirty="0" err="1" smtClean="0"/>
              <a:t>Bhakra</a:t>
            </a:r>
            <a:r>
              <a:rPr lang="en-US" sz="2000" dirty="0" smtClean="0"/>
              <a:t> Dam </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a concrete gravity dam, is 740 feet (226m) high, spanning the V-shaped gorge in the lower </a:t>
            </a:r>
            <a:r>
              <a:rPr lang="en-US" sz="2000" dirty="0" err="1" smtClean="0">
                <a:latin typeface="Times New Roman" pitchFamily="18" charset="0"/>
                <a:cs typeface="Times New Roman" pitchFamily="18" charset="0"/>
              </a:rPr>
              <a:t>Shivalik</a:t>
            </a:r>
            <a:r>
              <a:rPr lang="en-US" sz="2000" dirty="0" smtClean="0">
                <a:latin typeface="Times New Roman" pitchFamily="18" charset="0"/>
                <a:cs typeface="Times New Roman" pitchFamily="18" charset="0"/>
              </a:rPr>
              <a:t> hills, across </a:t>
            </a:r>
            <a:r>
              <a:rPr lang="en-US" sz="2000" dirty="0" err="1" smtClean="0">
                <a:latin typeface="Times New Roman" pitchFamily="18" charset="0"/>
                <a:cs typeface="Times New Roman" pitchFamily="18" charset="0"/>
              </a:rPr>
              <a:t>Satluj</a:t>
            </a:r>
            <a:r>
              <a:rPr lang="en-US" sz="2000" dirty="0" smtClean="0">
                <a:latin typeface="Times New Roman" pitchFamily="18" charset="0"/>
                <a:cs typeface="Times New Roman" pitchFamily="18" charset="0"/>
              </a:rPr>
              <a:t> river. The dam is 1700 feet long at the top and only 325 feet at the bottom. The width of the dam at the foundation is 1320 ft and it tapers to 30 ft at the top where a road runs.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was the highest concrete gravity dam of the world when built, thus surpassing the existing 221 m high Hoover dam. But the highest concrete gravity dam of the world, at present, is Grand </a:t>
            </a:r>
            <a:r>
              <a:rPr lang="en-US" sz="2000" dirty="0" err="1" smtClean="0">
                <a:latin typeface="Times New Roman" pitchFamily="18" charset="0"/>
                <a:cs typeface="Times New Roman" pitchFamily="18" charset="0"/>
              </a:rPr>
              <a:t>Dixence</a:t>
            </a:r>
            <a:r>
              <a:rPr lang="en-US" sz="2000" dirty="0" smtClean="0">
                <a:latin typeface="Times New Roman" pitchFamily="18" charset="0"/>
                <a:cs typeface="Times New Roman" pitchFamily="18" charset="0"/>
              </a:rPr>
              <a:t> dam in Switzerland (284 m high).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is situated in the Himachal Pradesh State of India near a village used to be called as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It has been constructed on </a:t>
            </a:r>
            <a:r>
              <a:rPr lang="en-US" sz="2000" dirty="0" err="1" smtClean="0">
                <a:latin typeface="Times New Roman" pitchFamily="18" charset="0"/>
                <a:cs typeface="Times New Roman" pitchFamily="18" charset="0"/>
              </a:rPr>
              <a:t>Satluj</a:t>
            </a:r>
            <a:r>
              <a:rPr lang="en-US" sz="2000" dirty="0" smtClean="0">
                <a:latin typeface="Times New Roman" pitchFamily="18" charset="0"/>
                <a:cs typeface="Times New Roman" pitchFamily="18" charset="0"/>
              </a:rPr>
              <a:t> River. </a:t>
            </a:r>
            <a:r>
              <a:rPr lang="en-US" sz="2000" dirty="0" err="1" smtClean="0">
                <a:latin typeface="Times New Roman" pitchFamily="18" charset="0"/>
                <a:cs typeface="Times New Roman" pitchFamily="18" charset="0"/>
              </a:rPr>
              <a:t>Satluj</a:t>
            </a:r>
            <a:r>
              <a:rPr lang="en-US" sz="2000" dirty="0" smtClean="0">
                <a:latin typeface="Times New Roman" pitchFamily="18" charset="0"/>
                <a:cs typeface="Times New Roman" pitchFamily="18" charset="0"/>
              </a:rPr>
              <a:t> River coming from Himalaya is a Perennial river but carries enormous water during floods and rain.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err="1" smtClean="0">
                <a:latin typeface="Times New Roman" pitchFamily="18" charset="0"/>
                <a:cs typeface="Times New Roman" pitchFamily="18" charset="0"/>
              </a:rPr>
              <a:t>Photoview</a:t>
            </a:r>
            <a:r>
              <a:rPr lang="en-US" sz="2800" dirty="0" smtClean="0">
                <a:latin typeface="Times New Roman" pitchFamily="18" charset="0"/>
                <a:cs typeface="Times New Roman" pitchFamily="18" charset="0"/>
              </a:rPr>
              <a:t> of </a:t>
            </a:r>
            <a:r>
              <a:rPr lang="en-US" sz="2800" dirty="0" err="1" smtClean="0">
                <a:latin typeface="Times New Roman" pitchFamily="18" charset="0"/>
                <a:cs typeface="Times New Roman" pitchFamily="18" charset="0"/>
              </a:rPr>
              <a:t>Bhakra</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Dam, Fig. – 2.1</a:t>
            </a:r>
            <a:endParaRPr lang="en-US" sz="2800" dirty="0">
              <a:latin typeface="Times New Roman" pitchFamily="18" charset="0"/>
              <a:cs typeface="Times New Roman" pitchFamily="18" charset="0"/>
            </a:endParaRPr>
          </a:p>
        </p:txBody>
      </p:sp>
      <p:pic>
        <p:nvPicPr>
          <p:cNvPr id="9218" name="Picture 2"/>
          <p:cNvPicPr>
            <a:picLocks noGrp="1" noChangeAspect="1" noChangeArrowheads="1"/>
          </p:cNvPicPr>
          <p:nvPr>
            <p:ph idx="1"/>
          </p:nvPr>
        </p:nvPicPr>
        <p:blipFill>
          <a:blip r:embed="rId2"/>
          <a:srcRect/>
          <a:stretch>
            <a:fillRect/>
          </a:stretch>
        </p:blipFill>
        <p:spPr bwMode="auto">
          <a:xfrm>
            <a:off x="762000" y="1973256"/>
            <a:ext cx="7619999" cy="3970343"/>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Properties of </a:t>
            </a:r>
            <a:r>
              <a:rPr lang="en-US" sz="3200" dirty="0" err="1" smtClean="0">
                <a:latin typeface="Times New Roman" pitchFamily="18" charset="0"/>
                <a:cs typeface="Times New Roman" pitchFamily="18" charset="0"/>
              </a:rPr>
              <a:t>Bhakra</a:t>
            </a:r>
            <a:r>
              <a:rPr lang="en-US" sz="3200" dirty="0" smtClean="0">
                <a:latin typeface="Times New Roman" pitchFamily="18" charset="0"/>
                <a:cs typeface="Times New Roman" pitchFamily="18" charset="0"/>
              </a:rPr>
              <a:t> Dam</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buNone/>
            </a:pPr>
            <a:r>
              <a:rPr lang="en-US" sz="1800" dirty="0" smtClean="0">
                <a:latin typeface="Times New Roman" pitchFamily="18" charset="0"/>
                <a:cs typeface="Times New Roman" pitchFamily="18" charset="0"/>
              </a:rPr>
              <a:t>  </a:t>
            </a:r>
          </a:p>
          <a:p>
            <a:pPr>
              <a:buNone/>
            </a:pPr>
            <a:endParaRPr lang="en-US" sz="18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     Depending </a:t>
            </a:r>
            <a:r>
              <a:rPr lang="en-US" sz="2000" dirty="0" smtClean="0">
                <a:latin typeface="Times New Roman" pitchFamily="18" charset="0"/>
                <a:cs typeface="Times New Roman" pitchFamily="18" charset="0"/>
              </a:rPr>
              <a:t>on the material availability and dimensions, grade of the concrete is decided for the construction of dam. After getting the grade of the concrete all the properties of the dam are determined such as specific gravity of concrete, density of concrete etc. Detail material properties of the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were not available in literature. These were assumed for all the analyses carried out in the present study and listed in Table </a:t>
            </a:r>
            <a:r>
              <a:rPr lang="en-US" sz="2000" dirty="0" smtClean="0">
                <a:latin typeface="Times New Roman" pitchFamily="18" charset="0"/>
                <a:cs typeface="Times New Roman" pitchFamily="18" charset="0"/>
              </a:rPr>
              <a:t>2.1</a:t>
            </a:r>
            <a:r>
              <a:rPr lang="en-US" sz="2000" dirty="0" smtClean="0">
                <a:latin typeface="Times New Roman" pitchFamily="18" charset="0"/>
                <a:cs typeface="Times New Roman" pitchFamily="18" charset="0"/>
              </a:rPr>
              <a:t>:</a:t>
            </a:r>
          </a:p>
          <a:p>
            <a:pPr>
              <a:buNone/>
            </a:pPr>
            <a:r>
              <a:rPr lang="en-US" sz="1800" dirty="0" smtClean="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Assumed material properties for the </a:t>
            </a:r>
            <a:r>
              <a:rPr lang="en-US" sz="2400" dirty="0" err="1" smtClean="0">
                <a:latin typeface="Times New Roman" pitchFamily="18" charset="0"/>
                <a:cs typeface="Times New Roman" pitchFamily="18" charset="0"/>
              </a:rPr>
              <a:t>Bhakra</a:t>
            </a:r>
            <a:r>
              <a:rPr lang="en-US" sz="2400" dirty="0" smtClean="0">
                <a:latin typeface="Times New Roman" pitchFamily="18" charset="0"/>
                <a:cs typeface="Times New Roman" pitchFamily="18" charset="0"/>
              </a:rPr>
              <a:t> Dam</a:t>
            </a:r>
            <a:endParaRPr lang="en-US" sz="2400" dirty="0">
              <a:latin typeface="Times New Roman" pitchFamily="18" charset="0"/>
              <a:cs typeface="Times New Roman" pitchFamily="18" charset="0"/>
            </a:endParaRPr>
          </a:p>
        </p:txBody>
      </p:sp>
      <p:pic>
        <p:nvPicPr>
          <p:cNvPr id="11266" name="Picture 2"/>
          <p:cNvPicPr>
            <a:picLocks noGrp="1" noChangeAspect="1" noChangeArrowheads="1"/>
          </p:cNvPicPr>
          <p:nvPr>
            <p:ph idx="1"/>
          </p:nvPr>
        </p:nvPicPr>
        <p:blipFill>
          <a:blip r:embed="rId2"/>
          <a:srcRect/>
          <a:stretch>
            <a:fillRect/>
          </a:stretch>
        </p:blipFill>
        <p:spPr bwMode="auto">
          <a:xfrm>
            <a:off x="457201" y="1905000"/>
            <a:ext cx="8077200" cy="419100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A Typical cross-section of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a:t>
            </a:r>
            <a:r>
              <a:rPr lang="en-US" sz="2000" dirty="0" err="1" smtClean="0">
                <a:latin typeface="Times New Roman" pitchFamily="18" charset="0"/>
                <a:cs typeface="Times New Roman" pitchFamily="18" charset="0"/>
              </a:rPr>
              <a:t>Garg</a:t>
            </a:r>
            <a:r>
              <a:rPr lang="en-US" sz="2000" dirty="0" smtClean="0">
                <a:latin typeface="Times New Roman" pitchFamily="18" charset="0"/>
                <a:cs typeface="Times New Roman" pitchFamily="18" charset="0"/>
              </a:rPr>
              <a:t>, 2013)</a:t>
            </a:r>
            <a:endParaRPr lang="en-US" sz="2000" dirty="0">
              <a:latin typeface="Times New Roman" pitchFamily="18" charset="0"/>
              <a:cs typeface="Times New Roman" pitchFamily="18" charset="0"/>
            </a:endParaRPr>
          </a:p>
        </p:txBody>
      </p:sp>
      <p:pic>
        <p:nvPicPr>
          <p:cNvPr id="12290" name="Picture 2"/>
          <p:cNvPicPr>
            <a:picLocks noGrp="1" noChangeAspect="1" noChangeArrowheads="1"/>
          </p:cNvPicPr>
          <p:nvPr>
            <p:ph idx="1"/>
          </p:nvPr>
        </p:nvPicPr>
        <p:blipFill>
          <a:blip r:embed="rId2"/>
          <a:srcRect/>
          <a:stretch>
            <a:fillRect/>
          </a:stretch>
        </p:blipFill>
        <p:spPr bwMode="auto">
          <a:xfrm>
            <a:off x="1638045" y="2064705"/>
            <a:ext cx="5867909" cy="3596952"/>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Some details about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a:t>
            </a:r>
            <a:endParaRPr lang="en-US" sz="2000" dirty="0">
              <a:latin typeface="Times New Roman" pitchFamily="18" charset="0"/>
              <a:cs typeface="Times New Roman" pitchFamily="18" charset="0"/>
            </a:endParaRPr>
          </a:p>
        </p:txBody>
      </p:sp>
      <p:pic>
        <p:nvPicPr>
          <p:cNvPr id="13314" name="Picture 2"/>
          <p:cNvPicPr>
            <a:picLocks noGrp="1" noChangeAspect="1" noChangeArrowheads="1"/>
          </p:cNvPicPr>
          <p:nvPr>
            <p:ph idx="1"/>
          </p:nvPr>
        </p:nvPicPr>
        <p:blipFill>
          <a:blip r:embed="rId2"/>
          <a:srcRect/>
          <a:stretch>
            <a:fillRect/>
          </a:stretch>
        </p:blipFill>
        <p:spPr bwMode="auto">
          <a:xfrm>
            <a:off x="1169375" y="1855137"/>
            <a:ext cx="6805250" cy="4016088"/>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FE Model of </a:t>
            </a:r>
            <a:r>
              <a:rPr lang="en-US" sz="2000" dirty="0" err="1" smtClean="0">
                <a:latin typeface="Times New Roman" pitchFamily="18" charset="0"/>
                <a:cs typeface="Times New Roman" pitchFamily="18" charset="0"/>
              </a:rPr>
              <a:t>Bhakra</a:t>
            </a:r>
            <a:r>
              <a:rPr lang="en-US" sz="2000" dirty="0" smtClean="0">
                <a:latin typeface="Times New Roman" pitchFamily="18" charset="0"/>
                <a:cs typeface="Times New Roman" pitchFamily="18" charset="0"/>
              </a:rPr>
              <a:t> Dam in ANSYS </a:t>
            </a:r>
            <a:endParaRPr lang="en-US" sz="2000" dirty="0">
              <a:latin typeface="Times New Roman" pitchFamily="18" charset="0"/>
              <a:cs typeface="Times New Roman" pitchFamily="18" charset="0"/>
            </a:endParaRPr>
          </a:p>
        </p:txBody>
      </p:sp>
      <p:pic>
        <p:nvPicPr>
          <p:cNvPr id="14338" name="Picture 2"/>
          <p:cNvPicPr>
            <a:picLocks noGrp="1" noChangeAspect="1" noChangeArrowheads="1"/>
          </p:cNvPicPr>
          <p:nvPr>
            <p:ph idx="1"/>
          </p:nvPr>
        </p:nvPicPr>
        <p:blipFill>
          <a:blip r:embed="rId2"/>
          <a:srcRect/>
          <a:stretch>
            <a:fillRect/>
          </a:stretch>
        </p:blipFill>
        <p:spPr bwMode="auto">
          <a:xfrm>
            <a:off x="1759976" y="1927533"/>
            <a:ext cx="5624048" cy="3871296"/>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Modal Properties of the </a:t>
            </a:r>
            <a:r>
              <a:rPr lang="en-US" sz="2400" dirty="0" err="1" smtClean="0">
                <a:latin typeface="Times New Roman" pitchFamily="18" charset="0"/>
                <a:cs typeface="Times New Roman" pitchFamily="18" charset="0"/>
              </a:rPr>
              <a:t>Bhakra</a:t>
            </a:r>
            <a:r>
              <a:rPr lang="en-US" sz="2400" dirty="0" smtClean="0">
                <a:latin typeface="Times New Roman" pitchFamily="18" charset="0"/>
                <a:cs typeface="Times New Roman" pitchFamily="18" charset="0"/>
              </a:rPr>
              <a:t> Dam</a:t>
            </a:r>
            <a:endParaRPr lang="en-US" sz="2400" dirty="0">
              <a:latin typeface="Times New Roman" pitchFamily="18" charset="0"/>
              <a:cs typeface="Times New Roman" pitchFamily="18" charset="0"/>
            </a:endParaRPr>
          </a:p>
        </p:txBody>
      </p:sp>
      <p:pic>
        <p:nvPicPr>
          <p:cNvPr id="15362" name="Picture 2"/>
          <p:cNvPicPr>
            <a:picLocks noGrp="1" noChangeAspect="1" noChangeArrowheads="1"/>
          </p:cNvPicPr>
          <p:nvPr>
            <p:ph idx="1"/>
          </p:nvPr>
        </p:nvPicPr>
        <p:blipFill>
          <a:blip r:embed="rId2"/>
          <a:srcRect/>
          <a:stretch>
            <a:fillRect/>
          </a:stretch>
        </p:blipFill>
        <p:spPr bwMode="auto">
          <a:xfrm>
            <a:off x="1230340" y="1905000"/>
            <a:ext cx="6683320" cy="2986970"/>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r>
              <a:rPr lang="en-US" sz="2400" dirty="0" smtClean="0">
                <a:latin typeface="Times New Roman" pitchFamily="18" charset="0"/>
                <a:cs typeface="Times New Roman" pitchFamily="18" charset="0"/>
              </a:rPr>
              <a:t>From </a:t>
            </a:r>
            <a:r>
              <a:rPr lang="en-US" sz="2400" dirty="0" smtClean="0">
                <a:latin typeface="Times New Roman" pitchFamily="18" charset="0"/>
                <a:cs typeface="Times New Roman" pitchFamily="18" charset="0"/>
              </a:rPr>
              <a:t>these table  </a:t>
            </a:r>
            <a:r>
              <a:rPr lang="en-US" sz="2400" dirty="0" smtClean="0">
                <a:latin typeface="Times New Roman" pitchFamily="18" charset="0"/>
                <a:cs typeface="Times New Roman" pitchFamily="18" charset="0"/>
              </a:rPr>
              <a:t>we get the Modal Mass ratio for 1st mode is 45% and for the 2nd mode is 31%. It shows that unlike the building the modal mass for the 1st mode is not above 90% in case of dam. It is much less than that. So, in case of building we can take the 1st mode for the Calculation of Base Shear of the building. But in case of Dam it is not feasible. For Dam other modes are equally important. </a:t>
            </a:r>
            <a:endParaRPr lang="en-US" sz="24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Times New Roman" pitchFamily="18" charset="0"/>
                <a:cs typeface="Times New Roman" pitchFamily="18" charset="0"/>
              </a:rPr>
              <a:t>Mode Shapes of </a:t>
            </a:r>
            <a:r>
              <a:rPr lang="en-US" sz="2800" dirty="0" err="1" smtClean="0">
                <a:latin typeface="Times New Roman" pitchFamily="18" charset="0"/>
                <a:cs typeface="Times New Roman" pitchFamily="18" charset="0"/>
              </a:rPr>
              <a:t>Bhakra</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Dam </a:t>
            </a:r>
            <a:endParaRPr lang="en-US" sz="2800" dirty="0">
              <a:latin typeface="Times New Roman" pitchFamily="18" charset="0"/>
              <a:cs typeface="Times New Roman" pitchFamily="18" charset="0"/>
            </a:endParaRPr>
          </a:p>
        </p:txBody>
      </p:sp>
      <p:pic>
        <p:nvPicPr>
          <p:cNvPr id="16386" name="Picture 2"/>
          <p:cNvPicPr>
            <a:picLocks noGrp="1" noChangeAspect="1" noChangeArrowheads="1"/>
          </p:cNvPicPr>
          <p:nvPr>
            <p:ph idx="1"/>
          </p:nvPr>
        </p:nvPicPr>
        <p:blipFill>
          <a:blip r:embed="rId2"/>
          <a:srcRect/>
          <a:stretch>
            <a:fillRect/>
          </a:stretch>
        </p:blipFill>
        <p:spPr bwMode="auto">
          <a:xfrm>
            <a:off x="1066800" y="1862758"/>
            <a:ext cx="7391400" cy="4000847"/>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Different modes shapes of </a:t>
            </a:r>
            <a:r>
              <a:rPr lang="en-US" sz="2400" dirty="0" err="1" smtClean="0">
                <a:latin typeface="Times New Roman" pitchFamily="18" charset="0"/>
                <a:cs typeface="Times New Roman" pitchFamily="18" charset="0"/>
              </a:rPr>
              <a:t>Bhakra</a:t>
            </a:r>
            <a:r>
              <a:rPr lang="en-US" sz="2400" dirty="0" smtClean="0">
                <a:latin typeface="Times New Roman" pitchFamily="18" charset="0"/>
                <a:cs typeface="Times New Roman" pitchFamily="18" charset="0"/>
              </a:rPr>
              <a:t> Dam</a:t>
            </a:r>
            <a:endParaRPr lang="en-US" sz="2400" dirty="0">
              <a:latin typeface="Times New Roman" pitchFamily="18" charset="0"/>
              <a:cs typeface="Times New Roman" pitchFamily="18" charset="0"/>
            </a:endParaRPr>
          </a:p>
        </p:txBody>
      </p:sp>
      <p:pic>
        <p:nvPicPr>
          <p:cNvPr id="17410" name="Picture 2"/>
          <p:cNvPicPr>
            <a:picLocks noGrp="1" noChangeAspect="1" noChangeArrowheads="1"/>
          </p:cNvPicPr>
          <p:nvPr>
            <p:ph idx="1"/>
          </p:nvPr>
        </p:nvPicPr>
        <p:blipFill>
          <a:blip r:embed="rId2"/>
          <a:srcRect/>
          <a:stretch>
            <a:fillRect/>
          </a:stretch>
        </p:blipFill>
        <p:spPr bwMode="auto">
          <a:xfrm>
            <a:off x="1981200" y="2057400"/>
            <a:ext cx="5357325" cy="3680779"/>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Grp="1" noChangeAspect="1" noChangeArrowheads="1"/>
          </p:cNvPicPr>
          <p:nvPr>
            <p:ph idx="1"/>
          </p:nvPr>
        </p:nvPicPr>
        <p:blipFill>
          <a:blip r:embed="rId2"/>
          <a:srcRect/>
          <a:stretch>
            <a:fillRect/>
          </a:stretch>
        </p:blipFill>
        <p:spPr bwMode="auto">
          <a:xfrm>
            <a:off x="2141009" y="2072326"/>
            <a:ext cx="4861982" cy="3581711"/>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Grp="1" noChangeAspect="1" noChangeArrowheads="1"/>
          </p:cNvPicPr>
          <p:nvPr>
            <p:ph idx="1"/>
          </p:nvPr>
        </p:nvPicPr>
        <p:blipFill>
          <a:blip r:embed="rId2"/>
          <a:srcRect/>
          <a:stretch>
            <a:fillRect/>
          </a:stretch>
        </p:blipFill>
        <p:spPr bwMode="auto">
          <a:xfrm>
            <a:off x="2095285" y="1897051"/>
            <a:ext cx="4953430" cy="3932261"/>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itchFamily="18" charset="0"/>
                <a:cs typeface="Times New Roman" pitchFamily="18" charset="0"/>
              </a:rPr>
              <a:t>Dimension of Dams</a:t>
            </a:r>
            <a:endParaRPr lang="en-US" sz="3200" dirty="0">
              <a:latin typeface="Times New Roman" pitchFamily="18" charset="0"/>
              <a:cs typeface="Times New Roman" pitchFamily="18" charset="0"/>
            </a:endParaRPr>
          </a:p>
        </p:txBody>
      </p:sp>
      <p:pic>
        <p:nvPicPr>
          <p:cNvPr id="20482" name="Picture 2"/>
          <p:cNvPicPr>
            <a:picLocks noGrp="1" noChangeAspect="1" noChangeArrowheads="1"/>
          </p:cNvPicPr>
          <p:nvPr>
            <p:ph idx="1"/>
          </p:nvPr>
        </p:nvPicPr>
        <p:blipFill>
          <a:blip r:embed="rId2"/>
          <a:srcRect/>
          <a:stretch>
            <a:fillRect/>
          </a:stretch>
        </p:blipFill>
        <p:spPr bwMode="auto">
          <a:xfrm>
            <a:off x="1249392" y="2270463"/>
            <a:ext cx="6645216" cy="3185436"/>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Relation between the dam height and time period</a:t>
            </a:r>
            <a:endParaRPr lang="en-US" sz="2400" dirty="0">
              <a:latin typeface="Times New Roman" pitchFamily="18" charset="0"/>
              <a:cs typeface="Times New Roman" pitchFamily="18" charset="0"/>
            </a:endParaRPr>
          </a:p>
        </p:txBody>
      </p:sp>
      <p:pic>
        <p:nvPicPr>
          <p:cNvPr id="22530" name="Picture 2"/>
          <p:cNvPicPr>
            <a:picLocks noGrp="1" noChangeAspect="1" noChangeArrowheads="1"/>
          </p:cNvPicPr>
          <p:nvPr>
            <p:ph idx="1"/>
          </p:nvPr>
        </p:nvPicPr>
        <p:blipFill>
          <a:blip r:embed="rId2"/>
          <a:srcRect/>
          <a:stretch>
            <a:fillRect/>
          </a:stretch>
        </p:blipFill>
        <p:spPr bwMode="auto">
          <a:xfrm>
            <a:off x="1295116" y="1600200"/>
            <a:ext cx="6553768" cy="4724400"/>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sz="2400" dirty="0" smtClean="0">
                <a:latin typeface="Times New Roman" pitchFamily="18" charset="0"/>
                <a:cs typeface="Times New Roman" pitchFamily="18" charset="0"/>
              </a:rPr>
              <a:t>Plot between heights vs. period</a:t>
            </a:r>
            <a:endParaRPr lang="en-US" sz="2400" dirty="0">
              <a:latin typeface="Times New Roman" pitchFamily="18" charset="0"/>
              <a:cs typeface="Times New Roman" pitchFamily="18" charset="0"/>
            </a:endParaRPr>
          </a:p>
        </p:txBody>
      </p:sp>
      <p:pic>
        <p:nvPicPr>
          <p:cNvPr id="23554" name="Picture 2"/>
          <p:cNvPicPr>
            <a:picLocks noGrp="1" noChangeAspect="1" noChangeArrowheads="1"/>
          </p:cNvPicPr>
          <p:nvPr>
            <p:ph idx="1"/>
          </p:nvPr>
        </p:nvPicPr>
        <p:blipFill>
          <a:blip r:embed="rId2"/>
          <a:srcRect/>
          <a:stretch>
            <a:fillRect/>
          </a:stretch>
        </p:blipFill>
        <p:spPr bwMode="auto">
          <a:xfrm>
            <a:off x="1554218" y="1524000"/>
            <a:ext cx="6035563" cy="4419600"/>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Times New Roman" pitchFamily="18" charset="0"/>
                <a:cs typeface="Times New Roman" pitchFamily="18" charset="0"/>
              </a:rPr>
              <a:t>CONCLUSION</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conclusions presented here are limited to the salient contributions made in the present study:</a:t>
            </a:r>
          </a:p>
          <a:p>
            <a:r>
              <a:rPr lang="en-US" sz="2400" dirty="0" smtClean="0">
                <a:latin typeface="Times New Roman" pitchFamily="18" charset="0"/>
                <a:cs typeface="Times New Roman" pitchFamily="18" charset="0"/>
              </a:rPr>
              <a:t>We can check different dam dimensions by  software ANSYS 13.0. </a:t>
            </a:r>
            <a:endParaRPr lang="en-US" sz="2400" dirty="0" smtClean="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Thank you !</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481</TotalTime>
  <Words>1337</Words>
  <Application>Microsoft Office PowerPoint</Application>
  <PresentationFormat>On-screen Show (4:3)</PresentationFormat>
  <Paragraphs>67</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Dynamic Behaviors of Gravity Dams in interaction with Reservoirs and Foundation  </vt:lpstr>
      <vt:lpstr>BACKGROUND AND MOTIVATION</vt:lpstr>
      <vt:lpstr>Literature Review</vt:lpstr>
      <vt:lpstr>Typical cross-section of concrete gravity dam – fig 1.1 and 1.2</vt:lpstr>
      <vt:lpstr>Slide 5</vt:lpstr>
      <vt:lpstr>ANALYSIS OF DAM AGAINST EARTHQUAKE FORCES</vt:lpstr>
      <vt:lpstr>PROFILE OF THE DAM FOR PRACTICAL CONSIDERATIONS</vt:lpstr>
      <vt:lpstr>Fig 1.3: Typical section of a low gravity Dam (ref. Garg, 2013)</vt:lpstr>
      <vt:lpstr>Garg (2013) proposed following relation to distinguish the low and high gravity dam.  </vt:lpstr>
      <vt:lpstr>RESEARCH ON SEISMIC ANALYSIS OF CONCRETE GRAVITY DAM</vt:lpstr>
      <vt:lpstr>Slide 11</vt:lpstr>
      <vt:lpstr>RESULTS AND DISCUSSIONS </vt:lpstr>
      <vt:lpstr>Photoview of Bhakra Dam, Fig. – 2.1</vt:lpstr>
      <vt:lpstr>Properties of Bhakra Dam</vt:lpstr>
      <vt:lpstr>Assumed material properties for the Bhakra Dam</vt:lpstr>
      <vt:lpstr>A Typical cross-section of Bhakra Dam (Garg, 2013)</vt:lpstr>
      <vt:lpstr> Some details about Bhakra Dam</vt:lpstr>
      <vt:lpstr>FE Model of Bhakra Dam in ANSYS </vt:lpstr>
      <vt:lpstr>Modal Properties of the Bhakra Dam</vt:lpstr>
      <vt:lpstr>Slide 20</vt:lpstr>
      <vt:lpstr>Mode Shapes of Bhakra Dam </vt:lpstr>
      <vt:lpstr>Different modes shapes of Bhakra Dam</vt:lpstr>
      <vt:lpstr>Slide 23</vt:lpstr>
      <vt:lpstr>Slide 24</vt:lpstr>
      <vt:lpstr>Dimension of Dams</vt:lpstr>
      <vt:lpstr>Relation between the dam height and time period</vt:lpstr>
      <vt:lpstr> Plot between heights vs. period</vt:lpstr>
      <vt:lpstr>CONCLUSION</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SEISMIC ANALYSIS OF CONCRETE GRAVITY DAM USING FEM SOFTWARE FRAMEWORK</dc:title>
  <dc:creator>HP</dc:creator>
  <cp:lastModifiedBy>HP</cp:lastModifiedBy>
  <cp:revision>82</cp:revision>
  <dcterms:created xsi:type="dcterms:W3CDTF">2006-08-16T00:00:00Z</dcterms:created>
  <dcterms:modified xsi:type="dcterms:W3CDTF">2024-09-28T06:30:28Z</dcterms:modified>
</cp:coreProperties>
</file>