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8" r:id="rId8"/>
    <p:sldId id="269" r:id="rId9"/>
    <p:sldId id="262" r:id="rId10"/>
    <p:sldId id="270" r:id="rId11"/>
    <p:sldId id="263" r:id="rId12"/>
    <p:sldId id="264" r:id="rId13"/>
    <p:sldId id="265"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7/27/2024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7/27/2024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7/27/2024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7/27/2024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7/27/2024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7/27/2024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7/27/2024</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7/27/2024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7/27/2024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6603" y="2739385"/>
            <a:ext cx="10071042" cy="1646302"/>
          </a:xfrm>
        </p:spPr>
        <p:txBody>
          <a:bodyPr/>
          <a:lstStyle/>
          <a:p>
            <a:pPr algn="l"/>
            <a:r>
              <a:rPr lang="en-US" sz="4800" b="1" dirty="0">
                <a:solidFill>
                  <a:srgbClr val="FF0000"/>
                </a:solidFill>
              </a:rPr>
              <a:t>MACHINE LEARNING </a:t>
            </a:r>
            <a:r>
              <a:rPr lang="en-US" sz="3200" b="1" dirty="0"/>
              <a:t>ENABLED </a:t>
            </a:r>
            <a:r>
              <a:rPr lang="en-US" sz="3200" b="1" dirty="0" smtClean="0"/>
              <a:t/>
            </a:r>
            <a:br>
              <a:rPr lang="en-US" sz="3200" b="1" dirty="0" smtClean="0"/>
            </a:br>
            <a:r>
              <a:rPr lang="en-US" sz="3200" b="1" dirty="0"/>
              <a:t> </a:t>
            </a:r>
            <a:r>
              <a:rPr lang="en-US" sz="3200" b="1" dirty="0" smtClean="0"/>
              <a:t>                  </a:t>
            </a:r>
            <a:r>
              <a:rPr lang="en-US" sz="4400" b="1" dirty="0" smtClean="0">
                <a:solidFill>
                  <a:srgbClr val="FFFF00"/>
                </a:solidFill>
              </a:rPr>
              <a:t>PLANT </a:t>
            </a:r>
            <a:r>
              <a:rPr lang="en-US" sz="4400" b="1" dirty="0">
                <a:solidFill>
                  <a:srgbClr val="FFFF00"/>
                </a:solidFill>
              </a:rPr>
              <a:t>DISEASE </a:t>
            </a:r>
            <a:r>
              <a:rPr lang="en-US" sz="4400" b="1" dirty="0" smtClean="0">
                <a:solidFill>
                  <a:srgbClr val="FFFF00"/>
                </a:solidFill>
              </a:rPr>
              <a:t>DETECTION</a:t>
            </a:r>
            <a:r>
              <a:rPr lang="en-US" sz="4000" b="1" dirty="0" smtClean="0"/>
              <a:t/>
            </a:r>
            <a:br>
              <a:rPr lang="en-US" sz="4000" b="1" dirty="0" smtClean="0"/>
            </a:br>
            <a:r>
              <a:rPr lang="en-US" sz="4000" b="1" dirty="0" smtClean="0"/>
              <a:t>                                                  </a:t>
            </a:r>
            <a:r>
              <a:rPr lang="en-US" sz="3200" b="1" dirty="0" smtClean="0">
                <a:solidFill>
                  <a:schemeClr val="tx1"/>
                </a:solidFill>
              </a:rPr>
              <a:t>- </a:t>
            </a:r>
            <a:r>
              <a:rPr lang="en-US" sz="3200" b="1" dirty="0">
                <a:solidFill>
                  <a:schemeClr val="tx1"/>
                </a:solidFill>
              </a:rPr>
              <a:t>A REVIEW</a:t>
            </a:r>
            <a:r>
              <a:rPr lang="en-IN" sz="3200" dirty="0">
                <a:solidFill>
                  <a:schemeClr val="tx1"/>
                </a:solidFill>
              </a:rPr>
              <a:t/>
            </a:r>
            <a:br>
              <a:rPr lang="en-IN" sz="3200" dirty="0">
                <a:solidFill>
                  <a:schemeClr val="tx1"/>
                </a:solidFill>
              </a:rPr>
            </a:br>
            <a:endParaRPr lang="en-IN" sz="3200" dirty="0">
              <a:solidFill>
                <a:schemeClr val="tx1"/>
              </a:solidFill>
            </a:endParaRPr>
          </a:p>
        </p:txBody>
      </p:sp>
      <p:sp>
        <p:nvSpPr>
          <p:cNvPr id="3" name="Subtitle 2"/>
          <p:cNvSpPr>
            <a:spLocks noGrp="1"/>
          </p:cNvSpPr>
          <p:nvPr>
            <p:ph type="subTitle" idx="1"/>
          </p:nvPr>
        </p:nvSpPr>
        <p:spPr>
          <a:xfrm>
            <a:off x="5422124" y="4511467"/>
            <a:ext cx="4763036" cy="1422688"/>
          </a:xfrm>
          <a:ln>
            <a:solidFill>
              <a:schemeClr val="accent1"/>
            </a:solidFill>
          </a:ln>
        </p:spPr>
        <p:txBody>
          <a:bodyPr>
            <a:normAutofit/>
          </a:bodyPr>
          <a:lstStyle/>
          <a:p>
            <a:pPr algn="ctr"/>
            <a:r>
              <a:rPr lang="en-US" sz="2400" b="1" dirty="0" smtClean="0">
                <a:solidFill>
                  <a:srgbClr val="FF0000"/>
                </a:solidFill>
              </a:rPr>
              <a:t>Amit </a:t>
            </a:r>
            <a:r>
              <a:rPr lang="en-US" sz="2400" b="1" dirty="0" err="1" smtClean="0">
                <a:solidFill>
                  <a:srgbClr val="FF0000"/>
                </a:solidFill>
              </a:rPr>
              <a:t>Banga</a:t>
            </a:r>
            <a:r>
              <a:rPr lang="en-US" sz="2400" b="1" dirty="0" smtClean="0">
                <a:solidFill>
                  <a:srgbClr val="FF0000"/>
                </a:solidFill>
              </a:rPr>
              <a:t> </a:t>
            </a:r>
            <a:endParaRPr lang="en-IN" sz="2400" b="1" dirty="0">
              <a:solidFill>
                <a:srgbClr val="FF0000"/>
              </a:solidFill>
            </a:endParaRPr>
          </a:p>
          <a:p>
            <a:pPr algn="ctr"/>
            <a:r>
              <a:rPr lang="en-US" dirty="0" smtClean="0"/>
              <a:t>Research </a:t>
            </a:r>
            <a:r>
              <a:rPr lang="en-US" dirty="0"/>
              <a:t>Scholar, Department of </a:t>
            </a:r>
            <a:r>
              <a:rPr lang="en-US" dirty="0" smtClean="0"/>
              <a:t>ECE</a:t>
            </a:r>
          </a:p>
          <a:p>
            <a:pPr algn="ctr"/>
            <a:r>
              <a:rPr lang="en-US" dirty="0" smtClean="0"/>
              <a:t> </a:t>
            </a:r>
            <a:r>
              <a:rPr lang="en-US" dirty="0"/>
              <a:t>BMU, Rohtak</a:t>
            </a:r>
            <a:endParaRPr lang="en-IN" dirty="0"/>
          </a:p>
          <a:p>
            <a:pPr algn="ctr"/>
            <a:endParaRPr lang="en-I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2129" y="256505"/>
            <a:ext cx="1586248" cy="1586248"/>
          </a:xfrm>
          <a:prstGeom prst="rect">
            <a:avLst/>
          </a:prstGeom>
        </p:spPr>
      </p:pic>
      <p:sp>
        <p:nvSpPr>
          <p:cNvPr id="5" name="Subtitle 2"/>
          <p:cNvSpPr txBox="1">
            <a:spLocks/>
          </p:cNvSpPr>
          <p:nvPr/>
        </p:nvSpPr>
        <p:spPr>
          <a:xfrm>
            <a:off x="424405" y="4514473"/>
            <a:ext cx="4973153" cy="1422688"/>
          </a:xfrm>
          <a:prstGeom prst="rect">
            <a:avLst/>
          </a:prstGeom>
          <a:ln>
            <a:solidFill>
              <a:schemeClr val="accent1"/>
            </a:solidFill>
          </a:ln>
        </p:spPr>
        <p:txBody>
          <a:bodyPr vert="horz" lIns="91440" tIns="45720" rIns="91440" bIns="45720" rtlCol="0" anchor="t">
            <a:norm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algn="ctr"/>
            <a:r>
              <a:rPr lang="en-US" sz="2400" b="1" dirty="0" smtClean="0">
                <a:solidFill>
                  <a:srgbClr val="FF0000"/>
                </a:solidFill>
              </a:rPr>
              <a:t>Dr. Rakesh Sharma </a:t>
            </a:r>
            <a:endParaRPr lang="en-IN" sz="2400" b="1" dirty="0" smtClean="0">
              <a:solidFill>
                <a:srgbClr val="FF0000"/>
              </a:solidFill>
            </a:endParaRPr>
          </a:p>
          <a:p>
            <a:pPr algn="ctr"/>
            <a:r>
              <a:rPr lang="en-US" dirty="0" smtClean="0"/>
              <a:t>Associate Professor, Department of ECE</a:t>
            </a:r>
          </a:p>
          <a:p>
            <a:pPr algn="ctr"/>
            <a:r>
              <a:rPr lang="en-US" dirty="0" smtClean="0"/>
              <a:t> BMU, Rohtak</a:t>
            </a:r>
            <a:endParaRPr lang="en-IN" dirty="0" smtClean="0"/>
          </a:p>
          <a:p>
            <a:pPr algn="ctr"/>
            <a:endParaRPr lang="en-IN" dirty="0"/>
          </a:p>
        </p:txBody>
      </p:sp>
    </p:spTree>
    <p:extLst>
      <p:ext uri="{BB962C8B-B14F-4D97-AF65-F5344CB8AC3E}">
        <p14:creationId xmlns:p14="http://schemas.microsoft.com/office/powerpoint/2010/main" val="26449253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INDEX</a:t>
            </a:r>
            <a:endParaRPr lang="en-IN" dirty="0"/>
          </a:p>
        </p:txBody>
      </p:sp>
      <p:sp>
        <p:nvSpPr>
          <p:cNvPr id="3" name="Content Placeholder 2"/>
          <p:cNvSpPr>
            <a:spLocks noGrp="1"/>
          </p:cNvSpPr>
          <p:nvPr>
            <p:ph idx="1"/>
          </p:nvPr>
        </p:nvSpPr>
        <p:spPr>
          <a:xfrm>
            <a:off x="793244" y="1838617"/>
            <a:ext cx="8596668" cy="3880773"/>
          </a:xfrm>
          <a:ln>
            <a:solidFill>
              <a:schemeClr val="accent1"/>
            </a:solidFill>
          </a:ln>
        </p:spPr>
        <p:txBody>
          <a:bodyPr>
            <a:normAutofit/>
          </a:bodyPr>
          <a:lstStyle/>
          <a:p>
            <a:r>
              <a:rPr lang="en-US" sz="4000" dirty="0" smtClean="0"/>
              <a:t>INTRIDUCTION</a:t>
            </a:r>
          </a:p>
          <a:p>
            <a:r>
              <a:rPr lang="en-US" sz="4000" dirty="0" smtClean="0"/>
              <a:t>MOTIVATION</a:t>
            </a:r>
          </a:p>
          <a:p>
            <a:r>
              <a:rPr lang="en-US" sz="4000" dirty="0" smtClean="0"/>
              <a:t>REVIEW OF LITERATURE</a:t>
            </a:r>
          </a:p>
          <a:p>
            <a:r>
              <a:rPr lang="en-US" sz="4000" dirty="0" smtClean="0"/>
              <a:t>DATASETS</a:t>
            </a:r>
          </a:p>
          <a:p>
            <a:r>
              <a:rPr lang="en-US" sz="4000" dirty="0" smtClean="0"/>
              <a:t>CONCLUSION</a:t>
            </a:r>
            <a:endParaRPr lang="en-IN" sz="4000" dirty="0"/>
          </a:p>
        </p:txBody>
      </p:sp>
    </p:spTree>
    <p:extLst>
      <p:ext uri="{BB962C8B-B14F-4D97-AF65-F5344CB8AC3E}">
        <p14:creationId xmlns:p14="http://schemas.microsoft.com/office/powerpoint/2010/main" val="37753768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IN" dirty="0"/>
          </a:p>
        </p:txBody>
      </p:sp>
      <p:sp>
        <p:nvSpPr>
          <p:cNvPr id="3" name="Content Placeholder 2"/>
          <p:cNvSpPr>
            <a:spLocks noGrp="1"/>
          </p:cNvSpPr>
          <p:nvPr>
            <p:ph idx="1"/>
          </p:nvPr>
        </p:nvSpPr>
        <p:spPr>
          <a:xfrm>
            <a:off x="437883" y="1468192"/>
            <a:ext cx="9633396" cy="4919729"/>
          </a:xfrm>
        </p:spPr>
        <p:txBody>
          <a:bodyPr>
            <a:normAutofit/>
          </a:bodyPr>
          <a:lstStyle/>
          <a:p>
            <a:r>
              <a:rPr lang="en-US" dirty="0"/>
              <a:t>Recent advancements in machine learning (ML) and deep learning (DL) have revolutionized plant disease detection, offering automated solutions to enhance agricultural productivity and food security. </a:t>
            </a:r>
            <a:endParaRPr lang="en-US" dirty="0" smtClean="0"/>
          </a:p>
          <a:p>
            <a:pPr algn="r"/>
            <a:r>
              <a:rPr lang="en-US" dirty="0" smtClean="0"/>
              <a:t>This </a:t>
            </a:r>
            <a:r>
              <a:rPr lang="en-US" dirty="0"/>
              <a:t>paper synthesizes current literature on ML and DL techniques applied to image-based plant disease classification. Key studies reviewed highlight the effectiveness of DL models, particularly convolutional neural networks (CNNs), in accurately identifying and classifying plant diseases from leaf images. </a:t>
            </a:r>
            <a:endParaRPr lang="en-US" dirty="0" smtClean="0"/>
          </a:p>
          <a:p>
            <a:r>
              <a:rPr lang="en-US" dirty="0" smtClean="0"/>
              <a:t>The </a:t>
            </a:r>
            <a:r>
              <a:rPr lang="en-US" dirty="0"/>
              <a:t>integration of IoT devices for real-time data acquisition and datasets such as Plant Village has significantly improved disease detection capabilities. Comparative analyses of ML and DL architectures underscore the superior performance of DL in handling complex image features and achieving high accuracy rates. </a:t>
            </a:r>
            <a:endParaRPr lang="en-US" dirty="0" smtClean="0"/>
          </a:p>
          <a:p>
            <a:pPr algn="r"/>
            <a:r>
              <a:rPr lang="en-US" dirty="0" smtClean="0"/>
              <a:t>Future </a:t>
            </a:r>
            <a:r>
              <a:rPr lang="en-US" dirty="0"/>
              <a:t>research directions include optimizing model interpretability, scalability, and addressing data quality challenges to further enhance disease management systems in agriculture.</a:t>
            </a:r>
            <a:endParaRPr lang="en-IN" dirty="0"/>
          </a:p>
        </p:txBody>
      </p:sp>
    </p:spTree>
    <p:extLst>
      <p:ext uri="{BB962C8B-B14F-4D97-AF65-F5344CB8AC3E}">
        <p14:creationId xmlns:p14="http://schemas.microsoft.com/office/powerpoint/2010/main" val="7449861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484" y="512093"/>
            <a:ext cx="4435579" cy="3673541"/>
          </a:xfrm>
        </p:spPr>
        <p:txBody>
          <a:bodyPr>
            <a:normAutofit fontScale="85000" lnSpcReduction="10000"/>
          </a:bodyPr>
          <a:lstStyle/>
          <a:p>
            <a:r>
              <a:rPr lang="en-US" dirty="0"/>
              <a:t>Agriculture stands as a cornerstone of human civilization, providing sustenance, economic stability, and cultural identity across the globe. Central to its success is the ability to ensure crop health and productivity. However, the threat posed by plant diseases looms large, significantly impacting crop yields and food security worldwide. Plant diseases, caused by various pathogens including fungi, bacteria, viruses, and pests, result in substantial economic losses each year. These losses not only affect farmers' livelihoods but also contribute to fluctuations in food availability and prices, ultimately impacting global food security.</a:t>
            </a:r>
          </a:p>
          <a:p>
            <a:endParaRPr lang="en-US" dirty="0"/>
          </a:p>
        </p:txBody>
      </p:sp>
      <p:sp>
        <p:nvSpPr>
          <p:cNvPr id="4" name="Content Placeholder 2"/>
          <p:cNvSpPr txBox="1">
            <a:spLocks/>
          </p:cNvSpPr>
          <p:nvPr/>
        </p:nvSpPr>
        <p:spPr>
          <a:xfrm>
            <a:off x="5447763" y="1239749"/>
            <a:ext cx="5100033" cy="3673541"/>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endParaRPr lang="en-US" dirty="0" smtClean="0"/>
          </a:p>
          <a:p>
            <a:r>
              <a:rPr lang="en-US" sz="1500" dirty="0" smtClean="0"/>
              <a:t>As agriculture faces the dual challenge of feeding an ever-growing population while mitigating environmental impacts, the need for efficient disease management strategies becomes increasingly urgent. Automated disease detection using machine learning and deep learning techniques presents a promising avenue to bolster crop health monitoring and management practices. By enabling early and accurate detection of plant diseases, these technologies offer potential solutions to mitigate losses, optimize resource allocation, and sustainably enhance agricultural productivity.</a:t>
            </a:r>
            <a:endParaRPr lang="en-IN" sz="1500" dirty="0"/>
          </a:p>
        </p:txBody>
      </p:sp>
      <p:pic>
        <p:nvPicPr>
          <p:cNvPr id="5" name="Picture 4"/>
          <p:cNvPicPr/>
          <p:nvPr/>
        </p:nvPicPr>
        <p:blipFill>
          <a:blip r:embed="rId2"/>
          <a:stretch>
            <a:fillRect/>
          </a:stretch>
        </p:blipFill>
        <p:spPr>
          <a:xfrm>
            <a:off x="2382590" y="3643190"/>
            <a:ext cx="3528812" cy="2998889"/>
          </a:xfrm>
          <a:prstGeom prst="rect">
            <a:avLst/>
          </a:prstGeom>
        </p:spPr>
      </p:pic>
    </p:spTree>
    <p:extLst>
      <p:ext uri="{BB962C8B-B14F-4D97-AF65-F5344CB8AC3E}">
        <p14:creationId xmlns:p14="http://schemas.microsoft.com/office/powerpoint/2010/main" val="2814822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MOTIVATION</a:t>
            </a:r>
            <a:endParaRPr lang="en-IN" dirty="0"/>
          </a:p>
        </p:txBody>
      </p:sp>
      <p:sp>
        <p:nvSpPr>
          <p:cNvPr id="3" name="Content Placeholder 2"/>
          <p:cNvSpPr>
            <a:spLocks noGrp="1"/>
          </p:cNvSpPr>
          <p:nvPr>
            <p:ph idx="1"/>
          </p:nvPr>
        </p:nvSpPr>
        <p:spPr>
          <a:xfrm>
            <a:off x="136421" y="1761344"/>
            <a:ext cx="8596668" cy="2089439"/>
          </a:xfrm>
        </p:spPr>
        <p:txBody>
          <a:bodyPr>
            <a:normAutofit lnSpcReduction="10000"/>
          </a:bodyPr>
          <a:lstStyle/>
          <a:p>
            <a:r>
              <a:rPr lang="en-US" dirty="0"/>
              <a:t>The imperative for automated disease detection in agriculture using machine learning and deep learning methodologies arises from the increasing complexity and scale of modern agricultural systems. These technologies enable rapid and accurate analysis of large-scale agricultural data, detecting subtle patterns indicative of disease onset before symptoms become visually apparent. By facilitating early detection, farmers can implement timely interventions, optimizing resource usage and minimizing environmental impacts.</a:t>
            </a:r>
          </a:p>
          <a:p>
            <a:endParaRPr lang="en-US" dirty="0"/>
          </a:p>
        </p:txBody>
      </p:sp>
      <p:sp>
        <p:nvSpPr>
          <p:cNvPr id="4" name="Content Placeholder 2"/>
          <p:cNvSpPr txBox="1">
            <a:spLocks/>
          </p:cNvSpPr>
          <p:nvPr/>
        </p:nvSpPr>
        <p:spPr>
          <a:xfrm>
            <a:off x="1563830" y="3850783"/>
            <a:ext cx="8596668" cy="2089439"/>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endParaRPr lang="en-US" dirty="0" smtClean="0"/>
          </a:p>
          <a:p>
            <a:r>
              <a:rPr lang="en-US" dirty="0" smtClean="0"/>
              <a:t>Automated disease detection systems also provide real-time monitoring across diverse geographical regions, supporting proactive disease management strategies and enhancing overall agricultural resilience. This integration not only revolutionizes disease detection but also bolsters global food security by safeguarding crop health more effectively than ever before.</a:t>
            </a:r>
            <a:endParaRPr lang="en-IN" dirty="0"/>
          </a:p>
        </p:txBody>
      </p:sp>
    </p:spTree>
    <p:extLst>
      <p:ext uri="{BB962C8B-B14F-4D97-AF65-F5344CB8AC3E}">
        <p14:creationId xmlns:p14="http://schemas.microsoft.com/office/powerpoint/2010/main" val="6837083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REVIEW OF LITERATURE</a:t>
            </a:r>
            <a:endParaRPr lang="en-IN"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778700628"/>
              </p:ext>
            </p:extLst>
          </p:nvPr>
        </p:nvGraphicFramePr>
        <p:xfrm>
          <a:off x="408615" y="1799977"/>
          <a:ext cx="9572511" cy="3840970"/>
        </p:xfrm>
        <a:graphic>
          <a:graphicData uri="http://schemas.openxmlformats.org/drawingml/2006/table">
            <a:tbl>
              <a:tblPr firstRow="1" bandRow="1">
                <a:tableStyleId>{5C22544A-7EE6-4342-B048-85BDC9FD1C3A}</a:tableStyleId>
              </a:tblPr>
              <a:tblGrid>
                <a:gridCol w="2398979"/>
                <a:gridCol w="1506828"/>
                <a:gridCol w="5666704"/>
              </a:tblGrid>
              <a:tr h="1121647">
                <a:tc>
                  <a:txBody>
                    <a:bodyPr/>
                    <a:lstStyle/>
                    <a:p>
                      <a:r>
                        <a:rPr lang="en-US" dirty="0" smtClean="0"/>
                        <a:t>AUTHOR</a:t>
                      </a:r>
                      <a:endParaRPr lang="en-IN" dirty="0"/>
                    </a:p>
                  </a:txBody>
                  <a:tcPr/>
                </a:tc>
                <a:tc>
                  <a:txBody>
                    <a:bodyPr/>
                    <a:lstStyle/>
                    <a:p>
                      <a:r>
                        <a:rPr lang="en-US" dirty="0" smtClean="0"/>
                        <a:t>YEAR</a:t>
                      </a:r>
                      <a:endParaRPr lang="en-IN" dirty="0"/>
                    </a:p>
                  </a:txBody>
                  <a:tcPr/>
                </a:tc>
                <a:tc>
                  <a:txBody>
                    <a:bodyPr/>
                    <a:lstStyle/>
                    <a:p>
                      <a:r>
                        <a:rPr lang="en-US" dirty="0" smtClean="0"/>
                        <a:t>CONTRIBUTIONS</a:t>
                      </a:r>
                      <a:endParaRPr lang="en-IN" dirty="0"/>
                    </a:p>
                  </a:txBody>
                  <a:tcPr/>
                </a:tc>
              </a:tr>
              <a:tr h="2719323">
                <a:tc>
                  <a:txBody>
                    <a:bodyPr/>
                    <a:lstStyle/>
                    <a:p>
                      <a:r>
                        <a:rPr lang="en-IN"/>
                        <a:t>Sajitha et al.</a:t>
                      </a:r>
                    </a:p>
                  </a:txBody>
                  <a:tcPr anchor="ctr"/>
                </a:tc>
                <a:tc>
                  <a:txBody>
                    <a:bodyPr/>
                    <a:lstStyle/>
                    <a:p>
                      <a:r>
                        <a:rPr lang="en-IN"/>
                        <a:t>2024</a:t>
                      </a:r>
                    </a:p>
                  </a:txBody>
                  <a:tcPr anchor="ctr"/>
                </a:tc>
                <a:tc>
                  <a:txBody>
                    <a:bodyPr/>
                    <a:lstStyle/>
                    <a:p>
                      <a:r>
                        <a:rPr lang="en-US" dirty="0"/>
                        <a:t>Comprehensive review of ML and DL techniques for image-based plant disease classification tailored for industrial farming systems.</a:t>
                      </a:r>
                    </a:p>
                  </a:txBody>
                  <a:tcPr anchor="ctr"/>
                </a:tc>
              </a:tr>
            </a:tbl>
          </a:graphicData>
        </a:graphic>
      </p:graphicFrame>
    </p:spTree>
    <p:extLst>
      <p:ext uri="{BB962C8B-B14F-4D97-AF65-F5344CB8AC3E}">
        <p14:creationId xmlns:p14="http://schemas.microsoft.com/office/powerpoint/2010/main" val="23356786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REVIEW OF LITERATURE</a:t>
            </a:r>
            <a:endParaRPr lang="en-IN"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58168680"/>
              </p:ext>
            </p:extLst>
          </p:nvPr>
        </p:nvGraphicFramePr>
        <p:xfrm>
          <a:off x="357099" y="1684067"/>
          <a:ext cx="9572511" cy="3905364"/>
        </p:xfrm>
        <a:graphic>
          <a:graphicData uri="http://schemas.openxmlformats.org/drawingml/2006/table">
            <a:tbl>
              <a:tblPr firstRow="1" bandRow="1">
                <a:tableStyleId>{5C22544A-7EE6-4342-B048-85BDC9FD1C3A}</a:tableStyleId>
              </a:tblPr>
              <a:tblGrid>
                <a:gridCol w="2398979"/>
                <a:gridCol w="1506828"/>
                <a:gridCol w="5666704"/>
              </a:tblGrid>
              <a:tr h="1140452">
                <a:tc>
                  <a:txBody>
                    <a:bodyPr/>
                    <a:lstStyle/>
                    <a:p>
                      <a:r>
                        <a:rPr lang="en-US" dirty="0" smtClean="0"/>
                        <a:t>AUTHOR</a:t>
                      </a:r>
                      <a:endParaRPr lang="en-IN" dirty="0"/>
                    </a:p>
                  </a:txBody>
                  <a:tcPr/>
                </a:tc>
                <a:tc>
                  <a:txBody>
                    <a:bodyPr/>
                    <a:lstStyle/>
                    <a:p>
                      <a:r>
                        <a:rPr lang="en-US" dirty="0" smtClean="0"/>
                        <a:t>YEAR</a:t>
                      </a:r>
                      <a:endParaRPr lang="en-IN" dirty="0"/>
                    </a:p>
                  </a:txBody>
                  <a:tcPr/>
                </a:tc>
                <a:tc>
                  <a:txBody>
                    <a:bodyPr/>
                    <a:lstStyle/>
                    <a:p>
                      <a:r>
                        <a:rPr lang="en-US" dirty="0" smtClean="0"/>
                        <a:t>CONTRIBUTIONS</a:t>
                      </a:r>
                      <a:endParaRPr lang="en-IN" dirty="0"/>
                    </a:p>
                  </a:txBody>
                  <a:tcPr/>
                </a:tc>
              </a:tr>
              <a:tr h="2764912">
                <a:tc>
                  <a:txBody>
                    <a:bodyPr/>
                    <a:lstStyle/>
                    <a:p>
                      <a:r>
                        <a:rPr lang="en-IN"/>
                        <a:t>Adekunle et al.</a:t>
                      </a:r>
                    </a:p>
                  </a:txBody>
                  <a:tcPr anchor="ctr"/>
                </a:tc>
                <a:tc>
                  <a:txBody>
                    <a:bodyPr/>
                    <a:lstStyle/>
                    <a:p>
                      <a:r>
                        <a:rPr lang="en-IN"/>
                        <a:t>2024</a:t>
                      </a:r>
                    </a:p>
                  </a:txBody>
                  <a:tcPr anchor="ctr"/>
                </a:tc>
                <a:tc>
                  <a:txBody>
                    <a:bodyPr/>
                    <a:lstStyle/>
                    <a:p>
                      <a:r>
                        <a:rPr lang="en-US" dirty="0"/>
                        <a:t>Application of DL techniques for plant disease detection, showing high accuracy of CNN-based models.</a:t>
                      </a:r>
                    </a:p>
                  </a:txBody>
                  <a:tcPr anchor="ctr"/>
                </a:tc>
              </a:tr>
            </a:tbl>
          </a:graphicData>
        </a:graphic>
      </p:graphicFrame>
    </p:spTree>
    <p:extLst>
      <p:ext uri="{BB962C8B-B14F-4D97-AF65-F5344CB8AC3E}">
        <p14:creationId xmlns:p14="http://schemas.microsoft.com/office/powerpoint/2010/main" val="3624276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REVIEW OF LITERATURE</a:t>
            </a:r>
            <a:endParaRPr lang="en-IN"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13991514"/>
              </p:ext>
            </p:extLst>
          </p:nvPr>
        </p:nvGraphicFramePr>
        <p:xfrm>
          <a:off x="395736" y="1930400"/>
          <a:ext cx="9572511" cy="3622029"/>
        </p:xfrm>
        <a:graphic>
          <a:graphicData uri="http://schemas.openxmlformats.org/drawingml/2006/table">
            <a:tbl>
              <a:tblPr firstRow="1" bandRow="1">
                <a:tableStyleId>{5C22544A-7EE6-4342-B048-85BDC9FD1C3A}</a:tableStyleId>
              </a:tblPr>
              <a:tblGrid>
                <a:gridCol w="2398979"/>
                <a:gridCol w="1506828"/>
                <a:gridCol w="5666704"/>
              </a:tblGrid>
              <a:tr h="1057712">
                <a:tc>
                  <a:txBody>
                    <a:bodyPr/>
                    <a:lstStyle/>
                    <a:p>
                      <a:r>
                        <a:rPr lang="en-US" dirty="0" smtClean="0"/>
                        <a:t>AUTHOR</a:t>
                      </a:r>
                      <a:endParaRPr lang="en-IN" dirty="0"/>
                    </a:p>
                  </a:txBody>
                  <a:tcPr/>
                </a:tc>
                <a:tc>
                  <a:txBody>
                    <a:bodyPr/>
                    <a:lstStyle/>
                    <a:p>
                      <a:r>
                        <a:rPr lang="en-US" dirty="0" smtClean="0"/>
                        <a:t>YEAR</a:t>
                      </a:r>
                      <a:endParaRPr lang="en-IN" dirty="0"/>
                    </a:p>
                  </a:txBody>
                  <a:tcPr/>
                </a:tc>
                <a:tc>
                  <a:txBody>
                    <a:bodyPr/>
                    <a:lstStyle/>
                    <a:p>
                      <a:r>
                        <a:rPr lang="en-US" dirty="0" smtClean="0"/>
                        <a:t>CONTRIBUTIONS</a:t>
                      </a:r>
                      <a:endParaRPr lang="en-IN" dirty="0"/>
                    </a:p>
                  </a:txBody>
                  <a:tcPr/>
                </a:tc>
              </a:tr>
              <a:tr h="2564317">
                <a:tc>
                  <a:txBody>
                    <a:bodyPr/>
                    <a:lstStyle/>
                    <a:p>
                      <a:r>
                        <a:rPr lang="en-IN"/>
                        <a:t>Prasad and Thyagaraju</a:t>
                      </a:r>
                    </a:p>
                  </a:txBody>
                  <a:tcPr anchor="ctr"/>
                </a:tc>
                <a:tc>
                  <a:txBody>
                    <a:bodyPr/>
                    <a:lstStyle/>
                    <a:p>
                      <a:r>
                        <a:rPr lang="en-IN"/>
                        <a:t>2024</a:t>
                      </a:r>
                    </a:p>
                  </a:txBody>
                  <a:tcPr anchor="ctr"/>
                </a:tc>
                <a:tc>
                  <a:txBody>
                    <a:bodyPr/>
                    <a:lstStyle/>
                    <a:p>
                      <a:r>
                        <a:rPr lang="en-US" dirty="0"/>
                        <a:t>Comprehensive review of early plant disease detection using IoT, ML, and DL, emphasizing integration for enhanced accuracy.</a:t>
                      </a:r>
                    </a:p>
                  </a:txBody>
                  <a:tcPr anchor="ctr"/>
                </a:tc>
              </a:tr>
            </a:tbl>
          </a:graphicData>
        </a:graphic>
      </p:graphicFrame>
    </p:spTree>
    <p:extLst>
      <p:ext uri="{BB962C8B-B14F-4D97-AF65-F5344CB8AC3E}">
        <p14:creationId xmlns:p14="http://schemas.microsoft.com/office/powerpoint/2010/main" val="1837284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8391" y="300507"/>
            <a:ext cx="8608445" cy="1320799"/>
          </a:xfrm>
        </p:spPr>
        <p:txBody>
          <a:bodyPr/>
          <a:lstStyle/>
          <a:p>
            <a:r>
              <a:rPr lang="en-US" dirty="0" smtClean="0"/>
              <a:t>DATASETS</a:t>
            </a:r>
            <a:endParaRPr lang="en-IN"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846652051"/>
              </p:ext>
            </p:extLst>
          </p:nvPr>
        </p:nvGraphicFramePr>
        <p:xfrm>
          <a:off x="296215" y="1017436"/>
          <a:ext cx="9414456" cy="5640397"/>
        </p:xfrm>
        <a:graphic>
          <a:graphicData uri="http://schemas.openxmlformats.org/drawingml/2006/table">
            <a:tbl>
              <a:tblPr firstRow="1" firstCol="1" bandRow="1">
                <a:tableStyleId>{5C22544A-7EE6-4342-B048-85BDC9FD1C3A}</a:tableStyleId>
              </a:tblPr>
              <a:tblGrid>
                <a:gridCol w="1255613"/>
                <a:gridCol w="2003846"/>
                <a:gridCol w="2281005"/>
                <a:gridCol w="1363647"/>
                <a:gridCol w="2510345"/>
              </a:tblGrid>
              <a:tr h="618181">
                <a:tc>
                  <a:txBody>
                    <a:bodyPr/>
                    <a:lstStyle/>
                    <a:p>
                      <a:pPr algn="ctr">
                        <a:lnSpc>
                          <a:spcPct val="107000"/>
                        </a:lnSpc>
                        <a:spcAft>
                          <a:spcPts val="0"/>
                        </a:spcAft>
                      </a:pPr>
                      <a:r>
                        <a:rPr lang="en-GB" sz="1400" dirty="0">
                          <a:effectLst/>
                        </a:rPr>
                        <a:t>Study</a:t>
                      </a:r>
                      <a:endParaRPr lang="en-IN" sz="1400" dirty="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nchor="ctr"/>
                </a:tc>
                <a:tc>
                  <a:txBody>
                    <a:bodyPr/>
                    <a:lstStyle/>
                    <a:p>
                      <a:pPr algn="ctr">
                        <a:lnSpc>
                          <a:spcPct val="107000"/>
                        </a:lnSpc>
                        <a:spcAft>
                          <a:spcPts val="0"/>
                        </a:spcAft>
                      </a:pPr>
                      <a:r>
                        <a:rPr lang="en-GB" sz="1400">
                          <a:effectLst/>
                        </a:rPr>
                        <a:t>Focus</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nchor="ctr"/>
                </a:tc>
                <a:tc>
                  <a:txBody>
                    <a:bodyPr/>
                    <a:lstStyle/>
                    <a:p>
                      <a:pPr algn="ctr">
                        <a:lnSpc>
                          <a:spcPct val="107000"/>
                        </a:lnSpc>
                        <a:spcAft>
                          <a:spcPts val="0"/>
                        </a:spcAft>
                      </a:pPr>
                      <a:r>
                        <a:rPr lang="en-GB" sz="1400">
                          <a:effectLst/>
                        </a:rPr>
                        <a:t>Methods/Architectures</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nchor="ctr"/>
                </a:tc>
                <a:tc>
                  <a:txBody>
                    <a:bodyPr/>
                    <a:lstStyle/>
                    <a:p>
                      <a:pPr algn="ctr">
                        <a:lnSpc>
                          <a:spcPct val="107000"/>
                        </a:lnSpc>
                        <a:spcAft>
                          <a:spcPts val="0"/>
                        </a:spcAft>
                      </a:pPr>
                      <a:r>
                        <a:rPr lang="en-GB" sz="1400">
                          <a:effectLst/>
                        </a:rPr>
                        <a:t>Dataset Used</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nchor="ctr"/>
                </a:tc>
                <a:tc>
                  <a:txBody>
                    <a:bodyPr/>
                    <a:lstStyle/>
                    <a:p>
                      <a:pPr algn="ctr">
                        <a:lnSpc>
                          <a:spcPct val="107000"/>
                        </a:lnSpc>
                        <a:spcAft>
                          <a:spcPts val="0"/>
                        </a:spcAft>
                      </a:pPr>
                      <a:r>
                        <a:rPr lang="en-GB" sz="1400">
                          <a:effectLst/>
                        </a:rPr>
                        <a:t>Key Findings</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nchor="ctr"/>
                </a:tc>
              </a:tr>
              <a:tr h="424700">
                <a:tc>
                  <a:txBody>
                    <a:bodyPr/>
                    <a:lstStyle/>
                    <a:p>
                      <a:pPr>
                        <a:lnSpc>
                          <a:spcPct val="107000"/>
                        </a:lnSpc>
                        <a:spcAft>
                          <a:spcPts val="0"/>
                        </a:spcAft>
                      </a:pPr>
                      <a:r>
                        <a:rPr lang="en-GB" sz="1400">
                          <a:effectLst/>
                        </a:rPr>
                        <a:t>Demilie (2024) </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c>
                  <a:txBody>
                    <a:bodyPr/>
                    <a:lstStyle/>
                    <a:p>
                      <a:pPr>
                        <a:lnSpc>
                          <a:spcPct val="107000"/>
                        </a:lnSpc>
                        <a:spcAft>
                          <a:spcPts val="0"/>
                        </a:spcAft>
                      </a:pPr>
                      <a:r>
                        <a:rPr lang="en-GB" sz="1400">
                          <a:effectLst/>
                        </a:rPr>
                        <a:t>Comparative study of disease detection techniques</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c>
                  <a:txBody>
                    <a:bodyPr/>
                    <a:lstStyle/>
                    <a:p>
                      <a:pPr>
                        <a:lnSpc>
                          <a:spcPct val="107000"/>
                        </a:lnSpc>
                        <a:spcAft>
                          <a:spcPts val="0"/>
                        </a:spcAft>
                      </a:pPr>
                      <a:r>
                        <a:rPr lang="en-GB" sz="1400">
                          <a:effectLst/>
                        </a:rPr>
                        <a:t>Various ML, DL methods</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c>
                  <a:txBody>
                    <a:bodyPr/>
                    <a:lstStyle/>
                    <a:p>
                      <a:pPr>
                        <a:lnSpc>
                          <a:spcPct val="107000"/>
                        </a:lnSpc>
                        <a:spcAft>
                          <a:spcPts val="0"/>
                        </a:spcAft>
                      </a:pPr>
                      <a:r>
                        <a:rPr lang="en-GB" sz="1400">
                          <a:effectLst/>
                        </a:rPr>
                        <a:t>Various datasets</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c>
                  <a:txBody>
                    <a:bodyPr/>
                    <a:lstStyle/>
                    <a:p>
                      <a:pPr>
                        <a:lnSpc>
                          <a:spcPct val="107000"/>
                        </a:lnSpc>
                        <a:spcAft>
                          <a:spcPts val="0"/>
                        </a:spcAft>
                      </a:pPr>
                      <a:r>
                        <a:rPr lang="en-GB" sz="1400" dirty="0">
                          <a:effectLst/>
                        </a:rPr>
                        <a:t>Provides insights into strengths and limitations of different detection techniques for specific applications.</a:t>
                      </a:r>
                      <a:endParaRPr lang="en-IN" sz="1400" dirty="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r>
              <a:tr h="353326">
                <a:tc>
                  <a:txBody>
                    <a:bodyPr/>
                    <a:lstStyle/>
                    <a:p>
                      <a:pPr>
                        <a:lnSpc>
                          <a:spcPct val="107000"/>
                        </a:lnSpc>
                        <a:spcAft>
                          <a:spcPts val="0"/>
                        </a:spcAft>
                      </a:pPr>
                      <a:r>
                        <a:rPr lang="en-GB" sz="1400">
                          <a:effectLst/>
                        </a:rPr>
                        <a:t>Reis and Turk (2024) </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c>
                  <a:txBody>
                    <a:bodyPr/>
                    <a:lstStyle/>
                    <a:p>
                      <a:pPr>
                        <a:lnSpc>
                          <a:spcPct val="107000"/>
                        </a:lnSpc>
                        <a:spcAft>
                          <a:spcPts val="0"/>
                        </a:spcAft>
                      </a:pPr>
                      <a:r>
                        <a:rPr lang="en-GB" sz="1400">
                          <a:effectLst/>
                        </a:rPr>
                        <a:t>Hybrid DL model for potato leaf disease detection</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c>
                  <a:txBody>
                    <a:bodyPr/>
                    <a:lstStyle/>
                    <a:p>
                      <a:pPr>
                        <a:lnSpc>
                          <a:spcPct val="107000"/>
                        </a:lnSpc>
                        <a:spcAft>
                          <a:spcPts val="0"/>
                        </a:spcAft>
                      </a:pPr>
                      <a:r>
                        <a:rPr lang="en-GB" sz="1400">
                          <a:effectLst/>
                        </a:rPr>
                        <a:t>Depthwise separable convolutions, transformers</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c>
                  <a:txBody>
                    <a:bodyPr/>
                    <a:lstStyle/>
                    <a:p>
                      <a:pPr>
                        <a:lnSpc>
                          <a:spcPct val="107000"/>
                        </a:lnSpc>
                        <a:spcAft>
                          <a:spcPts val="0"/>
                        </a:spcAft>
                      </a:pPr>
                      <a:r>
                        <a:rPr lang="en-GB" sz="1400">
                          <a:effectLst/>
                        </a:rPr>
                        <a:t>Potato leaf disease dataset</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c>
                  <a:txBody>
                    <a:bodyPr/>
                    <a:lstStyle/>
                    <a:p>
                      <a:pPr>
                        <a:lnSpc>
                          <a:spcPct val="107000"/>
                        </a:lnSpc>
                        <a:spcAft>
                          <a:spcPts val="0"/>
                        </a:spcAft>
                      </a:pPr>
                      <a:r>
                        <a:rPr lang="en-GB" sz="1400">
                          <a:effectLst/>
                        </a:rPr>
                        <a:t>Hybrid approach improves accuracy and efficiency in disease detection compared to traditional DL models.</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r>
              <a:tr h="353326">
                <a:tc>
                  <a:txBody>
                    <a:bodyPr/>
                    <a:lstStyle/>
                    <a:p>
                      <a:pPr>
                        <a:lnSpc>
                          <a:spcPct val="107000"/>
                        </a:lnSpc>
                        <a:spcAft>
                          <a:spcPts val="0"/>
                        </a:spcAft>
                      </a:pPr>
                      <a:r>
                        <a:rPr lang="en-GB" sz="1400">
                          <a:effectLst/>
                        </a:rPr>
                        <a:t>Kulkarni and Shastri (2024) </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c>
                  <a:txBody>
                    <a:bodyPr/>
                    <a:lstStyle/>
                    <a:p>
                      <a:pPr>
                        <a:lnSpc>
                          <a:spcPct val="107000"/>
                        </a:lnSpc>
                        <a:spcAft>
                          <a:spcPts val="0"/>
                        </a:spcAft>
                      </a:pPr>
                      <a:r>
                        <a:rPr lang="en-GB" sz="1400">
                          <a:effectLst/>
                        </a:rPr>
                        <a:t>ML techniques for rice leaf disease detection</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c>
                  <a:txBody>
                    <a:bodyPr/>
                    <a:lstStyle/>
                    <a:p>
                      <a:pPr>
                        <a:lnSpc>
                          <a:spcPct val="107000"/>
                        </a:lnSpc>
                        <a:spcAft>
                          <a:spcPts val="0"/>
                        </a:spcAft>
                      </a:pPr>
                      <a:r>
                        <a:rPr lang="en-GB" sz="1400">
                          <a:effectLst/>
                        </a:rPr>
                        <a:t>SVM, RF</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c>
                  <a:txBody>
                    <a:bodyPr/>
                    <a:lstStyle/>
                    <a:p>
                      <a:pPr>
                        <a:lnSpc>
                          <a:spcPct val="107000"/>
                        </a:lnSpc>
                        <a:spcAft>
                          <a:spcPts val="0"/>
                        </a:spcAft>
                      </a:pPr>
                      <a:r>
                        <a:rPr lang="en-GB" sz="1400">
                          <a:effectLst/>
                        </a:rPr>
                        <a:t>Rice leaf disease dataset</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c>
                  <a:txBody>
                    <a:bodyPr/>
                    <a:lstStyle/>
                    <a:p>
                      <a:pPr>
                        <a:lnSpc>
                          <a:spcPct val="107000"/>
                        </a:lnSpc>
                        <a:spcAft>
                          <a:spcPts val="0"/>
                        </a:spcAft>
                      </a:pPr>
                      <a:r>
                        <a:rPr lang="en-GB" sz="1400">
                          <a:effectLst/>
                        </a:rPr>
                        <a:t>Evaluates SVM, RF for classifying rice leaf diseases, emphasizing algorithm performance in agriculture.</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r>
              <a:tr h="281953">
                <a:tc>
                  <a:txBody>
                    <a:bodyPr/>
                    <a:lstStyle/>
                    <a:p>
                      <a:pPr>
                        <a:lnSpc>
                          <a:spcPct val="107000"/>
                        </a:lnSpc>
                        <a:spcAft>
                          <a:spcPts val="0"/>
                        </a:spcAft>
                      </a:pPr>
                      <a:r>
                        <a:rPr lang="en-GB" sz="1400">
                          <a:effectLst/>
                        </a:rPr>
                        <a:t>Bouacida et al. (2024) </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c>
                  <a:txBody>
                    <a:bodyPr/>
                    <a:lstStyle/>
                    <a:p>
                      <a:pPr>
                        <a:lnSpc>
                          <a:spcPct val="107000"/>
                        </a:lnSpc>
                        <a:spcAft>
                          <a:spcPts val="0"/>
                        </a:spcAft>
                      </a:pPr>
                      <a:r>
                        <a:rPr lang="en-GB" sz="1400">
                          <a:effectLst/>
                        </a:rPr>
                        <a:t>DL for cross-crop disease detection</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c>
                  <a:txBody>
                    <a:bodyPr/>
                    <a:lstStyle/>
                    <a:p>
                      <a:pPr>
                        <a:lnSpc>
                          <a:spcPct val="107000"/>
                        </a:lnSpc>
                        <a:spcAft>
                          <a:spcPts val="0"/>
                        </a:spcAft>
                      </a:pPr>
                      <a:r>
                        <a:rPr lang="en-GB" sz="1400">
                          <a:effectLst/>
                        </a:rPr>
                        <a:t>CNNs</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c>
                  <a:txBody>
                    <a:bodyPr/>
                    <a:lstStyle/>
                    <a:p>
                      <a:pPr>
                        <a:lnSpc>
                          <a:spcPct val="107000"/>
                        </a:lnSpc>
                        <a:spcAft>
                          <a:spcPts val="0"/>
                        </a:spcAft>
                      </a:pPr>
                      <a:r>
                        <a:rPr lang="en-GB" sz="1400">
                          <a:effectLst/>
                        </a:rPr>
                        <a:t>Cross-crop disease dataset</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c>
                  <a:txBody>
                    <a:bodyPr/>
                    <a:lstStyle/>
                    <a:p>
                      <a:pPr>
                        <a:lnSpc>
                          <a:spcPct val="107000"/>
                        </a:lnSpc>
                        <a:spcAft>
                          <a:spcPts val="0"/>
                        </a:spcAft>
                      </a:pPr>
                      <a:r>
                        <a:rPr lang="en-GB" sz="1400">
                          <a:effectLst/>
                        </a:rPr>
                        <a:t>Proposes a generalized model for detecting plant diseases across different crop species.</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r>
              <a:tr h="281953">
                <a:tc>
                  <a:txBody>
                    <a:bodyPr/>
                    <a:lstStyle/>
                    <a:p>
                      <a:pPr>
                        <a:lnSpc>
                          <a:spcPct val="107000"/>
                        </a:lnSpc>
                        <a:spcAft>
                          <a:spcPts val="0"/>
                        </a:spcAft>
                      </a:pPr>
                      <a:r>
                        <a:rPr lang="en-GB" sz="1400">
                          <a:effectLst/>
                        </a:rPr>
                        <a:t>Dubey and Choubey (2024) </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c>
                  <a:txBody>
                    <a:bodyPr/>
                    <a:lstStyle/>
                    <a:p>
                      <a:pPr>
                        <a:lnSpc>
                          <a:spcPct val="107000"/>
                        </a:lnSpc>
                        <a:spcAft>
                          <a:spcPts val="0"/>
                        </a:spcAft>
                      </a:pPr>
                      <a:r>
                        <a:rPr lang="en-GB" sz="1400">
                          <a:effectLst/>
                        </a:rPr>
                        <a:t>Adaptive feature selection with DL for paddy leaf diseases</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c>
                  <a:txBody>
                    <a:bodyPr/>
                    <a:lstStyle/>
                    <a:p>
                      <a:pPr>
                        <a:lnSpc>
                          <a:spcPct val="107000"/>
                        </a:lnSpc>
                        <a:spcAft>
                          <a:spcPts val="0"/>
                        </a:spcAft>
                      </a:pPr>
                      <a:r>
                        <a:rPr lang="en-GB" sz="1400">
                          <a:effectLst/>
                        </a:rPr>
                        <a:t>DL with adaptive feature selection</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c>
                  <a:txBody>
                    <a:bodyPr/>
                    <a:lstStyle/>
                    <a:p>
                      <a:pPr>
                        <a:lnSpc>
                          <a:spcPct val="107000"/>
                        </a:lnSpc>
                        <a:spcAft>
                          <a:spcPts val="0"/>
                        </a:spcAft>
                      </a:pPr>
                      <a:r>
                        <a:rPr lang="en-GB" sz="1400">
                          <a:effectLst/>
                        </a:rPr>
                        <a:t>Paddy leaf disease dataset</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c>
                  <a:txBody>
                    <a:bodyPr/>
                    <a:lstStyle/>
                    <a:p>
                      <a:pPr>
                        <a:lnSpc>
                          <a:spcPct val="107000"/>
                        </a:lnSpc>
                        <a:spcAft>
                          <a:spcPts val="0"/>
                        </a:spcAft>
                      </a:pPr>
                      <a:r>
                        <a:rPr lang="en-GB" sz="1400">
                          <a:effectLst/>
                        </a:rPr>
                        <a:t>Enhances classification accuracy by selecting relevant features from leaf images.</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r>
              <a:tr h="353326">
                <a:tc>
                  <a:txBody>
                    <a:bodyPr/>
                    <a:lstStyle/>
                    <a:p>
                      <a:pPr>
                        <a:lnSpc>
                          <a:spcPct val="107000"/>
                        </a:lnSpc>
                        <a:spcAft>
                          <a:spcPts val="0"/>
                        </a:spcAft>
                      </a:pPr>
                      <a:r>
                        <a:rPr lang="en-GB" sz="1400">
                          <a:effectLst/>
                        </a:rPr>
                        <a:t>Ahmed and Yadav (2023) </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c>
                  <a:txBody>
                    <a:bodyPr/>
                    <a:lstStyle/>
                    <a:p>
                      <a:pPr>
                        <a:lnSpc>
                          <a:spcPct val="107000"/>
                        </a:lnSpc>
                        <a:spcAft>
                          <a:spcPts val="0"/>
                        </a:spcAft>
                      </a:pPr>
                      <a:r>
                        <a:rPr lang="en-GB" sz="1400">
                          <a:effectLst/>
                        </a:rPr>
                        <a:t>ML for plant disease detection</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c>
                  <a:txBody>
                    <a:bodyPr/>
                    <a:lstStyle/>
                    <a:p>
                      <a:pPr>
                        <a:lnSpc>
                          <a:spcPct val="107000"/>
                        </a:lnSpc>
                        <a:spcAft>
                          <a:spcPts val="0"/>
                        </a:spcAft>
                      </a:pPr>
                      <a:r>
                        <a:rPr lang="en-GB" sz="1400">
                          <a:effectLst/>
                        </a:rPr>
                        <a:t>SVM, RF, Naive Bayes</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c>
                  <a:txBody>
                    <a:bodyPr/>
                    <a:lstStyle/>
                    <a:p>
                      <a:pPr>
                        <a:lnSpc>
                          <a:spcPct val="107000"/>
                        </a:lnSpc>
                        <a:spcAft>
                          <a:spcPts val="0"/>
                        </a:spcAft>
                      </a:pPr>
                      <a:r>
                        <a:rPr lang="en-GB" sz="1400">
                          <a:effectLst/>
                        </a:rPr>
                        <a:t>Plant disease dataset</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c>
                  <a:txBody>
                    <a:bodyPr/>
                    <a:lstStyle/>
                    <a:p>
                      <a:pPr>
                        <a:lnSpc>
                          <a:spcPct val="107000"/>
                        </a:lnSpc>
                        <a:spcAft>
                          <a:spcPts val="0"/>
                        </a:spcAft>
                      </a:pPr>
                      <a:r>
                        <a:rPr lang="en-GB" sz="1400" dirty="0">
                          <a:effectLst/>
                        </a:rPr>
                        <a:t>Emphasizes feature engineering and dataset augmentation in improving model performance.</a:t>
                      </a:r>
                      <a:endParaRPr lang="en-IN" sz="1400" dirty="0">
                        <a:effectLst/>
                        <a:latin typeface="Calibri" panose="020F0502020204030204" pitchFamily="34" charset="0"/>
                        <a:ea typeface="Times New Roman" panose="02020603050405020304" pitchFamily="18" charset="0"/>
                        <a:cs typeface="Mangal" panose="00000400000000000000" pitchFamily="2"/>
                      </a:endParaRPr>
                    </a:p>
                  </a:txBody>
                  <a:tcPr marL="21590" marR="21590" marT="0" marB="0"/>
                </a:tc>
              </a:tr>
            </a:tbl>
          </a:graphicData>
        </a:graphic>
      </p:graphicFrame>
    </p:spTree>
    <p:extLst>
      <p:ext uri="{BB962C8B-B14F-4D97-AF65-F5344CB8AC3E}">
        <p14:creationId xmlns:p14="http://schemas.microsoft.com/office/powerpoint/2010/main" val="32244638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8391" y="300507"/>
            <a:ext cx="8608445" cy="1320799"/>
          </a:xfrm>
        </p:spPr>
        <p:txBody>
          <a:bodyPr/>
          <a:lstStyle/>
          <a:p>
            <a:r>
              <a:rPr lang="en-US" dirty="0" smtClean="0"/>
              <a:t>DATASETS</a:t>
            </a:r>
            <a:endParaRPr lang="en-IN" dirty="0"/>
          </a:p>
        </p:txBody>
      </p:sp>
      <p:pic>
        <p:nvPicPr>
          <p:cNvPr id="5" name="Content Placeholder 4"/>
          <p:cNvPicPr>
            <a:picLocks noGrp="1"/>
          </p:cNvPicPr>
          <p:nvPr>
            <p:ph idx="1"/>
          </p:nvPr>
        </p:nvPicPr>
        <p:blipFill>
          <a:blip r:embed="rId2"/>
          <a:stretch>
            <a:fillRect/>
          </a:stretch>
        </p:blipFill>
        <p:spPr>
          <a:xfrm>
            <a:off x="458391" y="1621305"/>
            <a:ext cx="5002251" cy="4174187"/>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1837301058"/>
              </p:ext>
            </p:extLst>
          </p:nvPr>
        </p:nvGraphicFramePr>
        <p:xfrm>
          <a:off x="5821252" y="1062796"/>
          <a:ext cx="5640945" cy="5106184"/>
        </p:xfrm>
        <a:graphic>
          <a:graphicData uri="http://schemas.openxmlformats.org/drawingml/2006/table">
            <a:tbl>
              <a:tblPr firstRow="1" firstCol="1" bandRow="1">
                <a:tableStyleId>{5C22544A-7EE6-4342-B048-85BDC9FD1C3A}</a:tableStyleId>
              </a:tblPr>
              <a:tblGrid>
                <a:gridCol w="835918"/>
                <a:gridCol w="899073"/>
                <a:gridCol w="943372"/>
                <a:gridCol w="862148"/>
                <a:gridCol w="812546"/>
                <a:gridCol w="1287888"/>
              </a:tblGrid>
              <a:tr h="993455">
                <a:tc>
                  <a:txBody>
                    <a:bodyPr/>
                    <a:lstStyle/>
                    <a:p>
                      <a:pPr algn="ctr">
                        <a:lnSpc>
                          <a:spcPct val="107000"/>
                        </a:lnSpc>
                        <a:spcAft>
                          <a:spcPts val="0"/>
                        </a:spcAft>
                      </a:pPr>
                      <a:r>
                        <a:rPr lang="en-GB" sz="1400" dirty="0">
                          <a:effectLst/>
                        </a:rPr>
                        <a:t>Dataset Name</a:t>
                      </a:r>
                      <a:endParaRPr lang="en-IN" sz="1400" dirty="0">
                        <a:effectLst/>
                        <a:latin typeface="Calibri" panose="020F0502020204030204" pitchFamily="34" charset="0"/>
                        <a:ea typeface="Times New Roman" panose="02020603050405020304" pitchFamily="18" charset="0"/>
                        <a:cs typeface="Mangal" panose="00000400000000000000" pitchFamily="2"/>
                      </a:endParaRPr>
                    </a:p>
                  </a:txBody>
                  <a:tcPr marL="37782" marR="37782" marT="0" marB="0"/>
                </a:tc>
                <a:tc>
                  <a:txBody>
                    <a:bodyPr/>
                    <a:lstStyle/>
                    <a:p>
                      <a:pPr algn="ctr">
                        <a:lnSpc>
                          <a:spcPct val="107000"/>
                        </a:lnSpc>
                        <a:spcAft>
                          <a:spcPts val="0"/>
                        </a:spcAft>
                      </a:pPr>
                      <a:r>
                        <a:rPr lang="en-GB" sz="1400" dirty="0">
                          <a:effectLst/>
                        </a:rPr>
                        <a:t>Crop Type</a:t>
                      </a:r>
                      <a:endParaRPr lang="en-IN" sz="1400" dirty="0">
                        <a:effectLst/>
                        <a:latin typeface="Calibri" panose="020F0502020204030204" pitchFamily="34" charset="0"/>
                        <a:ea typeface="Times New Roman" panose="02020603050405020304" pitchFamily="18" charset="0"/>
                        <a:cs typeface="Mangal" panose="00000400000000000000" pitchFamily="2"/>
                      </a:endParaRPr>
                    </a:p>
                  </a:txBody>
                  <a:tcPr marL="37782" marR="37782" marT="0" marB="0"/>
                </a:tc>
                <a:tc>
                  <a:txBody>
                    <a:bodyPr/>
                    <a:lstStyle/>
                    <a:p>
                      <a:pPr algn="ctr">
                        <a:lnSpc>
                          <a:spcPct val="107000"/>
                        </a:lnSpc>
                        <a:spcAft>
                          <a:spcPts val="0"/>
                        </a:spcAft>
                      </a:pPr>
                      <a:r>
                        <a:rPr lang="en-GB" sz="1400" dirty="0">
                          <a:effectLst/>
                        </a:rPr>
                        <a:t>Disease Types</a:t>
                      </a:r>
                      <a:endParaRPr lang="en-IN" sz="1400" dirty="0">
                        <a:effectLst/>
                        <a:latin typeface="Calibri" panose="020F0502020204030204" pitchFamily="34" charset="0"/>
                        <a:ea typeface="Times New Roman" panose="02020603050405020304" pitchFamily="18" charset="0"/>
                        <a:cs typeface="Mangal" panose="00000400000000000000" pitchFamily="2"/>
                      </a:endParaRPr>
                    </a:p>
                  </a:txBody>
                  <a:tcPr marL="37782" marR="37782" marT="0" marB="0"/>
                </a:tc>
                <a:tc>
                  <a:txBody>
                    <a:bodyPr/>
                    <a:lstStyle/>
                    <a:p>
                      <a:pPr algn="ctr">
                        <a:lnSpc>
                          <a:spcPct val="107000"/>
                        </a:lnSpc>
                        <a:spcAft>
                          <a:spcPts val="0"/>
                        </a:spcAft>
                      </a:pPr>
                      <a:r>
                        <a:rPr lang="en-GB" sz="1400">
                          <a:effectLst/>
                        </a:rPr>
                        <a:t>Number of Images</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37782" marR="37782" marT="0" marB="0"/>
                </a:tc>
                <a:tc>
                  <a:txBody>
                    <a:bodyPr/>
                    <a:lstStyle/>
                    <a:p>
                      <a:pPr algn="ctr">
                        <a:lnSpc>
                          <a:spcPct val="107000"/>
                        </a:lnSpc>
                        <a:spcAft>
                          <a:spcPts val="0"/>
                        </a:spcAft>
                      </a:pPr>
                      <a:r>
                        <a:rPr lang="en-GB" sz="1400">
                          <a:effectLst/>
                        </a:rPr>
                        <a:t>Sources</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37782" marR="37782" marT="0" marB="0"/>
                </a:tc>
                <a:tc>
                  <a:txBody>
                    <a:bodyPr/>
                    <a:lstStyle/>
                    <a:p>
                      <a:pPr algn="ctr">
                        <a:lnSpc>
                          <a:spcPct val="107000"/>
                        </a:lnSpc>
                        <a:spcAft>
                          <a:spcPts val="0"/>
                        </a:spcAft>
                      </a:pPr>
                      <a:r>
                        <a:rPr lang="en-GB" sz="1400" dirty="0" err="1">
                          <a:effectLst/>
                        </a:rPr>
                        <a:t>Preprocessing</a:t>
                      </a:r>
                      <a:r>
                        <a:rPr lang="en-GB" sz="1400" dirty="0">
                          <a:effectLst/>
                        </a:rPr>
                        <a:t> Applied</a:t>
                      </a:r>
                      <a:endParaRPr lang="en-IN" sz="1400" dirty="0">
                        <a:effectLst/>
                        <a:latin typeface="Calibri" panose="020F0502020204030204" pitchFamily="34" charset="0"/>
                        <a:ea typeface="Times New Roman" panose="02020603050405020304" pitchFamily="18" charset="0"/>
                        <a:cs typeface="Mangal" panose="00000400000000000000" pitchFamily="2"/>
                      </a:endParaRPr>
                    </a:p>
                  </a:txBody>
                  <a:tcPr marL="37782" marR="37782" marT="0" marB="0"/>
                </a:tc>
              </a:tr>
              <a:tr h="1370910">
                <a:tc>
                  <a:txBody>
                    <a:bodyPr/>
                    <a:lstStyle/>
                    <a:p>
                      <a:pPr>
                        <a:lnSpc>
                          <a:spcPct val="107000"/>
                        </a:lnSpc>
                        <a:spcAft>
                          <a:spcPts val="0"/>
                        </a:spcAft>
                      </a:pPr>
                      <a:r>
                        <a:rPr lang="en-GB" sz="1400">
                          <a:effectLst/>
                        </a:rPr>
                        <a:t>PlantVillage Dataset</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37782" marR="37782" marT="0" marB="0" anchor="ctr"/>
                </a:tc>
                <a:tc>
                  <a:txBody>
                    <a:bodyPr/>
                    <a:lstStyle/>
                    <a:p>
                      <a:pPr>
                        <a:lnSpc>
                          <a:spcPct val="107000"/>
                        </a:lnSpc>
                        <a:spcAft>
                          <a:spcPts val="0"/>
                        </a:spcAft>
                      </a:pPr>
                      <a:r>
                        <a:rPr lang="en-GB" sz="1400">
                          <a:effectLst/>
                        </a:rPr>
                        <a:t>Tomato</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37782" marR="37782" marT="0" marB="0" anchor="ctr"/>
                </a:tc>
                <a:tc>
                  <a:txBody>
                    <a:bodyPr/>
                    <a:lstStyle/>
                    <a:p>
                      <a:pPr>
                        <a:lnSpc>
                          <a:spcPct val="107000"/>
                        </a:lnSpc>
                        <a:spcAft>
                          <a:spcPts val="0"/>
                        </a:spcAft>
                      </a:pPr>
                      <a:r>
                        <a:rPr lang="en-GB" sz="1400">
                          <a:effectLst/>
                        </a:rPr>
                        <a:t>Early Blight, Late Blight, Septoria</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37782" marR="37782" marT="0" marB="0" anchor="ctr"/>
                </a:tc>
                <a:tc>
                  <a:txBody>
                    <a:bodyPr/>
                    <a:lstStyle/>
                    <a:p>
                      <a:pPr>
                        <a:lnSpc>
                          <a:spcPct val="107000"/>
                        </a:lnSpc>
                        <a:spcAft>
                          <a:spcPts val="0"/>
                        </a:spcAft>
                      </a:pPr>
                      <a:r>
                        <a:rPr lang="en-GB" sz="1400">
                          <a:effectLst/>
                        </a:rPr>
                        <a:t>10,000</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37782" marR="37782" marT="0" marB="0" anchor="ctr"/>
                </a:tc>
                <a:tc>
                  <a:txBody>
                    <a:bodyPr/>
                    <a:lstStyle/>
                    <a:p>
                      <a:pPr>
                        <a:lnSpc>
                          <a:spcPct val="107000"/>
                        </a:lnSpc>
                        <a:spcAft>
                          <a:spcPts val="0"/>
                        </a:spcAft>
                      </a:pPr>
                      <a:r>
                        <a:rPr lang="en-GB" sz="1400">
                          <a:effectLst/>
                        </a:rPr>
                        <a:t>PlantVillage repository</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37782" marR="37782" marT="0" marB="0" anchor="ctr"/>
                </a:tc>
                <a:tc>
                  <a:txBody>
                    <a:bodyPr/>
                    <a:lstStyle/>
                    <a:p>
                      <a:pPr>
                        <a:lnSpc>
                          <a:spcPct val="107000"/>
                        </a:lnSpc>
                        <a:spcAft>
                          <a:spcPts val="0"/>
                        </a:spcAft>
                      </a:pPr>
                      <a:r>
                        <a:rPr lang="en-GB" sz="1400">
                          <a:effectLst/>
                        </a:rPr>
                        <a:t>Normalization, cropping</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37782" marR="37782" marT="0" marB="0" anchor="ctr"/>
                </a:tc>
              </a:tr>
              <a:tr h="1096728">
                <a:tc>
                  <a:txBody>
                    <a:bodyPr/>
                    <a:lstStyle/>
                    <a:p>
                      <a:pPr>
                        <a:lnSpc>
                          <a:spcPct val="107000"/>
                        </a:lnSpc>
                        <a:spcAft>
                          <a:spcPts val="0"/>
                        </a:spcAft>
                      </a:pPr>
                      <a:r>
                        <a:rPr lang="en-GB" sz="1400">
                          <a:effectLst/>
                        </a:rPr>
                        <a:t>Wheat Rust Dataset</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37782" marR="37782" marT="0" marB="0" anchor="ctr"/>
                </a:tc>
                <a:tc>
                  <a:txBody>
                    <a:bodyPr/>
                    <a:lstStyle/>
                    <a:p>
                      <a:pPr>
                        <a:lnSpc>
                          <a:spcPct val="107000"/>
                        </a:lnSpc>
                        <a:spcAft>
                          <a:spcPts val="0"/>
                        </a:spcAft>
                      </a:pPr>
                      <a:r>
                        <a:rPr lang="en-GB" sz="1400">
                          <a:effectLst/>
                        </a:rPr>
                        <a:t>Wheat</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37782" marR="37782" marT="0" marB="0" anchor="ctr"/>
                </a:tc>
                <a:tc>
                  <a:txBody>
                    <a:bodyPr/>
                    <a:lstStyle/>
                    <a:p>
                      <a:pPr>
                        <a:lnSpc>
                          <a:spcPct val="107000"/>
                        </a:lnSpc>
                        <a:spcAft>
                          <a:spcPts val="0"/>
                        </a:spcAft>
                      </a:pPr>
                      <a:r>
                        <a:rPr lang="en-GB" sz="1400" dirty="0">
                          <a:effectLst/>
                        </a:rPr>
                        <a:t>Stripe Rust, Stem Rust</a:t>
                      </a:r>
                      <a:endParaRPr lang="en-IN" sz="1400" dirty="0">
                        <a:effectLst/>
                        <a:latin typeface="Calibri" panose="020F0502020204030204" pitchFamily="34" charset="0"/>
                        <a:ea typeface="Times New Roman" panose="02020603050405020304" pitchFamily="18" charset="0"/>
                        <a:cs typeface="Mangal" panose="00000400000000000000" pitchFamily="2"/>
                      </a:endParaRPr>
                    </a:p>
                  </a:txBody>
                  <a:tcPr marL="37782" marR="37782" marT="0" marB="0" anchor="ctr"/>
                </a:tc>
                <a:tc>
                  <a:txBody>
                    <a:bodyPr/>
                    <a:lstStyle/>
                    <a:p>
                      <a:pPr>
                        <a:lnSpc>
                          <a:spcPct val="107000"/>
                        </a:lnSpc>
                        <a:spcAft>
                          <a:spcPts val="0"/>
                        </a:spcAft>
                      </a:pPr>
                      <a:r>
                        <a:rPr lang="en-GB" sz="1400">
                          <a:effectLst/>
                        </a:rPr>
                        <a:t>5,000</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37782" marR="37782" marT="0" marB="0" anchor="ctr"/>
                </a:tc>
                <a:tc>
                  <a:txBody>
                    <a:bodyPr/>
                    <a:lstStyle/>
                    <a:p>
                      <a:pPr>
                        <a:lnSpc>
                          <a:spcPct val="107000"/>
                        </a:lnSpc>
                        <a:spcAft>
                          <a:spcPts val="0"/>
                        </a:spcAft>
                      </a:pPr>
                      <a:r>
                        <a:rPr lang="en-GB" sz="1400">
                          <a:effectLst/>
                        </a:rPr>
                        <a:t>Research institution</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37782" marR="37782" marT="0" marB="0" anchor="ctr"/>
                </a:tc>
                <a:tc>
                  <a:txBody>
                    <a:bodyPr/>
                    <a:lstStyle/>
                    <a:p>
                      <a:pPr>
                        <a:lnSpc>
                          <a:spcPct val="107000"/>
                        </a:lnSpc>
                        <a:spcAft>
                          <a:spcPts val="0"/>
                        </a:spcAft>
                      </a:pPr>
                      <a:r>
                        <a:rPr lang="en-GB" sz="1400">
                          <a:effectLst/>
                        </a:rPr>
                        <a:t>Resizing, rotation</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37782" marR="37782" marT="0" marB="0" anchor="ctr"/>
                </a:tc>
              </a:tr>
              <a:tr h="1645091">
                <a:tc>
                  <a:txBody>
                    <a:bodyPr/>
                    <a:lstStyle/>
                    <a:p>
                      <a:pPr>
                        <a:lnSpc>
                          <a:spcPct val="107000"/>
                        </a:lnSpc>
                        <a:spcAft>
                          <a:spcPts val="0"/>
                        </a:spcAft>
                      </a:pPr>
                      <a:r>
                        <a:rPr lang="en-GB" sz="1400">
                          <a:effectLst/>
                        </a:rPr>
                        <a:t>Grapevine Dataset</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37782" marR="37782" marT="0" marB="0" anchor="ctr"/>
                </a:tc>
                <a:tc>
                  <a:txBody>
                    <a:bodyPr/>
                    <a:lstStyle/>
                    <a:p>
                      <a:pPr>
                        <a:lnSpc>
                          <a:spcPct val="107000"/>
                        </a:lnSpc>
                        <a:spcAft>
                          <a:spcPts val="0"/>
                        </a:spcAft>
                      </a:pPr>
                      <a:r>
                        <a:rPr lang="en-GB" sz="1400">
                          <a:effectLst/>
                        </a:rPr>
                        <a:t>Grapevine</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37782" marR="37782" marT="0" marB="0" anchor="ctr"/>
                </a:tc>
                <a:tc>
                  <a:txBody>
                    <a:bodyPr/>
                    <a:lstStyle/>
                    <a:p>
                      <a:pPr>
                        <a:lnSpc>
                          <a:spcPct val="107000"/>
                        </a:lnSpc>
                        <a:spcAft>
                          <a:spcPts val="0"/>
                        </a:spcAft>
                      </a:pPr>
                      <a:r>
                        <a:rPr lang="en-GB" sz="1400">
                          <a:effectLst/>
                        </a:rPr>
                        <a:t>Downy Mildew, Powdery Mildew</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37782" marR="37782" marT="0" marB="0" anchor="ctr"/>
                </a:tc>
                <a:tc>
                  <a:txBody>
                    <a:bodyPr/>
                    <a:lstStyle/>
                    <a:p>
                      <a:pPr>
                        <a:lnSpc>
                          <a:spcPct val="107000"/>
                        </a:lnSpc>
                        <a:spcAft>
                          <a:spcPts val="0"/>
                        </a:spcAft>
                      </a:pPr>
                      <a:r>
                        <a:rPr lang="en-GB" sz="1400">
                          <a:effectLst/>
                        </a:rPr>
                        <a:t>7,500</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37782" marR="37782" marT="0" marB="0" anchor="ctr"/>
                </a:tc>
                <a:tc>
                  <a:txBody>
                    <a:bodyPr/>
                    <a:lstStyle/>
                    <a:p>
                      <a:pPr>
                        <a:lnSpc>
                          <a:spcPct val="107000"/>
                        </a:lnSpc>
                        <a:spcAft>
                          <a:spcPts val="0"/>
                        </a:spcAft>
                      </a:pPr>
                      <a:r>
                        <a:rPr lang="en-GB" sz="1400">
                          <a:effectLst/>
                        </a:rPr>
                        <a:t>Agricultural research project</a:t>
                      </a:r>
                      <a:endParaRPr lang="en-IN" sz="1400">
                        <a:effectLst/>
                        <a:latin typeface="Calibri" panose="020F0502020204030204" pitchFamily="34" charset="0"/>
                        <a:ea typeface="Times New Roman" panose="02020603050405020304" pitchFamily="18" charset="0"/>
                        <a:cs typeface="Mangal" panose="00000400000000000000" pitchFamily="2"/>
                      </a:endParaRPr>
                    </a:p>
                  </a:txBody>
                  <a:tcPr marL="37782" marR="37782" marT="0" marB="0" anchor="ctr"/>
                </a:tc>
                <a:tc>
                  <a:txBody>
                    <a:bodyPr/>
                    <a:lstStyle/>
                    <a:p>
                      <a:pPr>
                        <a:lnSpc>
                          <a:spcPct val="107000"/>
                        </a:lnSpc>
                        <a:spcAft>
                          <a:spcPts val="0"/>
                        </a:spcAft>
                      </a:pPr>
                      <a:r>
                        <a:rPr lang="en-GB" sz="1400" dirty="0" err="1">
                          <a:effectLst/>
                        </a:rPr>
                        <a:t>Color</a:t>
                      </a:r>
                      <a:r>
                        <a:rPr lang="en-GB" sz="1400" dirty="0">
                          <a:effectLst/>
                        </a:rPr>
                        <a:t> adjustment, augmentation</a:t>
                      </a:r>
                      <a:endParaRPr lang="en-IN" sz="1400" dirty="0">
                        <a:effectLst/>
                        <a:latin typeface="Calibri" panose="020F0502020204030204" pitchFamily="34" charset="0"/>
                        <a:ea typeface="Times New Roman" panose="02020603050405020304" pitchFamily="18" charset="0"/>
                        <a:cs typeface="Mangal" panose="00000400000000000000" pitchFamily="2"/>
                      </a:endParaRPr>
                    </a:p>
                  </a:txBody>
                  <a:tcPr marL="37782" marR="37782" marT="0" marB="0" anchor="ctr"/>
                </a:tc>
              </a:tr>
            </a:tbl>
          </a:graphicData>
        </a:graphic>
      </p:graphicFrame>
    </p:spTree>
    <p:extLst>
      <p:ext uri="{BB962C8B-B14F-4D97-AF65-F5344CB8AC3E}">
        <p14:creationId xmlns:p14="http://schemas.microsoft.com/office/powerpoint/2010/main" val="4584606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IN" dirty="0"/>
          </a:p>
        </p:txBody>
      </p:sp>
      <p:sp>
        <p:nvSpPr>
          <p:cNvPr id="3" name="Content Placeholder 2"/>
          <p:cNvSpPr>
            <a:spLocks noGrp="1"/>
          </p:cNvSpPr>
          <p:nvPr>
            <p:ph idx="1"/>
          </p:nvPr>
        </p:nvSpPr>
        <p:spPr>
          <a:xfrm>
            <a:off x="509908" y="1481070"/>
            <a:ext cx="9329551" cy="4997003"/>
          </a:xfrm>
        </p:spPr>
        <p:txBody>
          <a:bodyPr>
            <a:normAutofit fontScale="92500" lnSpcReduction="20000"/>
          </a:bodyPr>
          <a:lstStyle/>
          <a:p>
            <a:r>
              <a:rPr lang="en-US" dirty="0"/>
              <a:t>The “application of machine learning (ML) and deep learning (DL) in plant disease detection represents a transformative advancement in agricultural technology. </a:t>
            </a:r>
            <a:endParaRPr lang="en-US" dirty="0" smtClean="0"/>
          </a:p>
          <a:p>
            <a:r>
              <a:rPr lang="en-US" dirty="0" smtClean="0"/>
              <a:t>This </a:t>
            </a:r>
            <a:r>
              <a:rPr lang="en-US" dirty="0"/>
              <a:t>literature review has synthesized recent research that underscores the efficacy of ML and DL techniques in automating and improving the accuracy of disease identification across various crop species. Studies reviewed here demonstrate that DL models, particularly convolutional neural networks (CNNs), are highly effective in extracting intricate features from plant images, thereby enabling precise and early detection of diseases. </a:t>
            </a:r>
            <a:endParaRPr lang="en-US" dirty="0" smtClean="0"/>
          </a:p>
          <a:p>
            <a:r>
              <a:rPr lang="en-US" dirty="0" smtClean="0"/>
              <a:t>The </a:t>
            </a:r>
            <a:r>
              <a:rPr lang="en-US" dirty="0"/>
              <a:t>integration of IoT devices for real-time data acquisition further enhances the scalability and efficiency of disease management systems in agriculture. The reviewed literature also highlights the critical role of datasets in training robust ML and DL models. </a:t>
            </a:r>
            <a:endParaRPr lang="en-US" dirty="0" smtClean="0"/>
          </a:p>
          <a:p>
            <a:r>
              <a:rPr lang="en-US" dirty="0" smtClean="0"/>
              <a:t>Diverse </a:t>
            </a:r>
            <a:r>
              <a:rPr lang="en-US" dirty="0"/>
              <a:t>datasets such as specific crop disease collections and broader datasets like Plant Village have facilitated the development and benchmarking of these models, leading to significant improvements in disease classification accuracy and scalability. Studies comparing different ML and DL architectures emphasize the importance of model selection and parameter optimization in achieving optimal performance. </a:t>
            </a:r>
            <a:endParaRPr lang="en-US" dirty="0" smtClean="0"/>
          </a:p>
          <a:p>
            <a:r>
              <a:rPr lang="en-US" dirty="0" smtClean="0"/>
              <a:t>The </a:t>
            </a:r>
            <a:r>
              <a:rPr lang="en-US" dirty="0"/>
              <a:t>reviewed literature underscores the transformative potential of ML and DL in revolutionizing plant disease management. By leveraging these technologies, agricultural stakeholders can mitigate crop losses, optimize resource use, and contribute to global food security in a sustainable manner.” </a:t>
            </a:r>
            <a:endParaRPr lang="en-IN" dirty="0"/>
          </a:p>
          <a:p>
            <a:endParaRPr lang="en-IN" dirty="0"/>
          </a:p>
        </p:txBody>
      </p:sp>
    </p:spTree>
    <p:extLst>
      <p:ext uri="{BB962C8B-B14F-4D97-AF65-F5344CB8AC3E}">
        <p14:creationId xmlns:p14="http://schemas.microsoft.com/office/powerpoint/2010/main" val="25075109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IN" dirty="0"/>
          </a:p>
        </p:txBody>
      </p:sp>
      <p:sp>
        <p:nvSpPr>
          <p:cNvPr id="3" name="Content Placeholder 2"/>
          <p:cNvSpPr>
            <a:spLocks noGrp="1"/>
          </p:cNvSpPr>
          <p:nvPr>
            <p:ph idx="1"/>
          </p:nvPr>
        </p:nvSpPr>
        <p:spPr>
          <a:xfrm>
            <a:off x="677334" y="1270000"/>
            <a:ext cx="8596668" cy="3880773"/>
          </a:xfrm>
        </p:spPr>
        <p:txBody>
          <a:bodyPr>
            <a:noAutofit/>
          </a:bodyPr>
          <a:lstStyle/>
          <a:p>
            <a:pPr lvl="0"/>
            <a:r>
              <a:rPr lang="en-GB" sz="1200" dirty="0" err="1"/>
              <a:t>Sajitha</a:t>
            </a:r>
            <a:r>
              <a:rPr lang="en-GB" sz="1200" dirty="0"/>
              <a:t>, P., </a:t>
            </a:r>
            <a:r>
              <a:rPr lang="en-GB" sz="1200" dirty="0" err="1"/>
              <a:t>Andrushia</a:t>
            </a:r>
            <a:r>
              <a:rPr lang="en-GB" sz="1200" dirty="0"/>
              <a:t>, A. D., </a:t>
            </a:r>
            <a:r>
              <a:rPr lang="en-GB" sz="1200" dirty="0" err="1"/>
              <a:t>Anand</a:t>
            </a:r>
            <a:r>
              <a:rPr lang="en-GB" sz="1200" dirty="0"/>
              <a:t>, N., &amp; </a:t>
            </a:r>
            <a:r>
              <a:rPr lang="en-GB" sz="1200" dirty="0" err="1"/>
              <a:t>Naser</a:t>
            </a:r>
            <a:r>
              <a:rPr lang="en-GB" sz="1200" dirty="0"/>
              <a:t>, M. Z. (2024). A Review on Machine Learning and Deep Learning Image-based Plant Disease Classification for Industrial Farming Systems. </a:t>
            </a:r>
            <a:r>
              <a:rPr lang="en-GB" sz="1200" i="1" dirty="0"/>
              <a:t>Journal of Industrial Information Integration</a:t>
            </a:r>
            <a:r>
              <a:rPr lang="en-GB" sz="1200" dirty="0"/>
              <a:t>, 100572.</a:t>
            </a:r>
            <a:endParaRPr lang="en-IN" sz="1200" dirty="0"/>
          </a:p>
          <a:p>
            <a:pPr lvl="0"/>
            <a:r>
              <a:rPr lang="en-GB" sz="1200" dirty="0"/>
              <a:t>Khalid, M. M., &amp; Karan, O. (2024). Deep learning for plant disease detection. </a:t>
            </a:r>
            <a:r>
              <a:rPr lang="en-GB" sz="1200" i="1" dirty="0"/>
              <a:t>International Journal of Mathematics, Statistics, and Computer Science</a:t>
            </a:r>
            <a:r>
              <a:rPr lang="en-GB" sz="1200" dirty="0"/>
              <a:t>, </a:t>
            </a:r>
            <a:r>
              <a:rPr lang="en-GB" sz="1200" i="1" dirty="0"/>
              <a:t>2</a:t>
            </a:r>
            <a:r>
              <a:rPr lang="en-GB" sz="1200" dirty="0"/>
              <a:t>, 75-84.</a:t>
            </a:r>
            <a:endParaRPr lang="en-IN" sz="1200" dirty="0"/>
          </a:p>
          <a:p>
            <a:pPr lvl="0"/>
            <a:r>
              <a:rPr lang="en-GB" sz="1200" dirty="0" err="1"/>
              <a:t>Demilie</a:t>
            </a:r>
            <a:r>
              <a:rPr lang="en-GB" sz="1200" dirty="0"/>
              <a:t>, W. B. (2024). Plant disease detection and classification techniques: a comparative study of the performances. </a:t>
            </a:r>
            <a:r>
              <a:rPr lang="en-GB" sz="1200" i="1" dirty="0"/>
              <a:t>Journal of Big Data</a:t>
            </a:r>
            <a:r>
              <a:rPr lang="en-GB" sz="1200" dirty="0"/>
              <a:t>, </a:t>
            </a:r>
            <a:r>
              <a:rPr lang="en-GB" sz="1200" i="1" dirty="0"/>
              <a:t>11</a:t>
            </a:r>
            <a:r>
              <a:rPr lang="en-GB" sz="1200" dirty="0"/>
              <a:t>(1), 5.</a:t>
            </a:r>
            <a:endParaRPr lang="en-IN" sz="1200" dirty="0"/>
          </a:p>
          <a:p>
            <a:pPr lvl="0"/>
            <a:r>
              <a:rPr lang="en-GB" sz="1200" dirty="0" err="1"/>
              <a:t>Adekunle</a:t>
            </a:r>
            <a:r>
              <a:rPr lang="en-GB" sz="1200" dirty="0"/>
              <a:t>, T. S., Lawrence, M. O., </a:t>
            </a:r>
            <a:r>
              <a:rPr lang="en-GB" sz="1200" dirty="0" err="1"/>
              <a:t>Alabi</a:t>
            </a:r>
            <a:r>
              <a:rPr lang="en-GB" sz="1200" dirty="0"/>
              <a:t>, O. O., </a:t>
            </a:r>
            <a:r>
              <a:rPr lang="en-GB" sz="1200" dirty="0" err="1"/>
              <a:t>Afolorunso</a:t>
            </a:r>
            <a:r>
              <a:rPr lang="en-GB" sz="1200" dirty="0"/>
              <a:t>, A. A., </a:t>
            </a:r>
            <a:r>
              <a:rPr lang="en-GB" sz="1200" dirty="0" err="1"/>
              <a:t>Ebong</a:t>
            </a:r>
            <a:r>
              <a:rPr lang="en-GB" sz="1200" dirty="0"/>
              <a:t>, G. N., &amp; </a:t>
            </a:r>
            <a:r>
              <a:rPr lang="en-GB" sz="1200" dirty="0" err="1"/>
              <a:t>Oladipupo</a:t>
            </a:r>
            <a:r>
              <a:rPr lang="en-GB" sz="1200" dirty="0"/>
              <a:t>, M. A. (2024). Deep learning technique for plant disease detection. </a:t>
            </a:r>
            <a:r>
              <a:rPr lang="en-GB" sz="1200" i="1" dirty="0"/>
              <a:t>Computer Science and Information Technologies</a:t>
            </a:r>
            <a:r>
              <a:rPr lang="en-GB" sz="1200" dirty="0"/>
              <a:t>, </a:t>
            </a:r>
            <a:r>
              <a:rPr lang="en-GB" sz="1200" i="1" dirty="0"/>
              <a:t>5</a:t>
            </a:r>
            <a:r>
              <a:rPr lang="en-GB" sz="1200" dirty="0"/>
              <a:t>(1), 55-62.</a:t>
            </a:r>
            <a:endParaRPr lang="en-IN" sz="1200" dirty="0"/>
          </a:p>
          <a:p>
            <a:pPr lvl="0"/>
            <a:r>
              <a:rPr lang="en-GB" sz="1200" dirty="0"/>
              <a:t>Reis, H. C., &amp; Turk, V. (2024). Potato leaf disease detection with a novel deep learning model based on </a:t>
            </a:r>
            <a:r>
              <a:rPr lang="en-GB" sz="1200" dirty="0" err="1"/>
              <a:t>depthwise</a:t>
            </a:r>
            <a:r>
              <a:rPr lang="en-GB" sz="1200" dirty="0"/>
              <a:t> separable convolution and transformer networks. </a:t>
            </a:r>
            <a:r>
              <a:rPr lang="en-GB" sz="1200" i="1" dirty="0"/>
              <a:t>Engineering Applications of Artificial Intelligence</a:t>
            </a:r>
            <a:r>
              <a:rPr lang="en-GB" sz="1200" dirty="0"/>
              <a:t>, </a:t>
            </a:r>
            <a:r>
              <a:rPr lang="en-GB" sz="1200" i="1" dirty="0"/>
              <a:t>133</a:t>
            </a:r>
            <a:r>
              <a:rPr lang="en-GB" sz="1200" dirty="0"/>
              <a:t>, 108307.</a:t>
            </a:r>
            <a:endParaRPr lang="en-IN" sz="1200" dirty="0"/>
          </a:p>
          <a:p>
            <a:pPr lvl="0"/>
            <a:r>
              <a:rPr lang="en-GB" sz="1200" dirty="0"/>
              <a:t>Prasad, S. R., &amp; </a:t>
            </a:r>
            <a:r>
              <a:rPr lang="en-GB" sz="1200" dirty="0" err="1"/>
              <a:t>Thyagaraju</a:t>
            </a:r>
            <a:r>
              <a:rPr lang="en-GB" sz="1200" dirty="0"/>
              <a:t>, G. S. (2024). Leaf analysis based early plant disease detection using Internet of Things, Machine Learning and Deep Learning: A comprehensive review. </a:t>
            </a:r>
            <a:r>
              <a:rPr lang="en-GB" sz="1200" i="1" dirty="0"/>
              <a:t>Journal of Integrated Science and Technology</a:t>
            </a:r>
            <a:r>
              <a:rPr lang="en-GB" sz="1200" dirty="0"/>
              <a:t>, </a:t>
            </a:r>
            <a:r>
              <a:rPr lang="en-GB" sz="1200" i="1" dirty="0"/>
              <a:t>12</a:t>
            </a:r>
            <a:r>
              <a:rPr lang="en-GB" sz="1200" dirty="0"/>
              <a:t>(2), 734-734.</a:t>
            </a:r>
            <a:endParaRPr lang="en-IN" sz="1200" dirty="0"/>
          </a:p>
          <a:p>
            <a:pPr lvl="0"/>
            <a:r>
              <a:rPr lang="en-GB" sz="1200" dirty="0"/>
              <a:t>Kulkarni, P., &amp; </a:t>
            </a:r>
            <a:r>
              <a:rPr lang="en-GB" sz="1200" dirty="0" err="1"/>
              <a:t>Shastri</a:t>
            </a:r>
            <a:r>
              <a:rPr lang="en-GB" sz="1200" dirty="0"/>
              <a:t>, S. (2024). Rice Leaf Diseases Detection Using Machine Learning. </a:t>
            </a:r>
            <a:r>
              <a:rPr lang="en-GB" sz="1200" i="1" dirty="0"/>
              <a:t>Journal of Scientific Research and Technology</a:t>
            </a:r>
            <a:r>
              <a:rPr lang="en-GB" sz="1200" dirty="0"/>
              <a:t>, 17-22.</a:t>
            </a:r>
            <a:endParaRPr lang="en-IN" sz="1200" dirty="0"/>
          </a:p>
          <a:p>
            <a:pPr lvl="0"/>
            <a:r>
              <a:rPr lang="en-GB" sz="1200" dirty="0" err="1"/>
              <a:t>Bouacida</a:t>
            </a:r>
            <a:r>
              <a:rPr lang="en-GB" sz="1200" dirty="0"/>
              <a:t>, I., </a:t>
            </a:r>
            <a:r>
              <a:rPr lang="en-GB" sz="1200" dirty="0" err="1"/>
              <a:t>Farou</a:t>
            </a:r>
            <a:r>
              <a:rPr lang="en-GB" sz="1200" dirty="0"/>
              <a:t>, B., </a:t>
            </a:r>
            <a:r>
              <a:rPr lang="en-GB" sz="1200" dirty="0" err="1"/>
              <a:t>Djakhdjakha</a:t>
            </a:r>
            <a:r>
              <a:rPr lang="en-GB" sz="1200" dirty="0"/>
              <a:t>, L., </a:t>
            </a:r>
            <a:r>
              <a:rPr lang="en-GB" sz="1200" dirty="0" err="1"/>
              <a:t>Seridi</a:t>
            </a:r>
            <a:r>
              <a:rPr lang="en-GB" sz="1200" dirty="0"/>
              <a:t>, H., &amp; </a:t>
            </a:r>
            <a:r>
              <a:rPr lang="en-GB" sz="1200" dirty="0" err="1"/>
              <a:t>Kurulay</a:t>
            </a:r>
            <a:r>
              <a:rPr lang="en-GB" sz="1200" dirty="0"/>
              <a:t>, M. (2024). Innovative deep learning approach for cross-crop plant disease detection: A generalized method for identifying unhealthy leaves. </a:t>
            </a:r>
            <a:r>
              <a:rPr lang="en-GB" sz="1200" i="1" dirty="0"/>
              <a:t>Information Processing in Agriculture</a:t>
            </a:r>
            <a:r>
              <a:rPr lang="en-GB" sz="1200" dirty="0"/>
              <a:t>.</a:t>
            </a:r>
            <a:endParaRPr lang="en-IN" sz="1200" dirty="0"/>
          </a:p>
          <a:p>
            <a:pPr lvl="0"/>
            <a:r>
              <a:rPr lang="en-GB" sz="1200" dirty="0"/>
              <a:t>Chin, P. W., Ng, K. W., &amp; </a:t>
            </a:r>
            <a:r>
              <a:rPr lang="en-GB" sz="1200" dirty="0" err="1"/>
              <a:t>Palanichamy</a:t>
            </a:r>
            <a:r>
              <a:rPr lang="en-GB" sz="1200" dirty="0"/>
              <a:t>, N. (2024). Plant Disease Detection and Classification Using Deep Learning Methods: A Comparison Study. </a:t>
            </a:r>
            <a:r>
              <a:rPr lang="en-GB" sz="1200" i="1" dirty="0"/>
              <a:t>Journal of Informatics and Web Engineering</a:t>
            </a:r>
            <a:r>
              <a:rPr lang="en-GB" sz="1200" dirty="0"/>
              <a:t>, </a:t>
            </a:r>
            <a:r>
              <a:rPr lang="en-GB" sz="1200" i="1" dirty="0"/>
              <a:t>3</a:t>
            </a:r>
            <a:r>
              <a:rPr lang="en-GB" sz="1200" dirty="0"/>
              <a:t>(1), 155-168.</a:t>
            </a:r>
            <a:endParaRPr lang="en-IN" sz="1200" dirty="0"/>
          </a:p>
          <a:p>
            <a:pPr lvl="0"/>
            <a:r>
              <a:rPr lang="en-GB" sz="1200" dirty="0"/>
              <a:t>Dubey, R. K., &amp; </a:t>
            </a:r>
            <a:r>
              <a:rPr lang="en-GB" sz="1200" dirty="0" err="1"/>
              <a:t>Choubey</a:t>
            </a:r>
            <a:r>
              <a:rPr lang="en-GB" sz="1200" dirty="0"/>
              <a:t>, D. K. (2024). An efficient adaptive feature selection with deep learning model-based paddy plant leaf disease classification. </a:t>
            </a:r>
            <a:r>
              <a:rPr lang="en-GB" sz="1200" i="1" dirty="0"/>
              <a:t>Multimedia Tools and Applications</a:t>
            </a:r>
            <a:r>
              <a:rPr lang="en-GB" sz="1200" dirty="0"/>
              <a:t>, </a:t>
            </a:r>
            <a:r>
              <a:rPr lang="en-GB" sz="1200" i="1" dirty="0"/>
              <a:t>83</a:t>
            </a:r>
            <a:r>
              <a:rPr lang="en-GB" sz="1200" dirty="0"/>
              <a:t>(8), 22639-22661.</a:t>
            </a:r>
            <a:endParaRPr lang="en-IN" sz="1200" dirty="0"/>
          </a:p>
          <a:p>
            <a:endParaRPr lang="en-IN" sz="1200" dirty="0"/>
          </a:p>
        </p:txBody>
      </p:sp>
    </p:spTree>
    <p:extLst>
      <p:ext uri="{BB962C8B-B14F-4D97-AF65-F5344CB8AC3E}">
        <p14:creationId xmlns:p14="http://schemas.microsoft.com/office/powerpoint/2010/main" val="26169933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558344" y="976338"/>
            <a:ext cx="5284557" cy="4973702"/>
          </a:xfrm>
          <a:prstGeom prst="rect">
            <a:avLst/>
          </a:prstGeom>
        </p:spPr>
      </p:pic>
    </p:spTree>
    <p:extLst>
      <p:ext uri="{BB962C8B-B14F-4D97-AF65-F5344CB8AC3E}">
        <p14:creationId xmlns:p14="http://schemas.microsoft.com/office/powerpoint/2010/main" val="87792475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32</TotalTime>
  <Words>1118</Words>
  <Application>Microsoft Office PowerPoint</Application>
  <PresentationFormat>Widescreen</PresentationFormat>
  <Paragraphs>124</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Mangal</vt:lpstr>
      <vt:lpstr>Times New Roman</vt:lpstr>
      <vt:lpstr>Trebuchet MS</vt:lpstr>
      <vt:lpstr>Wingdings 3</vt:lpstr>
      <vt:lpstr>Facet</vt:lpstr>
      <vt:lpstr>MACHINE LEARNING ENABLED                     PLANT DISEASE DETECTION                                                   - A REVIEW </vt:lpstr>
      <vt:lpstr>INDEX</vt:lpstr>
      <vt:lpstr>INTRODUCTION</vt:lpstr>
      <vt:lpstr>PowerPoint Presentation</vt:lpstr>
      <vt:lpstr>MOTIVATION</vt:lpstr>
      <vt:lpstr>REVIEW OF LITERATURE</vt:lpstr>
      <vt:lpstr>REVIEW OF LITERATURE</vt:lpstr>
      <vt:lpstr>REVIEW OF LITERATURE</vt:lpstr>
      <vt:lpstr>DATASETS</vt:lpstr>
      <vt:lpstr>DATASETS</vt:lpstr>
      <vt:lpstr>CONCLUSION</vt:lpstr>
      <vt:lpstr>REFERENCES</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HP</cp:lastModifiedBy>
  <cp:revision>19</cp:revision>
  <dcterms:created xsi:type="dcterms:W3CDTF">2024-07-27T12:19:59Z</dcterms:created>
  <dcterms:modified xsi:type="dcterms:W3CDTF">2024-07-27T14:15:32Z</dcterms:modified>
</cp:coreProperties>
</file>