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B3E4CC-1D0F-45ED-AECB-397E369C0726}"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86936024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B3E4CC-1D0F-45ED-AECB-397E369C0726}"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215684066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8B3E4CC-1D0F-45ED-AECB-397E369C0726}"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413304306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8B3E4CC-1D0F-45ED-AECB-397E369C0726}"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34383492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8B3E4CC-1D0F-45ED-AECB-397E369C0726}" type="datetimeFigureOut">
              <a:rPr lang="en-IN" smtClean="0"/>
              <a:t>27-11-2024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74479675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8B3E4CC-1D0F-45ED-AECB-397E369C0726}"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35640945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B3E4CC-1D0F-45ED-AECB-397E369C0726}" type="datetimeFigureOut">
              <a:rPr lang="en-IN" smtClean="0"/>
              <a:t>27-11-2024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133842291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8B3E4CC-1D0F-45ED-AECB-397E369C0726}"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221366503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8B3E4CC-1D0F-45ED-AECB-397E369C0726}"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362582196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8B3E4CC-1D0F-45ED-AECB-397E369C0726}"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66722122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8B3E4CC-1D0F-45ED-AECB-397E369C0726}"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418584482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8B3E4CC-1D0F-45ED-AECB-397E369C0726}"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7C521DA-F4FB-424F-856A-C0772452C3B9}"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789483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8B3E4CC-1D0F-45ED-AECB-397E369C0726}"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203358793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78B3E4CC-1D0F-45ED-AECB-397E369C0726}"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77536380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78B3E4CC-1D0F-45ED-AECB-397E369C0726}"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291502075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B3E4CC-1D0F-45ED-AECB-397E369C0726}"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222969721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B3E4CC-1D0F-45ED-AECB-397E369C0726}"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7C521DA-F4FB-424F-856A-C0772452C3B9}" type="slidenum">
              <a:rPr lang="en-IN" smtClean="0"/>
              <a:t>‹#›</a:t>
            </a:fld>
            <a:endParaRPr lang="en-IN"/>
          </a:p>
        </p:txBody>
      </p:sp>
    </p:spTree>
    <p:extLst>
      <p:ext uri="{BB962C8B-B14F-4D97-AF65-F5344CB8AC3E}">
        <p14:creationId xmlns:p14="http://schemas.microsoft.com/office/powerpoint/2010/main" val="274601761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78B3E4CC-1D0F-45ED-AECB-397E369C0726}" type="datetimeFigureOut">
              <a:rPr lang="en-IN" smtClean="0"/>
              <a:t>27-11-2024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7C521DA-F4FB-424F-856A-C0772452C3B9}" type="slidenum">
              <a:rPr lang="en-IN" smtClean="0"/>
              <a:t>‹#›</a:t>
            </a:fld>
            <a:endParaRPr lang="en-IN"/>
          </a:p>
        </p:txBody>
      </p:sp>
    </p:spTree>
    <p:extLst>
      <p:ext uri="{BB962C8B-B14F-4D97-AF65-F5344CB8AC3E}">
        <p14:creationId xmlns:p14="http://schemas.microsoft.com/office/powerpoint/2010/main" val="3452136403"/>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pawanvermap54@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87D27-63DC-487D-A34B-6DA025CF3BCC}"/>
              </a:ext>
            </a:extLst>
          </p:cNvPr>
          <p:cNvSpPr>
            <a:spLocks noGrp="1"/>
          </p:cNvSpPr>
          <p:nvPr>
            <p:ph type="ctrTitle"/>
          </p:nvPr>
        </p:nvSpPr>
        <p:spPr>
          <a:xfrm>
            <a:off x="1330816" y="1056067"/>
            <a:ext cx="10234412" cy="1401047"/>
          </a:xfrm>
        </p:spPr>
        <p:txBody>
          <a:bodyPr>
            <a:noAutofit/>
          </a:bodyPr>
          <a:lstStyle/>
          <a:p>
            <a:r>
              <a:rPr lang="en-US" sz="2500" b="1" dirty="0">
                <a:latin typeface="Times New Roman" panose="02020603050405020304" pitchFamily="18" charset="0"/>
                <a:cs typeface="Times New Roman" panose="02020603050405020304" pitchFamily="18" charset="0"/>
              </a:rPr>
              <a:t>Studies of a Potential Drug Target for the Hypertension Agent Arjuna </a:t>
            </a:r>
            <a:r>
              <a:rPr lang="en-US" sz="2500" b="1" dirty="0" err="1">
                <a:latin typeface="Times New Roman" panose="02020603050405020304" pitchFamily="18" charset="0"/>
                <a:cs typeface="Times New Roman" panose="02020603050405020304" pitchFamily="18" charset="0"/>
              </a:rPr>
              <a:t>indica</a:t>
            </a:r>
            <a:r>
              <a:rPr lang="en-US" sz="2500" b="1" dirty="0">
                <a:latin typeface="Times New Roman" panose="02020603050405020304" pitchFamily="18" charset="0"/>
                <a:cs typeface="Times New Roman" panose="02020603050405020304" pitchFamily="18" charset="0"/>
              </a:rPr>
              <a:t>: Physicochemical and Pharmacokinetic Analysis</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2157040-0540-441E-9485-356A1E0771D7}"/>
              </a:ext>
            </a:extLst>
          </p:cNvPr>
          <p:cNvSpPr/>
          <p:nvPr/>
        </p:nvSpPr>
        <p:spPr>
          <a:xfrm>
            <a:off x="4610637" y="3965138"/>
            <a:ext cx="7147775" cy="2308324"/>
          </a:xfrm>
          <a:prstGeom prst="rect">
            <a:avLst/>
          </a:prstGeom>
        </p:spPr>
        <p:txBody>
          <a:bodyPr wrap="square">
            <a:spAutoFit/>
          </a:bodyPr>
          <a:lstStyle/>
          <a:p>
            <a:pPr algn="r">
              <a:spcAft>
                <a:spcPts val="0"/>
              </a:spcAft>
            </a:pPr>
            <a:r>
              <a:rPr lang="en-US" b="1" dirty="0">
                <a:latin typeface="Times New Roman" panose="02020603050405020304" pitchFamily="18" charset="0"/>
              </a:rPr>
              <a:t>Pawan Verma1*,Garima Awasthi2</a:t>
            </a:r>
            <a:endParaRPr lang="en-IN" dirty="0">
              <a:effectLst/>
            </a:endParaRPr>
          </a:p>
          <a:p>
            <a:pPr algn="r">
              <a:spcAft>
                <a:spcPts val="0"/>
              </a:spcAft>
            </a:pPr>
            <a:r>
              <a:rPr lang="en-US" dirty="0">
                <a:latin typeface="Times New Roman" panose="02020603050405020304" pitchFamily="18" charset="0"/>
              </a:rPr>
              <a:t>1*Department of Pharmaceutical Chemistry, Goel institute of Pharmacy &amp; Sciences, Faizabad Road , Near Indira Canal, Luck now, U.P., India, Pin- 226028</a:t>
            </a:r>
            <a:endParaRPr lang="en-IN" dirty="0">
              <a:effectLst/>
            </a:endParaRPr>
          </a:p>
          <a:p>
            <a:pPr algn="r">
              <a:spcAft>
                <a:spcPts val="0"/>
              </a:spcAft>
            </a:pPr>
            <a:r>
              <a:rPr lang="en-US" dirty="0">
                <a:latin typeface="Times New Roman" panose="02020603050405020304" pitchFamily="18" charset="0"/>
              </a:rPr>
              <a:t>2Department of Pharmaceutical Chemistry, Goel institute of Pharmacy &amp; Sciences, Faizabad Road , Near Indira Canal, Luck now, U.P., India, Pin- 226028</a:t>
            </a:r>
            <a:endParaRPr lang="en-IN" dirty="0">
              <a:effectLst/>
            </a:endParaRPr>
          </a:p>
          <a:p>
            <a:pPr algn="r">
              <a:spcAft>
                <a:spcPts val="0"/>
              </a:spcAft>
            </a:pPr>
            <a:r>
              <a:rPr lang="en-US" dirty="0">
                <a:latin typeface="Times New Roman" panose="02020603050405020304" pitchFamily="18" charset="0"/>
              </a:rPr>
              <a:t>*</a:t>
            </a:r>
            <a:r>
              <a:rPr lang="en-US" b="1" dirty="0" err="1">
                <a:latin typeface="Times New Roman" panose="02020603050405020304" pitchFamily="18" charset="0"/>
              </a:rPr>
              <a:t>Corresponnding</a:t>
            </a:r>
            <a:r>
              <a:rPr lang="en-US" b="1" dirty="0">
                <a:latin typeface="Times New Roman" panose="02020603050405020304" pitchFamily="18" charset="0"/>
              </a:rPr>
              <a:t> Author</a:t>
            </a:r>
            <a:r>
              <a:rPr lang="en-US" dirty="0">
                <a:latin typeface="Times New Roman" panose="02020603050405020304" pitchFamily="18" charset="0"/>
              </a:rPr>
              <a:t> Email Id: </a:t>
            </a:r>
            <a:r>
              <a:rPr lang="en-US" u="sng" dirty="0">
                <a:solidFill>
                  <a:srgbClr val="0563C1"/>
                </a:solidFill>
                <a:latin typeface="Times New Roman" panose="02020603050405020304" pitchFamily="18" charset="0"/>
                <a:hlinkClick r:id="rId2"/>
              </a:rPr>
              <a:t>pawanvermap54@gmail.com</a:t>
            </a:r>
            <a:endParaRPr lang="en-IN" dirty="0">
              <a:effectLst/>
            </a:endParaRPr>
          </a:p>
        </p:txBody>
      </p:sp>
    </p:spTree>
    <p:extLst>
      <p:ext uri="{BB962C8B-B14F-4D97-AF65-F5344CB8AC3E}">
        <p14:creationId xmlns:p14="http://schemas.microsoft.com/office/powerpoint/2010/main" val="32247619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D503C-D8AC-48EB-840B-1159939D1DFD}"/>
              </a:ext>
            </a:extLst>
          </p:cNvPr>
          <p:cNvSpPr>
            <a:spLocks noGrp="1"/>
          </p:cNvSpPr>
          <p:nvPr>
            <p:ph type="title"/>
          </p:nvPr>
        </p:nvSpPr>
        <p:spPr>
          <a:xfrm>
            <a:off x="838200" y="519672"/>
            <a:ext cx="10515600" cy="755336"/>
          </a:xfrm>
        </p:spPr>
        <p:txBody>
          <a:bodyPr>
            <a:normAutofit/>
          </a:bodyPr>
          <a:lstStyle/>
          <a:p>
            <a:pPr algn="ctr"/>
            <a:r>
              <a:rPr lang="en-US"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51DD91DA-B6FB-4AF0-AE3D-18A4AE286FBD}"/>
              </a:ext>
            </a:extLst>
          </p:cNvPr>
          <p:cNvSpPr/>
          <p:nvPr/>
        </p:nvSpPr>
        <p:spPr>
          <a:xfrm>
            <a:off x="507105" y="1275008"/>
            <a:ext cx="11177789" cy="4618380"/>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cs typeface="Mangal" panose="02040503050203030202" pitchFamily="18" charset="0"/>
              </a:rPr>
              <a:t>The well-known medicinal plant arjuna </a:t>
            </a:r>
            <a:r>
              <a:rPr lang="en-US" dirty="0" err="1">
                <a:latin typeface="Times New Roman" panose="02020603050405020304" pitchFamily="18" charset="0"/>
                <a:ea typeface="Calibri" panose="020F0502020204030204" pitchFamily="34" charset="0"/>
                <a:cs typeface="Mangal" panose="02040503050203030202" pitchFamily="18" charset="0"/>
              </a:rPr>
              <a:t>indica</a:t>
            </a:r>
            <a:r>
              <a:rPr lang="en-US" dirty="0">
                <a:latin typeface="Times New Roman" panose="02020603050405020304" pitchFamily="18" charset="0"/>
                <a:ea typeface="Calibri" panose="020F0502020204030204" pitchFamily="34" charset="0"/>
                <a:cs typeface="Mangal" panose="02040503050203030202" pitchFamily="18" charset="0"/>
              </a:rPr>
              <a:t> has been the subject of much research due to its antihypertensive qualities. In order to improve Arjuna </a:t>
            </a:r>
            <a:r>
              <a:rPr lang="en-US" dirty="0" err="1">
                <a:latin typeface="Times New Roman" panose="02020603050405020304" pitchFamily="18" charset="0"/>
                <a:ea typeface="Calibri" panose="020F0502020204030204" pitchFamily="34" charset="0"/>
                <a:cs typeface="Mangal" panose="02040503050203030202" pitchFamily="18" charset="0"/>
              </a:rPr>
              <a:t>indica's</a:t>
            </a:r>
            <a:r>
              <a:rPr lang="en-US" dirty="0">
                <a:latin typeface="Times New Roman" panose="02020603050405020304" pitchFamily="18" charset="0"/>
                <a:ea typeface="Calibri" panose="020F0502020204030204" pitchFamily="34" charset="0"/>
                <a:cs typeface="Mangal" panose="02040503050203030202" pitchFamily="18" charset="0"/>
              </a:rPr>
              <a:t> therapeutic efficacy in the management of hypertension, this study explores the physicochemical and physiological properties of putative pharmacological targets. We assessed the solubility, security, and permeability of the active chemicals extracted from the plant using a number of assays. In vitro models were utilized to evaluate the pharmacokinetic profiles in order to ascertain the characteristics related to absorption, distribution, metabolism, and elimination (ADME). According to our research, several substances have good physicochemical characteristics that point to their potential as therapeutic agents and high bioavailability. The analysis also identifies certain processes by which these chemicals function to lower blood pressure, indicating potential directions for future clinical research. With implications for the creation of fresh pharmaceutical treatments, this study advances our knowledge of Arjuna </a:t>
            </a:r>
            <a:r>
              <a:rPr lang="en-US" dirty="0" err="1">
                <a:latin typeface="Times New Roman" panose="02020603050405020304" pitchFamily="18" charset="0"/>
                <a:ea typeface="Calibri" panose="020F0502020204030204" pitchFamily="34" charset="0"/>
                <a:cs typeface="Mangal" panose="02040503050203030202" pitchFamily="18" charset="0"/>
              </a:rPr>
              <a:t>indica</a:t>
            </a:r>
            <a:r>
              <a:rPr lang="en-US" dirty="0">
                <a:latin typeface="Times New Roman" panose="02020603050405020304" pitchFamily="18" charset="0"/>
                <a:ea typeface="Calibri" panose="020F0502020204030204" pitchFamily="34" charset="0"/>
                <a:cs typeface="Mangal" panose="02040503050203030202" pitchFamily="18" charset="0"/>
              </a:rPr>
              <a:t> as a potential   natural   medicinal   agent   in   the   management   of   hypertension.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3957276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5AFE2-CA60-4E21-9241-D050C0566EF3}"/>
              </a:ext>
            </a:extLst>
          </p:cNvPr>
          <p:cNvSpPr>
            <a:spLocks noGrp="1"/>
          </p:cNvSpPr>
          <p:nvPr>
            <p:ph type="title"/>
          </p:nvPr>
        </p:nvSpPr>
        <p:spPr>
          <a:xfrm>
            <a:off x="838199" y="326488"/>
            <a:ext cx="10515600" cy="729579"/>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272F5CD1-F851-4EFE-B5C3-108CC978D9F3}"/>
              </a:ext>
            </a:extLst>
          </p:cNvPr>
          <p:cNvSpPr/>
          <p:nvPr/>
        </p:nvSpPr>
        <p:spPr>
          <a:xfrm>
            <a:off x="352021" y="1056067"/>
            <a:ext cx="11487955" cy="5632311"/>
          </a:xfrm>
          <a:prstGeom prst="rect">
            <a:avLst/>
          </a:prstGeom>
        </p:spPr>
        <p:txBody>
          <a:bodyPr wrap="square">
            <a:spAutoFit/>
          </a:bodyPr>
          <a:lstStyle/>
          <a:p>
            <a:pPr algn="just">
              <a:spcAft>
                <a:spcPts val="800"/>
              </a:spcAft>
            </a:pPr>
            <a:r>
              <a:rPr lang="en-US" sz="2000" dirty="0">
                <a:latin typeface="Times New Roman" panose="02020603050405020304" pitchFamily="18" charset="0"/>
                <a:ea typeface="Calibri" panose="020F0502020204030204" pitchFamily="34" charset="0"/>
                <a:cs typeface="Mangal" panose="02040503050203030202" pitchFamily="18" charset="0"/>
              </a:rPr>
              <a:t>The plant Terminalia arjuna or arjuna, is a member of the </a:t>
            </a:r>
            <a:r>
              <a:rPr lang="en-US" sz="2000" dirty="0" err="1">
                <a:latin typeface="Times New Roman" panose="02020603050405020304" pitchFamily="18" charset="0"/>
                <a:ea typeface="Calibri" panose="020F0502020204030204" pitchFamily="34" charset="0"/>
                <a:cs typeface="Mangal" panose="02040503050203030202" pitchFamily="18" charset="0"/>
              </a:rPr>
              <a:t>Combretaceae</a:t>
            </a:r>
            <a:r>
              <a:rPr lang="en-US" sz="2000" dirty="0">
                <a:latin typeface="Times New Roman" panose="02020603050405020304" pitchFamily="18" charset="0"/>
                <a:ea typeface="Calibri" panose="020F0502020204030204" pitchFamily="34" charset="0"/>
                <a:cs typeface="Mangal" panose="02040503050203030202" pitchFamily="18" charset="0"/>
              </a:rPr>
              <a:t> family. Based on the observations of ancient physicians dating back centuries, its bark decoction is used on the Indian subcontinent for anginal discomfort, hypertension, congestive heart failure, and dyslipidemia[1]. More research is required to determine the effectiveness of arjuna in treating different cardiovascular conditions [2]. Consequently, the goal of this review is to provide a thorough overview of the literature that summarizes the clinical and experimental research relevant to arjuna in cardiovascular problems, especially that conducted in the past ten years. β-sitosterol, flavonoids, glycosides, and triterpenoids are among its beneficial phytoconstituents [3]. Its favorable antioxidant cardiovascular activities are thought to be attributed to flavonoids and triterpenoids. The medication's impact on ischemic cardiomyopathy has been encouraging. Arjuna treatment has not yet been associated with any significant negative effects [4]. Nevertheless, more research is needed to determine its long- term safety. The precise role it plays in primary/secondary coronary prevention remains unknown, despite its demonstrated efficacy in treating angina pectoris, moderate hypertension, and dyslipidemia. The bark is useful in treating fractures, ulcers, leukorrhea, diabetes, anemia, cardiopathy, and cirrhosis [5]. It has been classified as an astringent, demulcent, expectorant, cardiotonic, styptic, </a:t>
            </a:r>
            <a:r>
              <a:rPr lang="en-US" sz="2000" dirty="0" err="1">
                <a:latin typeface="Times New Roman" panose="02020603050405020304" pitchFamily="18" charset="0"/>
                <a:ea typeface="Calibri" panose="020F0502020204030204" pitchFamily="34" charset="0"/>
                <a:cs typeface="Mangal" panose="02040503050203030202" pitchFamily="18" charset="0"/>
              </a:rPr>
              <a:t>antidysenteric</a:t>
            </a:r>
            <a:r>
              <a:rPr lang="en-US" sz="2000" dirty="0">
                <a:latin typeface="Times New Roman" panose="02020603050405020304" pitchFamily="18" charset="0"/>
                <a:ea typeface="Calibri" panose="020F0502020204030204" pitchFamily="34" charset="0"/>
                <a:cs typeface="Mangal" panose="02040503050203030202" pitchFamily="18" charset="0"/>
              </a:rPr>
              <a:t>, and urinary astringent. It has been demonstrated that arjuna lowers blood pressure in both people and animals. One of the main risk factors for kidney disease, cardiovascular disease, and other chronic illnesses is hypertension, or high blood pressure. Many bioactive substances found in T. arjuna bark extract, such as triterpenoids, tannins, and flavonoids, are thought to be involved in the plant's ability to decrease blood pressure[6].</a:t>
            </a:r>
            <a:endParaRPr lang="en-IN" sz="20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91796920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D837A-8EDF-4EC2-9921-DE39B229ACB2}"/>
              </a:ext>
            </a:extLst>
          </p:cNvPr>
          <p:cNvSpPr>
            <a:spLocks noGrp="1"/>
          </p:cNvSpPr>
          <p:nvPr>
            <p:ph type="title"/>
          </p:nvPr>
        </p:nvSpPr>
        <p:spPr>
          <a:xfrm>
            <a:off x="838200" y="519671"/>
            <a:ext cx="10515600" cy="793974"/>
          </a:xfrm>
        </p:spPr>
        <p:txBody>
          <a:bodyPr>
            <a:normAutofit/>
          </a:bodyPr>
          <a:lstStyle/>
          <a:p>
            <a:pPr algn="ctr"/>
            <a:r>
              <a:rPr lang="en-US" sz="4000" b="1" dirty="0">
                <a:latin typeface="Times New Roman" panose="02020603050405020304" pitchFamily="18" charset="0"/>
                <a:cs typeface="Times New Roman" panose="02020603050405020304" pitchFamily="18" charset="0"/>
              </a:rPr>
              <a:t>AIMS &amp; OBJECTIVES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31708075-7649-4713-B428-BB327D89771F}"/>
              </a:ext>
            </a:extLst>
          </p:cNvPr>
          <p:cNvSpPr/>
          <p:nvPr/>
        </p:nvSpPr>
        <p:spPr>
          <a:xfrm>
            <a:off x="716924" y="1535308"/>
            <a:ext cx="10410422" cy="2125390"/>
          </a:xfrm>
          <a:prstGeom prst="rect">
            <a:avLst/>
          </a:prstGeom>
        </p:spPr>
        <p:txBody>
          <a:bodyPr wrap="square">
            <a:spAutoFit/>
          </a:bodyPr>
          <a:lstStyle/>
          <a:p>
            <a:pPr marL="342900" lvl="0" indent="-342900" algn="just">
              <a:lnSpc>
                <a:spcPct val="150000"/>
              </a:lnSpc>
              <a:spcAft>
                <a:spcPts val="0"/>
              </a:spcAft>
              <a:buFont typeface="Wingdings" panose="05000000000000000000" pitchFamily="2" charset="2"/>
              <a:buChar char=""/>
            </a:pPr>
            <a:r>
              <a:rPr lang="en-US" dirty="0">
                <a:latin typeface="Times New Roman" panose="02020603050405020304" pitchFamily="18" charset="0"/>
                <a:ea typeface="Calibri" panose="020F0502020204030204" pitchFamily="34" charset="0"/>
                <a:cs typeface="Times New Roman" panose="02020603050405020304" pitchFamily="18" charset="0"/>
              </a:rPr>
              <a:t>To perform in silico screening of natural bioactive compounds of Terminalia arjuna against Hypertension.</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US" dirty="0">
                <a:latin typeface="Times New Roman" panose="02020603050405020304" pitchFamily="18" charset="0"/>
                <a:ea typeface="Calibri" panose="020F0502020204030204" pitchFamily="34" charset="0"/>
                <a:cs typeface="Times New Roman" panose="02020603050405020304" pitchFamily="18" charset="0"/>
              </a:rPr>
              <a:t>To draw the 2D chemical structure of bioactive compound of Terminalia arjuna using </a:t>
            </a:r>
            <a:r>
              <a:rPr lang="en-US" dirty="0" err="1">
                <a:latin typeface="Times New Roman" panose="02020603050405020304" pitchFamily="18" charset="0"/>
                <a:ea typeface="Calibri" panose="020F0502020204030204" pitchFamily="34" charset="0"/>
                <a:cs typeface="Times New Roman" panose="02020603050405020304" pitchFamily="18" charset="0"/>
              </a:rPr>
              <a:t>chemSketch</a:t>
            </a:r>
            <a:r>
              <a:rPr lang="en-US" dirty="0">
                <a:latin typeface="Times New Roman" panose="02020603050405020304" pitchFamily="18" charset="0"/>
                <a:ea typeface="Calibri" panose="020F0502020204030204" pitchFamily="34" charset="0"/>
                <a:cs typeface="Times New Roman" panose="02020603050405020304" pitchFamily="18" charset="0"/>
              </a:rPr>
              <a:t> tool.</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US" dirty="0">
                <a:latin typeface="Times New Roman" panose="02020603050405020304" pitchFamily="18" charset="0"/>
                <a:ea typeface="Calibri" panose="020F0502020204030204" pitchFamily="34" charset="0"/>
                <a:cs typeface="Times New Roman" panose="02020603050405020304" pitchFamily="18" charset="0"/>
              </a:rPr>
              <a:t>To calculate ADME properties of natural bioactive compounds of Terminalia arjuna using </a:t>
            </a:r>
            <a:r>
              <a:rPr lang="en-US" dirty="0" err="1">
                <a:latin typeface="Times New Roman" panose="02020603050405020304" pitchFamily="18" charset="0"/>
                <a:ea typeface="Calibri" panose="020F0502020204030204" pitchFamily="34" charset="0"/>
                <a:cs typeface="Times New Roman" panose="02020603050405020304" pitchFamily="18" charset="0"/>
              </a:rPr>
              <a:t>SwissADME</a:t>
            </a:r>
            <a:r>
              <a:rPr lang="en-US" dirty="0">
                <a:latin typeface="Times New Roman" panose="02020603050405020304" pitchFamily="18" charset="0"/>
                <a:ea typeface="Calibri" panose="020F0502020204030204" pitchFamily="34" charset="0"/>
                <a:cs typeface="Times New Roman" panose="02020603050405020304" pitchFamily="18" charset="0"/>
              </a:rPr>
              <a:t> webtool.</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
            </a:pPr>
            <a:r>
              <a:rPr lang="en-US" dirty="0">
                <a:latin typeface="Times New Roman" panose="02020603050405020304" pitchFamily="18" charset="0"/>
                <a:ea typeface="Calibri" panose="020F0502020204030204" pitchFamily="34" charset="0"/>
                <a:cs typeface="Times New Roman" panose="02020603050405020304" pitchFamily="18" charset="0"/>
              </a:rPr>
              <a:t>To calculate toxicity profile of natural bioactive compounds of Terminalia arjuna using </a:t>
            </a:r>
            <a:r>
              <a:rPr lang="en-US" dirty="0" err="1">
                <a:latin typeface="Times New Roman" panose="02020603050405020304" pitchFamily="18" charset="0"/>
                <a:ea typeface="Calibri" panose="020F0502020204030204" pitchFamily="34" charset="0"/>
                <a:cs typeface="Times New Roman" panose="02020603050405020304" pitchFamily="18" charset="0"/>
              </a:rPr>
              <a:t>ProTox</a:t>
            </a:r>
            <a:r>
              <a:rPr lang="en-US" dirty="0">
                <a:latin typeface="Times New Roman" panose="02020603050405020304" pitchFamily="18" charset="0"/>
                <a:ea typeface="Calibri" panose="020F0502020204030204" pitchFamily="34" charset="0"/>
                <a:cs typeface="Times New Roman" panose="02020603050405020304" pitchFamily="18" charset="0"/>
              </a:rPr>
              <a:t> III tool.</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61467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5D01E-D4DD-4630-BDE4-E4CA58548AC7}"/>
              </a:ext>
            </a:extLst>
          </p:cNvPr>
          <p:cNvSpPr>
            <a:spLocks noGrp="1"/>
          </p:cNvSpPr>
          <p:nvPr>
            <p:ph type="title"/>
          </p:nvPr>
        </p:nvSpPr>
        <p:spPr>
          <a:xfrm>
            <a:off x="838200" y="493915"/>
            <a:ext cx="10515600" cy="768216"/>
          </a:xfrm>
        </p:spPr>
        <p:txBody>
          <a:bodyPr>
            <a:normAutofit/>
          </a:bodyPr>
          <a:lstStyle/>
          <a:p>
            <a:pPr algn="ctr"/>
            <a:r>
              <a:rPr lang="en-US" sz="4000" b="1" dirty="0">
                <a:latin typeface="Times New Roman" panose="02020603050405020304" pitchFamily="18" charset="0"/>
                <a:cs typeface="Times New Roman" panose="02020603050405020304" pitchFamily="18" charset="0"/>
              </a:rPr>
              <a:t> MATERIALS &amp; METHODS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68099F96-33C0-4382-9453-CC92E50F9520}"/>
              </a:ext>
            </a:extLst>
          </p:cNvPr>
          <p:cNvSpPr/>
          <p:nvPr/>
        </p:nvSpPr>
        <p:spPr>
          <a:xfrm>
            <a:off x="244699" y="1120463"/>
            <a:ext cx="11500834" cy="5591274"/>
          </a:xfrm>
          <a:prstGeom prst="rect">
            <a:avLst/>
          </a:prstGeom>
        </p:spPr>
        <p:txBody>
          <a:bodyPr wrap="square">
            <a:spAutoFit/>
          </a:bodyPr>
          <a:lstStyle/>
          <a:p>
            <a:pPr algn="just">
              <a:spcAft>
                <a:spcPts val="800"/>
              </a:spcAft>
            </a:pPr>
            <a:r>
              <a:rPr lang="en-US" sz="1600" b="1" dirty="0">
                <a:latin typeface="Times New Roman" panose="02020603050405020304" pitchFamily="18" charset="0"/>
                <a:ea typeface="Calibri" panose="020F0502020204030204" pitchFamily="34" charset="0"/>
                <a:cs typeface="Times New Roman" panose="02020603050405020304" pitchFamily="18" charset="0"/>
              </a:rPr>
              <a:t>Retrieval of Phytochemical Compounds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600" dirty="0">
                <a:latin typeface="Times New Roman" panose="02020603050405020304" pitchFamily="18" charset="0"/>
                <a:ea typeface="Calibri" panose="020F0502020204030204" pitchFamily="34" charset="0"/>
                <a:cs typeface="Times New Roman" panose="02020603050405020304" pitchFamily="18" charset="0"/>
              </a:rPr>
              <a:t>The selection may be based on an examination of the literature. IMPPAT (Indian Medicinal Plants, Phytochemicals, and Therapeutics) provided the phytochemical bioactive components of Terminalia arjuna along with their molecular formula, PubChem ID, and SMILE (Simplified Molecular Input Line Entry System).</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600" dirty="0">
                <a:latin typeface="Times New Roman" panose="02020603050405020304" pitchFamily="18" charset="0"/>
                <a:ea typeface="Calibri" panose="020F0502020204030204" pitchFamily="34" charset="0"/>
                <a:cs typeface="Times New Roman" panose="02020603050405020304" pitchFamily="18" charset="0"/>
              </a:rPr>
              <a:t> </a:t>
            </a:r>
            <a:r>
              <a:rPr lang="en-US" sz="1600" b="1" dirty="0">
                <a:latin typeface="Times New Roman" panose="02020603050405020304" pitchFamily="18" charset="0"/>
                <a:ea typeface="Calibri" panose="020F0502020204030204" pitchFamily="34" charset="0"/>
                <a:cs typeface="Times New Roman" panose="02020603050405020304" pitchFamily="18" charset="0"/>
              </a:rPr>
              <a:t>2D Molecular Structure</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600" dirty="0">
                <a:latin typeface="Times New Roman" panose="02020603050405020304" pitchFamily="18" charset="0"/>
                <a:ea typeface="Calibri" panose="020F0502020204030204" pitchFamily="34" charset="0"/>
                <a:cs typeface="Times New Roman" panose="02020603050405020304" pitchFamily="18" charset="0"/>
              </a:rPr>
              <a:t>The 2D structure of bioactive compounds is drawn by using </a:t>
            </a:r>
            <a:r>
              <a:rPr lang="en-US" sz="1600" dirty="0" err="1">
                <a:latin typeface="Times New Roman" panose="02020603050405020304" pitchFamily="18" charset="0"/>
                <a:ea typeface="Calibri" panose="020F0502020204030204" pitchFamily="34" charset="0"/>
                <a:cs typeface="Times New Roman" panose="02020603050405020304" pitchFamily="18" charset="0"/>
              </a:rPr>
              <a:t>Chemsketch</a:t>
            </a:r>
            <a:r>
              <a:rPr lang="en-US" sz="1600" dirty="0">
                <a:latin typeface="Times New Roman" panose="02020603050405020304" pitchFamily="18" charset="0"/>
                <a:ea typeface="Calibri" panose="020F0502020204030204" pitchFamily="34" charset="0"/>
                <a:cs typeface="Times New Roman" panose="02020603050405020304" pitchFamily="18" charset="0"/>
              </a:rPr>
              <a:t> tool with help of SMILE. The 2D structure of Terminalia arjuna which are represented in Figure 1.</a:t>
            </a:r>
          </a:p>
          <a:p>
            <a:pPr algn="just">
              <a:spcAft>
                <a:spcPts val="800"/>
              </a:spcAft>
            </a:pPr>
            <a:r>
              <a:rPr lang="en-IN" sz="1600" dirty="0" err="1">
                <a:latin typeface="Times New Roman" panose="02020603050405020304" pitchFamily="18" charset="0"/>
                <a:ea typeface="Calibri" panose="020F0502020204030204" pitchFamily="34" charset="0"/>
                <a:cs typeface="Times New Roman" panose="02020603050405020304" pitchFamily="18" charset="0"/>
              </a:rPr>
              <a:t>SwissADME</a:t>
            </a:r>
            <a:r>
              <a:rPr lang="en-IN" sz="1600" dirty="0">
                <a:latin typeface="Times New Roman" panose="02020603050405020304" pitchFamily="18" charset="0"/>
                <a:ea typeface="Calibri" panose="020F0502020204030204" pitchFamily="34" charset="0"/>
                <a:cs typeface="Times New Roman" panose="02020603050405020304" pitchFamily="18" charset="0"/>
              </a:rPr>
              <a:t> predicted physicochemical characteristics such as molecular weight, topological polar surface area, lipophilicity (</a:t>
            </a:r>
            <a:r>
              <a:rPr lang="en-IN" sz="1600" dirty="0" err="1">
                <a:latin typeface="Times New Roman" panose="02020603050405020304" pitchFamily="18" charset="0"/>
                <a:ea typeface="Calibri" panose="020F0502020204030204" pitchFamily="34" charset="0"/>
                <a:cs typeface="Times New Roman" panose="02020603050405020304" pitchFamily="18" charset="0"/>
              </a:rPr>
              <a:t>logPO</a:t>
            </a:r>
            <a:r>
              <a:rPr lang="en-IN" sz="1600" dirty="0">
                <a:latin typeface="Times New Roman" panose="02020603050405020304" pitchFamily="18" charset="0"/>
                <a:ea typeface="Calibri" panose="020F0502020204030204" pitchFamily="34" charset="0"/>
                <a:cs typeface="Times New Roman" panose="02020603050405020304" pitchFamily="18" charset="0"/>
              </a:rPr>
              <a:t>/w), % absorption, number of hydrogen bond donors/number of hydrogen bond acceptors, and drug similarity. The percent absorption (% Abs) of the ligands was calculated using the formula. Abs. % = 109-(0.345*TPSA)</a:t>
            </a:r>
          </a:p>
          <a:p>
            <a:pPr algn="just">
              <a:spcAft>
                <a:spcPts val="800"/>
              </a:spcAft>
            </a:pPr>
            <a:r>
              <a:rPr lang="en-IN" sz="1600" dirty="0" err="1">
                <a:latin typeface="Times New Roman" panose="02020603050405020304" pitchFamily="18" charset="0"/>
                <a:ea typeface="Calibri" panose="020F0502020204030204" pitchFamily="34" charset="0"/>
                <a:cs typeface="Times New Roman" panose="02020603050405020304" pitchFamily="18" charset="0"/>
              </a:rPr>
              <a:t>Pharmacokinnetic</a:t>
            </a:r>
            <a:r>
              <a:rPr lang="en-IN" sz="1600" dirty="0">
                <a:latin typeface="Times New Roman" panose="02020603050405020304" pitchFamily="18" charset="0"/>
                <a:ea typeface="Calibri" panose="020F0502020204030204" pitchFamily="34" charset="0"/>
                <a:cs typeface="Times New Roman" panose="02020603050405020304" pitchFamily="18" charset="0"/>
              </a:rPr>
              <a:t> Properties</a:t>
            </a:r>
          </a:p>
          <a:p>
            <a:pPr algn="just">
              <a:spcAft>
                <a:spcPts val="800"/>
              </a:spcAft>
            </a:pPr>
            <a:r>
              <a:rPr lang="en-IN" sz="1600" dirty="0">
                <a:latin typeface="Times New Roman" panose="02020603050405020304" pitchFamily="18" charset="0"/>
                <a:ea typeface="Calibri" panose="020F0502020204030204" pitchFamily="34" charset="0"/>
                <a:cs typeface="Times New Roman" panose="02020603050405020304" pitchFamily="18" charset="0"/>
              </a:rPr>
              <a:t>Pharmacokinetics includes the absorption, distribution, metabolism, and excretion (ADME) of drugs in the body. Understanding these properties is necessary to evaluate the potential safety and efficacy of therapeutic compounds derived from Terminalia arjuna against breast cancer. </a:t>
            </a:r>
            <a:r>
              <a:rPr lang="en-IN" sz="1600" dirty="0" err="1">
                <a:latin typeface="Times New Roman" panose="02020603050405020304" pitchFamily="18" charset="0"/>
                <a:ea typeface="Calibri" panose="020F0502020204030204" pitchFamily="34" charset="0"/>
                <a:cs typeface="Times New Roman" panose="02020603050405020304" pitchFamily="18" charset="0"/>
              </a:rPr>
              <a:t>SwissADME</a:t>
            </a:r>
            <a:r>
              <a:rPr lang="en-IN" sz="1600" dirty="0">
                <a:latin typeface="Times New Roman" panose="02020603050405020304" pitchFamily="18" charset="0"/>
                <a:ea typeface="Calibri" panose="020F0502020204030204" pitchFamily="34" charset="0"/>
                <a:cs typeface="Times New Roman" panose="02020603050405020304" pitchFamily="18" charset="0"/>
              </a:rPr>
              <a:t> assessed the pharmacokinetic characteristics, including GI absorption, BBB penetration, P-</a:t>
            </a:r>
            <a:r>
              <a:rPr lang="en-IN" sz="1600" dirty="0" err="1">
                <a:latin typeface="Times New Roman" panose="02020603050405020304" pitchFamily="18" charset="0"/>
                <a:ea typeface="Calibri" panose="020F0502020204030204" pitchFamily="34" charset="0"/>
                <a:cs typeface="Times New Roman" panose="02020603050405020304" pitchFamily="18" charset="0"/>
              </a:rPr>
              <a:t>gp</a:t>
            </a:r>
            <a:r>
              <a:rPr lang="en-IN" sz="1600" dirty="0">
                <a:latin typeface="Times New Roman" panose="02020603050405020304" pitchFamily="18" charset="0"/>
                <a:ea typeface="Calibri" panose="020F0502020204030204" pitchFamily="34" charset="0"/>
                <a:cs typeface="Times New Roman" panose="02020603050405020304" pitchFamily="18" charset="0"/>
              </a:rPr>
              <a:t> substrate, cytochrome-P enzyme inhibition, and skin penetration (log </a:t>
            </a:r>
            <a:r>
              <a:rPr lang="en-IN" sz="1600" dirty="0" err="1">
                <a:latin typeface="Times New Roman" panose="02020603050405020304" pitchFamily="18" charset="0"/>
                <a:ea typeface="Calibri" panose="020F0502020204030204" pitchFamily="34" charset="0"/>
                <a:cs typeface="Times New Roman" panose="02020603050405020304" pitchFamily="18" charset="0"/>
              </a:rPr>
              <a:t>Kp</a:t>
            </a:r>
            <a:r>
              <a:rPr lang="en-IN" sz="1600" dirty="0">
                <a:latin typeface="Times New Roman" panose="02020603050405020304" pitchFamily="18" charset="0"/>
                <a:ea typeface="Calibri" panose="020F0502020204030204" pitchFamily="34" charset="0"/>
                <a:cs typeface="Times New Roman" panose="02020603050405020304" pitchFamily="18" charset="0"/>
              </a:rPr>
              <a:t>).</a:t>
            </a:r>
          </a:p>
          <a:p>
            <a:pPr algn="just">
              <a:spcAft>
                <a:spcPts val="800"/>
              </a:spcAft>
            </a:pPr>
            <a:r>
              <a:rPr lang="en-IN" sz="1600" dirty="0">
                <a:latin typeface="Times New Roman" panose="02020603050405020304" pitchFamily="18" charset="0"/>
                <a:ea typeface="Calibri" panose="020F0502020204030204" pitchFamily="34" charset="0"/>
                <a:cs typeface="Times New Roman" panose="02020603050405020304" pitchFamily="18" charset="0"/>
              </a:rPr>
              <a:t>Toxicity Prediction</a:t>
            </a:r>
          </a:p>
          <a:p>
            <a:pPr algn="just">
              <a:spcAft>
                <a:spcPts val="800"/>
              </a:spcAft>
            </a:pPr>
            <a:r>
              <a:rPr lang="en-IN" sz="1600" dirty="0">
                <a:latin typeface="Times New Roman" panose="02020603050405020304" pitchFamily="18" charset="0"/>
                <a:ea typeface="Calibri" panose="020F0502020204030204" pitchFamily="34" charset="0"/>
                <a:cs typeface="Times New Roman" panose="02020603050405020304" pitchFamily="18" charset="0"/>
              </a:rPr>
              <a:t>The </a:t>
            </a:r>
            <a:r>
              <a:rPr lang="en-IN" sz="1600" dirty="0" err="1">
                <a:latin typeface="Times New Roman" panose="02020603050405020304" pitchFamily="18" charset="0"/>
                <a:ea typeface="Calibri" panose="020F0502020204030204" pitchFamily="34" charset="0"/>
                <a:cs typeface="Times New Roman" panose="02020603050405020304" pitchFamily="18" charset="0"/>
              </a:rPr>
              <a:t>ProTox</a:t>
            </a:r>
            <a:r>
              <a:rPr lang="en-IN" sz="1600" dirty="0">
                <a:latin typeface="Times New Roman" panose="02020603050405020304" pitchFamily="18" charset="0"/>
                <a:ea typeface="Calibri" panose="020F0502020204030204" pitchFamily="34" charset="0"/>
                <a:cs typeface="Times New Roman" panose="02020603050405020304" pitchFamily="18" charset="0"/>
              </a:rPr>
              <a:t> 3.0 server was used to assess the phytochemicals of Terminalia arjuna for toxicity class and level of toxicity (LD50, mg/kg) as well as toxicological endpoints like hepatotoxicity, neurotoxicity, nephrotoxicity, respiratory toxicity, cardiotoxicity, carcinogenicity, immunotoxicity, </a:t>
            </a:r>
            <a:r>
              <a:rPr lang="en-IN" sz="1600" dirty="0" err="1">
                <a:latin typeface="Times New Roman" panose="02020603050405020304" pitchFamily="18" charset="0"/>
                <a:ea typeface="Calibri" panose="020F0502020204030204" pitchFamily="34" charset="0"/>
                <a:cs typeface="Times New Roman" panose="02020603050405020304" pitchFamily="18" charset="0"/>
              </a:rPr>
              <a:t>mutationagenicity</a:t>
            </a:r>
            <a:r>
              <a:rPr lang="en-IN" sz="1600" dirty="0">
                <a:latin typeface="Times New Roman" panose="02020603050405020304" pitchFamily="18" charset="0"/>
                <a:ea typeface="Calibri" panose="020F0502020204030204" pitchFamily="34" charset="0"/>
                <a:cs typeface="Times New Roman" panose="02020603050405020304" pitchFamily="18" charset="0"/>
              </a:rPr>
              <a:t>, cytotoxicity, ecotoxicity, clinical toxicity, and nutritional toxicity.</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54653394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DE8D122-E964-4DE8-B62D-5EB68EDEB6F7}"/>
              </a:ext>
            </a:extLst>
          </p:cNvPr>
          <p:cNvPicPr/>
          <p:nvPr/>
        </p:nvPicPr>
        <p:blipFill>
          <a:blip r:embed="rId2"/>
          <a:stretch>
            <a:fillRect/>
          </a:stretch>
        </p:blipFill>
        <p:spPr>
          <a:xfrm>
            <a:off x="2107487" y="491905"/>
            <a:ext cx="8169853" cy="5007374"/>
          </a:xfrm>
          <a:prstGeom prst="rect">
            <a:avLst/>
          </a:prstGeom>
        </p:spPr>
      </p:pic>
      <p:sp>
        <p:nvSpPr>
          <p:cNvPr id="3" name="Rectangle 2">
            <a:extLst>
              <a:ext uri="{FF2B5EF4-FFF2-40B4-BE49-F238E27FC236}">
                <a16:creationId xmlns:a16="http://schemas.microsoft.com/office/drawing/2014/main" id="{784B4C28-A5A0-45D9-B5CC-50763F816180}"/>
              </a:ext>
            </a:extLst>
          </p:cNvPr>
          <p:cNvSpPr/>
          <p:nvPr/>
        </p:nvSpPr>
        <p:spPr>
          <a:xfrm>
            <a:off x="1991932" y="5616843"/>
            <a:ext cx="8452834" cy="463397"/>
          </a:xfrm>
          <a:prstGeom prst="rect">
            <a:avLst/>
          </a:prstGeom>
        </p:spPr>
        <p:txBody>
          <a:bodyPr wrap="squar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Figure 1: The 2D Structure of bioactive compounds Physiochemical Properties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52282620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B48F5-E6ED-4B6D-8BB7-C5C5504438C4}"/>
              </a:ext>
            </a:extLst>
          </p:cNvPr>
          <p:cNvSpPr>
            <a:spLocks noGrp="1"/>
          </p:cNvSpPr>
          <p:nvPr>
            <p:ph type="title"/>
          </p:nvPr>
        </p:nvSpPr>
        <p:spPr>
          <a:xfrm>
            <a:off x="838199" y="558309"/>
            <a:ext cx="10515600" cy="678064"/>
          </a:xfrm>
        </p:spPr>
        <p:txBody>
          <a:bodyPr>
            <a:normAutofit/>
          </a:bodyPr>
          <a:lstStyle/>
          <a:p>
            <a:pPr algn="ctr"/>
            <a:r>
              <a:rPr lang="en-US" sz="4000" b="1" dirty="0">
                <a:latin typeface="Times New Roman" panose="02020603050405020304" pitchFamily="18" charset="0"/>
                <a:cs typeface="Times New Roman" panose="02020603050405020304" pitchFamily="18" charset="0"/>
              </a:rPr>
              <a:t>RESULTS AND DISCUSSION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3767DB94-D915-4DBC-87CA-5BC6BA9F0481}"/>
              </a:ext>
            </a:extLst>
          </p:cNvPr>
          <p:cNvSpPr/>
          <p:nvPr/>
        </p:nvSpPr>
        <p:spPr>
          <a:xfrm>
            <a:off x="377779" y="1108606"/>
            <a:ext cx="11436441" cy="5749394"/>
          </a:xfrm>
          <a:prstGeom prst="rect">
            <a:avLst/>
          </a:prstGeom>
        </p:spPr>
        <p:txBody>
          <a:bodyPr wrap="square">
            <a:spAutoFit/>
          </a:bodyPr>
          <a:lstStyle/>
          <a:p>
            <a:pPr algn="just">
              <a:lnSpc>
                <a:spcPct val="150000"/>
              </a:lnSpc>
              <a:spcAft>
                <a:spcPts val="800"/>
              </a:spcAft>
            </a:pPr>
            <a:r>
              <a:rPr lang="en-US" sz="1700" b="1" dirty="0">
                <a:latin typeface="Times New Roman" panose="02020603050405020304" pitchFamily="18" charset="0"/>
                <a:ea typeface="Calibri" panose="020F0502020204030204" pitchFamily="34" charset="0"/>
                <a:cs typeface="Mangal" panose="02040503050203030202" pitchFamily="18" charset="0"/>
              </a:rPr>
              <a:t>Analysis of physiochemical properties</a:t>
            </a:r>
            <a:endParaRPr lang="en-IN" sz="17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700" dirty="0">
                <a:latin typeface="Times New Roman" panose="02020603050405020304" pitchFamily="18" charset="0"/>
                <a:ea typeface="Calibri" panose="020F0502020204030204" pitchFamily="34" charset="0"/>
                <a:cs typeface="Mangal" panose="02040503050203030202" pitchFamily="18" charset="0"/>
              </a:rPr>
              <a:t>Physiochemical characteristics play a major impact on drug likeness and oral bioavailability. Using the </a:t>
            </a:r>
            <a:r>
              <a:rPr lang="en-US" sz="1700" dirty="0" err="1">
                <a:latin typeface="Times New Roman" panose="02020603050405020304" pitchFamily="18" charset="0"/>
                <a:ea typeface="Calibri" panose="020F0502020204030204" pitchFamily="34" charset="0"/>
                <a:cs typeface="Mangal" panose="02040503050203030202" pitchFamily="18" charset="0"/>
              </a:rPr>
              <a:t>SwissADME</a:t>
            </a:r>
            <a:r>
              <a:rPr lang="en-US" sz="1700" dirty="0">
                <a:latin typeface="Times New Roman" panose="02020603050405020304" pitchFamily="18" charset="0"/>
                <a:ea typeface="Calibri" panose="020F0502020204030204" pitchFamily="34" charset="0"/>
                <a:cs typeface="Mangal" panose="02040503050203030202" pitchFamily="18" charset="0"/>
              </a:rPr>
              <a:t> webtool and SMILE, the physiochemical characteristics such as molecular weight, number of hydrogen bond donors and acceptors, log P, number of </a:t>
            </a:r>
            <a:r>
              <a:rPr lang="en-US" sz="1700" dirty="0" err="1">
                <a:latin typeface="Times New Roman" panose="02020603050405020304" pitchFamily="18" charset="0"/>
                <a:ea typeface="Calibri" panose="020F0502020204030204" pitchFamily="34" charset="0"/>
                <a:cs typeface="Mangal" panose="02040503050203030202" pitchFamily="18" charset="0"/>
              </a:rPr>
              <a:t>rotable</a:t>
            </a:r>
            <a:r>
              <a:rPr lang="en-US" sz="1700" dirty="0">
                <a:latin typeface="Times New Roman" panose="02020603050405020304" pitchFamily="18" charset="0"/>
                <a:ea typeface="Calibri" panose="020F0502020204030204" pitchFamily="34" charset="0"/>
                <a:cs typeface="Mangal" panose="02040503050203030202" pitchFamily="18" charset="0"/>
              </a:rPr>
              <a:t> bonds, TPSA (Topological Polar Surface Area), and % absorption are obtained. All phytochemical substances adhere to the RO5 rule (Lipinski Rule of Five) for excellent oral bioavailability and drug similarity. </a:t>
            </a:r>
            <a:r>
              <a:rPr lang="en-US" sz="1700" dirty="0" err="1">
                <a:latin typeface="Times New Roman" panose="02020603050405020304" pitchFamily="18" charset="0"/>
                <a:ea typeface="Calibri" panose="020F0502020204030204" pitchFamily="34" charset="0"/>
                <a:cs typeface="Mangal" panose="02040503050203030202" pitchFamily="18" charset="0"/>
              </a:rPr>
              <a:t>LogP</a:t>
            </a:r>
            <a:r>
              <a:rPr lang="en-US" sz="1700" dirty="0">
                <a:latin typeface="Times New Roman" panose="02020603050405020304" pitchFamily="18" charset="0"/>
                <a:ea typeface="Calibri" panose="020F0502020204030204" pitchFamily="34" charset="0"/>
                <a:cs typeface="Mangal" panose="02040503050203030202" pitchFamily="18" charset="0"/>
              </a:rPr>
              <a:t> is less than five, the number of hydrogen bond donors is fewer than five, and the number of hydrogen bond acceptors is less than ten, all of which are determined by RO5. All of the bioactive compounds follow the rule of five except </a:t>
            </a:r>
            <a:r>
              <a:rPr lang="en-US" sz="1700" dirty="0" err="1">
                <a:latin typeface="Times New Roman" panose="02020603050405020304" pitchFamily="18" charset="0"/>
                <a:ea typeface="Calibri" panose="020F0502020204030204" pitchFamily="34" charset="0"/>
                <a:cs typeface="Mangal" panose="02040503050203030202" pitchFamily="18" charset="0"/>
              </a:rPr>
              <a:t>Arjunin</a:t>
            </a:r>
            <a:r>
              <a:rPr lang="en-US" sz="1700" dirty="0">
                <a:latin typeface="Times New Roman" panose="02020603050405020304" pitchFamily="18" charset="0"/>
                <a:ea typeface="Calibri" panose="020F0502020204030204" pitchFamily="34" charset="0"/>
                <a:cs typeface="Mangal" panose="02040503050203030202" pitchFamily="18" charset="0"/>
              </a:rPr>
              <a:t> and </a:t>
            </a:r>
            <a:r>
              <a:rPr lang="en-US" sz="1700" dirty="0" err="1">
                <a:latin typeface="Times New Roman" panose="02020603050405020304" pitchFamily="18" charset="0"/>
                <a:ea typeface="Calibri" panose="020F0502020204030204" pitchFamily="34" charset="0"/>
                <a:cs typeface="Mangal" panose="02040503050203030202" pitchFamily="18" charset="0"/>
              </a:rPr>
              <a:t>Arjunetin</a:t>
            </a:r>
            <a:r>
              <a:rPr lang="en-US" sz="1700" dirty="0">
                <a:latin typeface="Times New Roman" panose="02020603050405020304" pitchFamily="18" charset="0"/>
                <a:ea typeface="Calibri" panose="020F0502020204030204" pitchFamily="34" charset="0"/>
                <a:cs typeface="Mangal" panose="02040503050203030202" pitchFamily="18" charset="0"/>
              </a:rPr>
              <a:t> which are summarized in table 1.</a:t>
            </a:r>
            <a:endParaRPr lang="en-IN" sz="17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700" dirty="0">
                <a:latin typeface="Times New Roman" panose="02020603050405020304" pitchFamily="18" charset="0"/>
                <a:ea typeface="Calibri" panose="020F0502020204030204" pitchFamily="34" charset="0"/>
                <a:cs typeface="Mangal" panose="02040503050203030202" pitchFamily="18" charset="0"/>
              </a:rPr>
              <a:t>The TPSA value establishes a good intestinal absorption and good blood-brain barrier penetration are indicated by TPSA values less than 140 Å² and 60 Å², respectively. In this study we find that </a:t>
            </a:r>
            <a:r>
              <a:rPr lang="en-US" sz="1700" dirty="0" err="1">
                <a:latin typeface="Times New Roman" panose="02020603050405020304" pitchFamily="18" charset="0"/>
                <a:ea typeface="Calibri" panose="020F0502020204030204" pitchFamily="34" charset="0"/>
                <a:cs typeface="Mangal" panose="02040503050203030202" pitchFamily="18" charset="0"/>
              </a:rPr>
              <a:t>Arjunin</a:t>
            </a:r>
            <a:r>
              <a:rPr lang="en-US" sz="1700" dirty="0">
                <a:latin typeface="Times New Roman" panose="02020603050405020304" pitchFamily="18" charset="0"/>
                <a:ea typeface="Calibri" panose="020F0502020204030204" pitchFamily="34" charset="0"/>
                <a:cs typeface="Mangal" panose="02040503050203030202" pitchFamily="18" charset="0"/>
              </a:rPr>
              <a:t>, </a:t>
            </a:r>
            <a:r>
              <a:rPr lang="en-US" sz="1700" dirty="0" err="1">
                <a:latin typeface="Times New Roman" panose="02020603050405020304" pitchFamily="18" charset="0"/>
                <a:ea typeface="Calibri" panose="020F0502020204030204" pitchFamily="34" charset="0"/>
                <a:cs typeface="Mangal" panose="02040503050203030202" pitchFamily="18" charset="0"/>
              </a:rPr>
              <a:t>Arjunetin</a:t>
            </a:r>
            <a:r>
              <a:rPr lang="en-US" sz="1700" dirty="0">
                <a:latin typeface="Times New Roman" panose="02020603050405020304" pitchFamily="18" charset="0"/>
                <a:ea typeface="Calibri" panose="020F0502020204030204" pitchFamily="34" charset="0"/>
                <a:cs typeface="Mangal" panose="02040503050203030202" pitchFamily="18" charset="0"/>
              </a:rPr>
              <a:t>, Ellagic acid have high TPSA value and low percentage absorption and Catechol, </a:t>
            </a:r>
            <a:r>
              <a:rPr lang="en-US" sz="1700" dirty="0" err="1">
                <a:latin typeface="Times New Roman" panose="02020603050405020304" pitchFamily="18" charset="0"/>
                <a:ea typeface="Calibri" panose="020F0502020204030204" pitchFamily="34" charset="0"/>
                <a:cs typeface="Mangal" panose="02040503050203030202" pitchFamily="18" charset="0"/>
              </a:rPr>
              <a:t>Myristyl</a:t>
            </a:r>
            <a:r>
              <a:rPr lang="en-US" sz="1700" dirty="0">
                <a:latin typeface="Times New Roman" panose="02020603050405020304" pitchFamily="18" charset="0"/>
                <a:ea typeface="Calibri" panose="020F0502020204030204" pitchFamily="34" charset="0"/>
                <a:cs typeface="Mangal" panose="02040503050203030202" pitchFamily="18" charset="0"/>
              </a:rPr>
              <a:t> oleate, have low TPSA value and high percentage absorption. The log </a:t>
            </a:r>
            <a:r>
              <a:rPr lang="en-US" sz="1700" dirty="0" err="1">
                <a:latin typeface="Times New Roman" panose="02020603050405020304" pitchFamily="18" charset="0"/>
                <a:ea typeface="Calibri" panose="020F0502020204030204" pitchFamily="34" charset="0"/>
                <a:cs typeface="Mangal" panose="02040503050203030202" pitchFamily="18" charset="0"/>
              </a:rPr>
              <a:t>Kp</a:t>
            </a:r>
            <a:r>
              <a:rPr lang="en-US" sz="1700" dirty="0">
                <a:latin typeface="Times New Roman" panose="02020603050405020304" pitchFamily="18" charset="0"/>
                <a:ea typeface="Calibri" panose="020F0502020204030204" pitchFamily="34" charset="0"/>
                <a:cs typeface="Mangal" panose="02040503050203030202" pitchFamily="18" charset="0"/>
              </a:rPr>
              <a:t> value determined the compound is hydrophilic and </a:t>
            </a:r>
            <a:r>
              <a:rPr lang="en-US" sz="1700" dirty="0" err="1">
                <a:latin typeface="Times New Roman" panose="02020603050405020304" pitchFamily="18" charset="0"/>
                <a:ea typeface="Calibri" panose="020F0502020204030204" pitchFamily="34" charset="0"/>
                <a:cs typeface="Mangal" panose="02040503050203030202" pitchFamily="18" charset="0"/>
              </a:rPr>
              <a:t>lipophilic.All</a:t>
            </a:r>
            <a:r>
              <a:rPr lang="en-US" sz="1700" dirty="0">
                <a:latin typeface="Times New Roman" panose="02020603050405020304" pitchFamily="18" charset="0"/>
                <a:ea typeface="Calibri" panose="020F0502020204030204" pitchFamily="34" charset="0"/>
                <a:cs typeface="Mangal" panose="02040503050203030202" pitchFamily="18" charset="0"/>
              </a:rPr>
              <a:t> of the bioactive compounds are lipophilic except Oxalic acid. The number of </a:t>
            </a:r>
            <a:r>
              <a:rPr lang="en-US" sz="1700" dirty="0" err="1">
                <a:latin typeface="Times New Roman" panose="02020603050405020304" pitchFamily="18" charset="0"/>
                <a:ea typeface="Calibri" panose="020F0502020204030204" pitchFamily="34" charset="0"/>
                <a:cs typeface="Mangal" panose="02040503050203030202" pitchFamily="18" charset="0"/>
              </a:rPr>
              <a:t>rotable</a:t>
            </a:r>
            <a:r>
              <a:rPr lang="en-US" sz="1700" dirty="0">
                <a:latin typeface="Times New Roman" panose="02020603050405020304" pitchFamily="18" charset="0"/>
                <a:ea typeface="Calibri" panose="020F0502020204030204" pitchFamily="34" charset="0"/>
                <a:cs typeface="Mangal" panose="02040503050203030202" pitchFamily="18" charset="0"/>
              </a:rPr>
              <a:t> bond represents the flexibility of compounds. All of the bioactive compounds have </a:t>
            </a:r>
            <a:r>
              <a:rPr lang="en-US" sz="1700" dirty="0" err="1">
                <a:latin typeface="Times New Roman" panose="02020603050405020304" pitchFamily="18" charset="0"/>
                <a:ea typeface="Calibri" panose="020F0502020204030204" pitchFamily="34" charset="0"/>
                <a:cs typeface="Mangal" panose="02040503050203030202" pitchFamily="18" charset="0"/>
              </a:rPr>
              <a:t>rotable</a:t>
            </a:r>
            <a:r>
              <a:rPr lang="en-US" sz="1700" dirty="0">
                <a:latin typeface="Times New Roman" panose="02020603050405020304" pitchFamily="18" charset="0"/>
                <a:ea typeface="Calibri" panose="020F0502020204030204" pitchFamily="34" charset="0"/>
                <a:cs typeface="Mangal" panose="02040503050203030202" pitchFamily="18" charset="0"/>
              </a:rPr>
              <a:t> bond except Catechol, Ellagic acid.</a:t>
            </a:r>
            <a:endParaRPr lang="en-IN" sz="17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37772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5D5CA37-3079-467A-B813-546A94FDA4A9}"/>
              </a:ext>
            </a:extLst>
          </p:cNvPr>
          <p:cNvPicPr/>
          <p:nvPr/>
        </p:nvPicPr>
        <p:blipFill>
          <a:blip r:embed="rId2"/>
          <a:stretch>
            <a:fillRect/>
          </a:stretch>
        </p:blipFill>
        <p:spPr>
          <a:xfrm>
            <a:off x="432246" y="1330892"/>
            <a:ext cx="5663753" cy="4850967"/>
          </a:xfrm>
          <a:prstGeom prst="rect">
            <a:avLst/>
          </a:prstGeom>
        </p:spPr>
      </p:pic>
      <p:pic>
        <p:nvPicPr>
          <p:cNvPr id="3" name="Picture 2">
            <a:extLst>
              <a:ext uri="{FF2B5EF4-FFF2-40B4-BE49-F238E27FC236}">
                <a16:creationId xmlns:a16="http://schemas.microsoft.com/office/drawing/2014/main" id="{78FA8ADF-1741-428A-A376-5A94274BEC57}"/>
              </a:ext>
            </a:extLst>
          </p:cNvPr>
          <p:cNvPicPr/>
          <p:nvPr/>
        </p:nvPicPr>
        <p:blipFill>
          <a:blip r:embed="rId3"/>
          <a:stretch>
            <a:fillRect/>
          </a:stretch>
        </p:blipFill>
        <p:spPr>
          <a:xfrm>
            <a:off x="6465193" y="1567080"/>
            <a:ext cx="5409127" cy="4168387"/>
          </a:xfrm>
          <a:prstGeom prst="rect">
            <a:avLst/>
          </a:prstGeom>
        </p:spPr>
      </p:pic>
      <p:sp>
        <p:nvSpPr>
          <p:cNvPr id="4" name="Rectangle 3">
            <a:extLst>
              <a:ext uri="{FF2B5EF4-FFF2-40B4-BE49-F238E27FC236}">
                <a16:creationId xmlns:a16="http://schemas.microsoft.com/office/drawing/2014/main" id="{6FDF17CA-4CF9-48F3-B4C4-3E6412314EC4}"/>
              </a:ext>
            </a:extLst>
          </p:cNvPr>
          <p:cNvSpPr/>
          <p:nvPr/>
        </p:nvSpPr>
        <p:spPr>
          <a:xfrm>
            <a:off x="432246" y="557133"/>
            <a:ext cx="5201424" cy="463397"/>
          </a:xfrm>
          <a:prstGeom prst="rect">
            <a:avLst/>
          </a:prstGeom>
        </p:spPr>
        <p:txBody>
          <a:bodyPr wrap="none">
            <a:spAutoFit/>
          </a:bodyPr>
          <a:lstStyle/>
          <a:p>
            <a:pPr algn="ctr">
              <a:lnSpc>
                <a:spcPct val="150000"/>
              </a:lnSpc>
              <a:spcAft>
                <a:spcPts val="800"/>
              </a:spcAft>
            </a:pPr>
            <a:r>
              <a:rPr lang="en-US" b="1">
                <a:latin typeface="Times New Roman" panose="02020603050405020304" pitchFamily="18" charset="0"/>
                <a:ea typeface="Calibri" panose="020F0502020204030204" pitchFamily="34" charset="0"/>
                <a:cs typeface="Mangal" panose="02040503050203030202" pitchFamily="18" charset="0"/>
              </a:rPr>
              <a:t>Table - 1 The analysis of physiochemical properties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Rectangle 4">
            <a:extLst>
              <a:ext uri="{FF2B5EF4-FFF2-40B4-BE49-F238E27FC236}">
                <a16:creationId xmlns:a16="http://schemas.microsoft.com/office/drawing/2014/main" id="{37629CEE-3BB8-45C0-87B9-C8224FCD9B8F}"/>
              </a:ext>
            </a:extLst>
          </p:cNvPr>
          <p:cNvSpPr/>
          <p:nvPr/>
        </p:nvSpPr>
        <p:spPr>
          <a:xfrm>
            <a:off x="6547751" y="557133"/>
            <a:ext cx="5212003"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Figure 2 Graphical representation of % absorption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85625855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4C83A55-9B14-42F7-8171-D554CBAA1018}"/>
              </a:ext>
            </a:extLst>
          </p:cNvPr>
          <p:cNvSpPr/>
          <p:nvPr/>
        </p:nvSpPr>
        <p:spPr>
          <a:xfrm>
            <a:off x="115910" y="140920"/>
            <a:ext cx="5980090" cy="6576159"/>
          </a:xfrm>
          <a:prstGeom prst="rect">
            <a:avLst/>
          </a:prstGeom>
        </p:spPr>
        <p:txBody>
          <a:bodyPr wrap="square">
            <a:spAutoFit/>
          </a:bodyPr>
          <a:lstStyle/>
          <a:p>
            <a:pPr>
              <a:spcAft>
                <a:spcPts val="800"/>
              </a:spcAft>
            </a:pPr>
            <a:r>
              <a:rPr lang="en-US" sz="1700" b="1" dirty="0">
                <a:latin typeface="Times New Roman" panose="02020603050405020304" pitchFamily="18" charset="0"/>
                <a:ea typeface="Calibri" panose="020F0502020204030204" pitchFamily="34" charset="0"/>
                <a:cs typeface="Mangal" panose="02040503050203030202" pitchFamily="18" charset="0"/>
              </a:rPr>
              <a:t>Analysis of Pharmacokinetics Properties</a:t>
            </a:r>
            <a:endParaRPr lang="en-IN" sz="17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US" sz="1700" dirty="0">
                <a:latin typeface="Times New Roman" panose="02020603050405020304" pitchFamily="18" charset="0"/>
                <a:ea typeface="Calibri" panose="020F0502020204030204" pitchFamily="34" charset="0"/>
                <a:cs typeface="Mangal" panose="02040503050203030202" pitchFamily="18" charset="0"/>
              </a:rPr>
              <a:t>Using  SMILE,  the  Swiss ADME  webtool  was  used  to  assess  the  pharmacokinetic characteristics of phytochemical substances, including GI absorption, BBB penetration, P-</a:t>
            </a:r>
            <a:r>
              <a:rPr lang="en-US" sz="1700" dirty="0" err="1">
                <a:latin typeface="Times New Roman" panose="02020603050405020304" pitchFamily="18" charset="0"/>
                <a:ea typeface="Calibri" panose="020F0502020204030204" pitchFamily="34" charset="0"/>
                <a:cs typeface="Mangal" panose="02040503050203030202" pitchFamily="18" charset="0"/>
              </a:rPr>
              <a:t>gp</a:t>
            </a:r>
            <a:r>
              <a:rPr lang="en-US" sz="1700" dirty="0">
                <a:latin typeface="Times New Roman" panose="02020603050405020304" pitchFamily="18" charset="0"/>
                <a:ea typeface="Calibri" panose="020F0502020204030204" pitchFamily="34" charset="0"/>
                <a:cs typeface="Mangal" panose="02040503050203030202" pitchFamily="18" charset="0"/>
              </a:rPr>
              <a:t> substrate, CYP1A2 inhibitor, CYP2C19 inhibitor, CYP2C9 inhibitor, CYP2D6 inhibitor, CYP3A4 inhibitor, and </a:t>
            </a:r>
            <a:r>
              <a:rPr lang="en-US" sz="1700" dirty="0" err="1">
                <a:latin typeface="Times New Roman" panose="02020603050405020304" pitchFamily="18" charset="0"/>
                <a:ea typeface="Calibri" panose="020F0502020204030204" pitchFamily="34" charset="0"/>
                <a:cs typeface="Mangal" panose="02040503050203030202" pitchFamily="18" charset="0"/>
              </a:rPr>
              <a:t>LogKp</a:t>
            </a:r>
            <a:r>
              <a:rPr lang="en-US" sz="1700" dirty="0">
                <a:latin typeface="Times New Roman" panose="02020603050405020304" pitchFamily="18" charset="0"/>
                <a:ea typeface="Calibri" panose="020F0502020204030204" pitchFamily="34" charset="0"/>
                <a:cs typeface="Mangal" panose="02040503050203030202" pitchFamily="18" charset="0"/>
              </a:rPr>
              <a:t> (cm/s).All of the bioactive compounds shows high GI absorption except </a:t>
            </a:r>
            <a:r>
              <a:rPr lang="en-US" sz="1700" dirty="0" err="1">
                <a:latin typeface="Times New Roman" panose="02020603050405020304" pitchFamily="18" charset="0"/>
                <a:ea typeface="Calibri" panose="020F0502020204030204" pitchFamily="34" charset="0"/>
                <a:cs typeface="Mangal" panose="02040503050203030202" pitchFamily="18" charset="0"/>
              </a:rPr>
              <a:t>Arjunin</a:t>
            </a:r>
            <a:r>
              <a:rPr lang="en-US" sz="1700" dirty="0">
                <a:latin typeface="Times New Roman" panose="02020603050405020304" pitchFamily="18" charset="0"/>
                <a:ea typeface="Calibri" panose="020F0502020204030204" pitchFamily="34" charset="0"/>
                <a:cs typeface="Mangal" panose="02040503050203030202" pitchFamily="18" charset="0"/>
              </a:rPr>
              <a:t>, </a:t>
            </a:r>
            <a:r>
              <a:rPr lang="en-US" sz="1700" dirty="0" err="1">
                <a:latin typeface="Times New Roman" panose="02020603050405020304" pitchFamily="18" charset="0"/>
                <a:ea typeface="Calibri" panose="020F0502020204030204" pitchFamily="34" charset="0"/>
                <a:cs typeface="Mangal" panose="02040503050203030202" pitchFamily="18" charset="0"/>
              </a:rPr>
              <a:t>Arjunetin</a:t>
            </a:r>
            <a:r>
              <a:rPr lang="en-US" sz="1700" dirty="0">
                <a:latin typeface="Times New Roman" panose="02020603050405020304" pitchFamily="18" charset="0"/>
                <a:ea typeface="Calibri" panose="020F0502020204030204" pitchFamily="34" charset="0"/>
                <a:cs typeface="Mangal" panose="02040503050203030202" pitchFamily="18" charset="0"/>
              </a:rPr>
              <a:t>, </a:t>
            </a:r>
            <a:r>
              <a:rPr lang="en-US" sz="1700" dirty="0" err="1">
                <a:latin typeface="Times New Roman" panose="02020603050405020304" pitchFamily="18" charset="0"/>
                <a:ea typeface="Calibri" panose="020F0502020204030204" pitchFamily="34" charset="0"/>
                <a:cs typeface="Mangal" panose="02040503050203030202" pitchFamily="18" charset="0"/>
              </a:rPr>
              <a:t>Myristyl</a:t>
            </a:r>
            <a:r>
              <a:rPr lang="en-US" sz="1700" dirty="0">
                <a:latin typeface="Times New Roman" panose="02020603050405020304" pitchFamily="18" charset="0"/>
                <a:ea typeface="Calibri" panose="020F0502020204030204" pitchFamily="34" charset="0"/>
                <a:cs typeface="Mangal" panose="02040503050203030202" pitchFamily="18" charset="0"/>
              </a:rPr>
              <a:t> oleate.</a:t>
            </a:r>
            <a:endParaRPr lang="en-IN" sz="17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US" sz="1700" dirty="0" err="1">
                <a:latin typeface="Times New Roman" panose="02020603050405020304" pitchFamily="18" charset="0"/>
                <a:ea typeface="Calibri" panose="020F0502020204030204" pitchFamily="34" charset="0"/>
                <a:cs typeface="Mangal" panose="02040503050203030202" pitchFamily="18" charset="0"/>
              </a:rPr>
              <a:t>Cerasidin</a:t>
            </a:r>
            <a:r>
              <a:rPr lang="en-US" sz="1700" dirty="0">
                <a:latin typeface="Times New Roman" panose="02020603050405020304" pitchFamily="18" charset="0"/>
                <a:ea typeface="Calibri" panose="020F0502020204030204" pitchFamily="34" charset="0"/>
                <a:cs typeface="Mangal" panose="02040503050203030202" pitchFamily="18" charset="0"/>
              </a:rPr>
              <a:t>, Catechol is permeating to BBB and rest of the bioactive compounds do not permeate the BBB. The result showed that all of the bioactive compounds showed </a:t>
            </a:r>
            <a:r>
              <a:rPr lang="en-US" sz="1700" dirty="0" err="1">
                <a:latin typeface="Times New Roman" panose="02020603050405020304" pitchFamily="18" charset="0"/>
                <a:ea typeface="Calibri" panose="020F0502020204030204" pitchFamily="34" charset="0"/>
                <a:cs typeface="Mangal" panose="02040503050203030202" pitchFamily="18" charset="0"/>
              </a:rPr>
              <a:t>Arjunin</a:t>
            </a:r>
            <a:r>
              <a:rPr lang="en-US" sz="1700" dirty="0">
                <a:latin typeface="Times New Roman" panose="02020603050405020304" pitchFamily="18" charset="0"/>
                <a:ea typeface="Calibri" panose="020F0502020204030204" pitchFamily="34" charset="0"/>
                <a:cs typeface="Mangal" panose="02040503050203030202" pitchFamily="18" charset="0"/>
              </a:rPr>
              <a:t>, </a:t>
            </a:r>
            <a:r>
              <a:rPr lang="en-US" sz="1700" dirty="0" err="1">
                <a:latin typeface="Times New Roman" panose="02020603050405020304" pitchFamily="18" charset="0"/>
                <a:ea typeface="Calibri" panose="020F0502020204030204" pitchFamily="34" charset="0"/>
                <a:cs typeface="Mangal" panose="02040503050203030202" pitchFamily="18" charset="0"/>
              </a:rPr>
              <a:t>Arjunic</a:t>
            </a:r>
            <a:r>
              <a:rPr lang="en-US" sz="1700" dirty="0">
                <a:latin typeface="Times New Roman" panose="02020603050405020304" pitchFamily="18" charset="0"/>
                <a:ea typeface="Calibri" panose="020F0502020204030204" pitchFamily="34" charset="0"/>
                <a:cs typeface="Mangal" panose="02040503050203030202" pitchFamily="18" charset="0"/>
              </a:rPr>
              <a:t> acid, </a:t>
            </a:r>
            <a:r>
              <a:rPr lang="en-US" sz="1700" dirty="0" err="1">
                <a:latin typeface="Times New Roman" panose="02020603050405020304" pitchFamily="18" charset="0"/>
                <a:ea typeface="Calibri" panose="020F0502020204030204" pitchFamily="34" charset="0"/>
                <a:cs typeface="Mangal" panose="02040503050203030202" pitchFamily="18" charset="0"/>
              </a:rPr>
              <a:t>Arjunetin</a:t>
            </a:r>
            <a:r>
              <a:rPr lang="en-US" sz="1700" dirty="0">
                <a:latin typeface="Times New Roman" panose="02020603050405020304" pitchFamily="18" charset="0"/>
                <a:ea typeface="Calibri" panose="020F0502020204030204" pitchFamily="34" charset="0"/>
                <a:cs typeface="Mangal" panose="02040503050203030202" pitchFamily="18" charset="0"/>
              </a:rPr>
              <a:t>, </a:t>
            </a:r>
            <a:r>
              <a:rPr lang="en-US" sz="1700" dirty="0" err="1">
                <a:latin typeface="Times New Roman" panose="02020603050405020304" pitchFamily="18" charset="0"/>
                <a:ea typeface="Calibri" panose="020F0502020204030204" pitchFamily="34" charset="0"/>
                <a:cs typeface="Mangal" panose="02040503050203030202" pitchFamily="18" charset="0"/>
              </a:rPr>
              <a:t>Myristyl</a:t>
            </a:r>
            <a:r>
              <a:rPr lang="en-US" sz="1700" dirty="0">
                <a:latin typeface="Times New Roman" panose="02020603050405020304" pitchFamily="18" charset="0"/>
                <a:ea typeface="Calibri" panose="020F0502020204030204" pitchFamily="34" charset="0"/>
                <a:cs typeface="Mangal" panose="02040503050203030202" pitchFamily="18" charset="0"/>
              </a:rPr>
              <a:t> oleate, and </a:t>
            </a:r>
            <a:r>
              <a:rPr lang="en-US" sz="1700" dirty="0" err="1">
                <a:latin typeface="Times New Roman" panose="02020603050405020304" pitchFamily="18" charset="0"/>
                <a:ea typeface="Calibri" panose="020F0502020204030204" pitchFamily="34" charset="0"/>
                <a:cs typeface="Mangal" panose="02040503050203030202" pitchFamily="18" charset="0"/>
              </a:rPr>
              <a:t>Arjunolic</a:t>
            </a:r>
            <a:r>
              <a:rPr lang="en-US" sz="1700" dirty="0">
                <a:latin typeface="Times New Roman" panose="02020603050405020304" pitchFamily="18" charset="0"/>
                <a:ea typeface="Calibri" panose="020F0502020204030204" pitchFamily="34" charset="0"/>
                <a:cs typeface="Mangal" panose="02040503050203030202" pitchFamily="18" charset="0"/>
              </a:rPr>
              <a:t> acid are P-</a:t>
            </a:r>
            <a:r>
              <a:rPr lang="en-US" sz="1700" dirty="0" err="1">
                <a:latin typeface="Times New Roman" panose="02020603050405020304" pitchFamily="18" charset="0"/>
                <a:ea typeface="Calibri" panose="020F0502020204030204" pitchFamily="34" charset="0"/>
                <a:cs typeface="Mangal" panose="02040503050203030202" pitchFamily="18" charset="0"/>
              </a:rPr>
              <a:t>gp</a:t>
            </a:r>
            <a:r>
              <a:rPr lang="en-US" sz="1700" dirty="0">
                <a:latin typeface="Times New Roman" panose="02020603050405020304" pitchFamily="18" charset="0"/>
                <a:ea typeface="Calibri" panose="020F0502020204030204" pitchFamily="34" charset="0"/>
                <a:cs typeface="Mangal" panose="02040503050203030202" pitchFamily="18" charset="0"/>
              </a:rPr>
              <a:t> transporter and rest of the bioactive compounds do not P-</a:t>
            </a:r>
            <a:r>
              <a:rPr lang="en-US" sz="1700" dirty="0" err="1">
                <a:latin typeface="Times New Roman" panose="02020603050405020304" pitchFamily="18" charset="0"/>
                <a:ea typeface="Calibri" panose="020F0502020204030204" pitchFamily="34" charset="0"/>
                <a:cs typeface="Mangal" panose="02040503050203030202" pitchFamily="18" charset="0"/>
              </a:rPr>
              <a:t>gp</a:t>
            </a:r>
            <a:r>
              <a:rPr lang="en-US" sz="1700" dirty="0">
                <a:latin typeface="Times New Roman" panose="02020603050405020304" pitchFamily="18" charset="0"/>
                <a:ea typeface="Calibri" panose="020F0502020204030204" pitchFamily="34" charset="0"/>
                <a:cs typeface="Mangal" panose="02040503050203030202" pitchFamily="18" charset="0"/>
              </a:rPr>
              <a:t> transporter. Ellagic acid, Baicalein were found inhibitors for CYP1A2 inhibitor and rest of the compounds were not inhibitors for CYP1A2.All of the bioactive compounds were not found inhibitors for CYP2C19 inhibitor and CYP2C9 inhibitor except </a:t>
            </a:r>
            <a:r>
              <a:rPr lang="en-US" sz="1700" dirty="0" err="1">
                <a:latin typeface="Times New Roman" panose="02020603050405020304" pitchFamily="18" charset="0"/>
                <a:ea typeface="Calibri" panose="020F0502020204030204" pitchFamily="34" charset="0"/>
                <a:cs typeface="Mangal" panose="02040503050203030202" pitchFamily="18" charset="0"/>
              </a:rPr>
              <a:t>Cerasidin</a:t>
            </a:r>
            <a:r>
              <a:rPr lang="en-US" sz="1700" dirty="0">
                <a:latin typeface="Times New Roman" panose="02020603050405020304" pitchFamily="18" charset="0"/>
                <a:ea typeface="Calibri" panose="020F0502020204030204" pitchFamily="34" charset="0"/>
                <a:cs typeface="Mangal" panose="02040503050203030202" pitchFamily="18" charset="0"/>
              </a:rPr>
              <a:t>. In this study we find that Baicalein were found inhibitors for CYP2D6 inhibitor and rest of the bioactive compounds were not found inhibitors for CYP2D6. </a:t>
            </a:r>
            <a:r>
              <a:rPr lang="en-US" sz="1700" dirty="0" err="1">
                <a:latin typeface="Times New Roman" panose="02020603050405020304" pitchFamily="18" charset="0"/>
                <a:ea typeface="Calibri" panose="020F0502020204030204" pitchFamily="34" charset="0"/>
                <a:cs typeface="Mangal" panose="02040503050203030202" pitchFamily="18" charset="0"/>
              </a:rPr>
              <a:t>Cerasidin</a:t>
            </a:r>
            <a:r>
              <a:rPr lang="en-US" sz="1700" dirty="0">
                <a:latin typeface="Times New Roman" panose="02020603050405020304" pitchFamily="18" charset="0"/>
                <a:ea typeface="Calibri" panose="020F0502020204030204" pitchFamily="34" charset="0"/>
                <a:cs typeface="Mangal" panose="02040503050203030202" pitchFamily="18" charset="0"/>
              </a:rPr>
              <a:t>, Catechol, Baicalein were found inhibitors for CYP3A4 inhibitor and rest of the compounds were not found inhibitors for CYP3A4. In this study we analyzed that </a:t>
            </a:r>
            <a:r>
              <a:rPr lang="en-US" sz="1700" dirty="0" err="1">
                <a:latin typeface="Times New Roman" panose="02020603050405020304" pitchFamily="18" charset="0"/>
                <a:ea typeface="Calibri" panose="020F0502020204030204" pitchFamily="34" charset="0"/>
                <a:cs typeface="Mangal" panose="02040503050203030202" pitchFamily="18" charset="0"/>
              </a:rPr>
              <a:t>Arjunin</a:t>
            </a:r>
            <a:r>
              <a:rPr lang="en-US" sz="1700" dirty="0">
                <a:latin typeface="Times New Roman" panose="02020603050405020304" pitchFamily="18" charset="0"/>
                <a:ea typeface="Calibri" panose="020F0502020204030204" pitchFamily="34" charset="0"/>
                <a:cs typeface="Mangal" panose="02040503050203030202" pitchFamily="18" charset="0"/>
              </a:rPr>
              <a:t> shows highest skin permeation and </a:t>
            </a:r>
            <a:r>
              <a:rPr lang="en-US" sz="1700" dirty="0" err="1">
                <a:latin typeface="Times New Roman" panose="02020603050405020304" pitchFamily="18" charset="0"/>
                <a:ea typeface="Calibri" panose="020F0502020204030204" pitchFamily="34" charset="0"/>
                <a:cs typeface="Mangal" panose="02040503050203030202" pitchFamily="18" charset="0"/>
              </a:rPr>
              <a:t>Myristyl</a:t>
            </a:r>
            <a:r>
              <a:rPr lang="en-US" sz="1700" dirty="0">
                <a:latin typeface="Times New Roman" panose="02020603050405020304" pitchFamily="18" charset="0"/>
                <a:ea typeface="Calibri" panose="020F0502020204030204" pitchFamily="34" charset="0"/>
                <a:cs typeface="Mangal" panose="02040503050203030202" pitchFamily="18" charset="0"/>
              </a:rPr>
              <a:t> oleate shows lowest skin permeation.</a:t>
            </a:r>
            <a:endParaRPr lang="en-IN" sz="17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3" name="Picture 2">
            <a:extLst>
              <a:ext uri="{FF2B5EF4-FFF2-40B4-BE49-F238E27FC236}">
                <a16:creationId xmlns:a16="http://schemas.microsoft.com/office/drawing/2014/main" id="{10CE6F81-F0F0-4391-8298-6E3761185351}"/>
              </a:ext>
            </a:extLst>
          </p:cNvPr>
          <p:cNvPicPr/>
          <p:nvPr/>
        </p:nvPicPr>
        <p:blipFill>
          <a:blip r:embed="rId2"/>
          <a:stretch>
            <a:fillRect/>
          </a:stretch>
        </p:blipFill>
        <p:spPr>
          <a:xfrm>
            <a:off x="6259132" y="1979791"/>
            <a:ext cx="5816958" cy="4317978"/>
          </a:xfrm>
          <a:prstGeom prst="rect">
            <a:avLst/>
          </a:prstGeom>
        </p:spPr>
      </p:pic>
      <p:sp>
        <p:nvSpPr>
          <p:cNvPr id="4" name="Rectangle 3">
            <a:extLst>
              <a:ext uri="{FF2B5EF4-FFF2-40B4-BE49-F238E27FC236}">
                <a16:creationId xmlns:a16="http://schemas.microsoft.com/office/drawing/2014/main" id="{E09E6577-82F2-4C8A-AB93-6A6811BBB940}"/>
              </a:ext>
            </a:extLst>
          </p:cNvPr>
          <p:cNvSpPr/>
          <p:nvPr/>
        </p:nvSpPr>
        <p:spPr>
          <a:xfrm>
            <a:off x="6554075" y="1265471"/>
            <a:ext cx="5227072"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Table-2 The analysis of </a:t>
            </a:r>
            <a:r>
              <a:rPr lang="en-US" b="1" dirty="0" err="1">
                <a:latin typeface="Times New Roman" panose="02020603050405020304" pitchFamily="18" charset="0"/>
                <a:ea typeface="Calibri" panose="020F0502020204030204" pitchFamily="34" charset="0"/>
                <a:cs typeface="Mangal" panose="02040503050203030202" pitchFamily="18" charset="0"/>
              </a:rPr>
              <a:t>Phramcokinetics</a:t>
            </a:r>
            <a:r>
              <a:rPr lang="en-US" b="1" dirty="0">
                <a:latin typeface="Times New Roman" panose="02020603050405020304" pitchFamily="18" charset="0"/>
                <a:ea typeface="Calibri" panose="020F0502020204030204" pitchFamily="34" charset="0"/>
                <a:cs typeface="Mangal" panose="02040503050203030202" pitchFamily="18" charset="0"/>
              </a:rPr>
              <a:t> properties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88324558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E0C22C2-45FC-45AA-A753-8E731854C850}"/>
              </a:ext>
            </a:extLst>
          </p:cNvPr>
          <p:cNvSpPr/>
          <p:nvPr/>
        </p:nvSpPr>
        <p:spPr>
          <a:xfrm>
            <a:off x="343437" y="165526"/>
            <a:ext cx="5014174" cy="6070060"/>
          </a:xfrm>
          <a:prstGeom prst="rect">
            <a:avLst/>
          </a:prstGeom>
        </p:spPr>
        <p:txBody>
          <a:bodyPr wrap="square">
            <a:spAutoFit/>
          </a:bodyPr>
          <a:lstStyle/>
          <a:p>
            <a:pPr algn="just">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Prediction of toxicity</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Mangal" panose="02040503050203030202" pitchFamily="18" charset="0"/>
              </a:rPr>
              <a:t>The   assessment   of   phytochemical   substances'   toxicity   profiles with the aid of SMILE, </a:t>
            </a:r>
            <a:r>
              <a:rPr lang="en-US" dirty="0" err="1">
                <a:latin typeface="Times New Roman" panose="02020603050405020304" pitchFamily="18" charset="0"/>
                <a:ea typeface="Calibri" panose="020F0502020204030204" pitchFamily="34" charset="0"/>
                <a:cs typeface="Mangal" panose="02040503050203030202" pitchFamily="18" charset="0"/>
              </a:rPr>
              <a:t>ProTox</a:t>
            </a:r>
            <a:r>
              <a:rPr lang="en-US" dirty="0">
                <a:latin typeface="Times New Roman" panose="02020603050405020304" pitchFamily="18" charset="0"/>
                <a:ea typeface="Calibri" panose="020F0502020204030204" pitchFamily="34" charset="0"/>
                <a:cs typeface="Mangal" panose="02040503050203030202" pitchFamily="18" charset="0"/>
              </a:rPr>
              <a:t> 3.0 assessed the toxicity of phytochemicals. Hepatotoxicity, neurotoxicity, respiratory toxicity, cardiotoxicity, nephrotoxicity, carcinogenicity, mutagenicity, cytotoxicity, immunotoxicity, clinical toxicity, nutritional toxicity, toxicity class, and LD50 value are some of the several kinds of toxicity endpoints.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Mangal" panose="02040503050203030202" pitchFamily="18" charset="0"/>
              </a:rPr>
              <a:t>In this study we found that all of the bioactive compounds are inactive for Hepatotoxicity and Neurotoxicity. </a:t>
            </a:r>
            <a:r>
              <a:rPr lang="en-US" dirty="0" err="1">
                <a:latin typeface="Times New Roman" panose="02020603050405020304" pitchFamily="18" charset="0"/>
                <a:ea typeface="Calibri" panose="020F0502020204030204" pitchFamily="34" charset="0"/>
                <a:cs typeface="Mangal" panose="02040503050203030202" pitchFamily="18" charset="0"/>
              </a:rPr>
              <a:t>Cerasidin</a:t>
            </a:r>
            <a:r>
              <a:rPr lang="en-US" dirty="0">
                <a:latin typeface="Times New Roman" panose="02020603050405020304" pitchFamily="18" charset="0"/>
                <a:ea typeface="Calibri" panose="020F0502020204030204" pitchFamily="34" charset="0"/>
                <a:cs typeface="Mangal" panose="02040503050203030202" pitchFamily="18" charset="0"/>
              </a:rPr>
              <a:t>, Ellagic acid, Baicalein, Oxalic acid are active for </a:t>
            </a:r>
            <a:r>
              <a:rPr lang="en-US" dirty="0" err="1">
                <a:latin typeface="Times New Roman" panose="02020603050405020304" pitchFamily="18" charset="0"/>
                <a:ea typeface="Calibri" panose="020F0502020204030204" pitchFamily="34" charset="0"/>
                <a:cs typeface="Mangal" panose="02040503050203030202" pitchFamily="18" charset="0"/>
              </a:rPr>
              <a:t>nnnephrotoxicity</a:t>
            </a:r>
            <a:r>
              <a:rPr lang="en-US" dirty="0">
                <a:latin typeface="Times New Roman" panose="02020603050405020304" pitchFamily="18" charset="0"/>
                <a:ea typeface="Calibri" panose="020F0502020204030204" pitchFamily="34" charset="0"/>
                <a:cs typeface="Mangal" panose="02040503050203030202" pitchFamily="18" charset="0"/>
              </a:rPr>
              <a: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grpSp>
        <p:nvGrpSpPr>
          <p:cNvPr id="47" name="Group 46">
            <a:extLst>
              <a:ext uri="{FF2B5EF4-FFF2-40B4-BE49-F238E27FC236}">
                <a16:creationId xmlns:a16="http://schemas.microsoft.com/office/drawing/2014/main" id="{F82721FF-7191-4A81-BACE-DAAC29C8B424}"/>
              </a:ext>
            </a:extLst>
          </p:cNvPr>
          <p:cNvGrpSpPr>
            <a:grpSpLocks/>
          </p:cNvGrpSpPr>
          <p:nvPr/>
        </p:nvGrpSpPr>
        <p:grpSpPr>
          <a:xfrm>
            <a:off x="5709634" y="770047"/>
            <a:ext cx="5752563" cy="4162561"/>
            <a:chOff x="4762" y="4762"/>
            <a:chExt cx="4429125" cy="2819400"/>
          </a:xfrm>
        </p:grpSpPr>
        <p:sp>
          <p:nvSpPr>
            <p:cNvPr id="48" name="Graphic 60">
              <a:extLst>
                <a:ext uri="{FF2B5EF4-FFF2-40B4-BE49-F238E27FC236}">
                  <a16:creationId xmlns:a16="http://schemas.microsoft.com/office/drawing/2014/main" id="{5BECD8C5-FFD2-438C-A365-0031B8C2A425}"/>
                </a:ext>
              </a:extLst>
            </p:cNvPr>
            <p:cNvSpPr/>
            <p:nvPr/>
          </p:nvSpPr>
          <p:spPr>
            <a:xfrm>
              <a:off x="251269" y="475805"/>
              <a:ext cx="4043045" cy="1208405"/>
            </a:xfrm>
            <a:custGeom>
              <a:avLst/>
              <a:gdLst/>
              <a:ahLst/>
              <a:cxnLst/>
              <a:rect l="l" t="t" r="r" b="b"/>
              <a:pathLst>
                <a:path w="4043045" h="1208405">
                  <a:moveTo>
                    <a:pt x="0" y="1208405"/>
                  </a:moveTo>
                  <a:lnTo>
                    <a:pt x="4042917" y="1208405"/>
                  </a:lnTo>
                </a:path>
                <a:path w="4043045" h="1208405">
                  <a:moveTo>
                    <a:pt x="0" y="964565"/>
                  </a:moveTo>
                  <a:lnTo>
                    <a:pt x="4042917" y="964565"/>
                  </a:lnTo>
                </a:path>
                <a:path w="4043045" h="1208405">
                  <a:moveTo>
                    <a:pt x="0" y="723773"/>
                  </a:moveTo>
                  <a:lnTo>
                    <a:pt x="4042917" y="723773"/>
                  </a:lnTo>
                </a:path>
                <a:path w="4043045" h="1208405">
                  <a:moveTo>
                    <a:pt x="0" y="482981"/>
                  </a:moveTo>
                  <a:lnTo>
                    <a:pt x="4042917" y="482981"/>
                  </a:lnTo>
                </a:path>
                <a:path w="4043045" h="1208405">
                  <a:moveTo>
                    <a:pt x="0" y="242189"/>
                  </a:moveTo>
                  <a:lnTo>
                    <a:pt x="4042917" y="242189"/>
                  </a:lnTo>
                </a:path>
                <a:path w="4043045" h="1208405">
                  <a:moveTo>
                    <a:pt x="0" y="0"/>
                  </a:moveTo>
                  <a:lnTo>
                    <a:pt x="4042917" y="0"/>
                  </a:lnTo>
                </a:path>
              </a:pathLst>
            </a:custGeom>
            <a:ln w="9525">
              <a:solidFill>
                <a:srgbClr val="D9D9D9"/>
              </a:solidFill>
              <a:prstDash val="solid"/>
            </a:ln>
          </p:spPr>
          <p:txBody>
            <a:bodyPr wrap="square" lIns="0" tIns="0" rIns="0" bIns="0" rtlCol="0">
              <a:prstTxWarp prst="textNoShape">
                <a:avLst/>
              </a:prstTxWarp>
              <a:noAutofit/>
            </a:bodyPr>
            <a:lstStyle/>
            <a:p>
              <a:endParaRPr lang="en-IN">
                <a:latin typeface="Times New Roman" panose="02020603050405020304" pitchFamily="18" charset="0"/>
                <a:cs typeface="Times New Roman" panose="02020603050405020304" pitchFamily="18" charset="0"/>
              </a:endParaRPr>
            </a:p>
          </p:txBody>
        </p:sp>
        <p:pic>
          <p:nvPicPr>
            <p:cNvPr id="49" name="Image 61">
              <a:extLst>
                <a:ext uri="{FF2B5EF4-FFF2-40B4-BE49-F238E27FC236}">
                  <a16:creationId xmlns:a16="http://schemas.microsoft.com/office/drawing/2014/main" id="{3A8D476E-D9FE-4F18-BCA6-625465D8BB14}"/>
                </a:ext>
              </a:extLst>
            </p:cNvPr>
            <p:cNvPicPr/>
            <p:nvPr/>
          </p:nvPicPr>
          <p:blipFill>
            <a:blip r:embed="rId2" cstate="print"/>
            <a:stretch>
              <a:fillRect/>
            </a:stretch>
          </p:blipFill>
          <p:spPr>
            <a:xfrm>
              <a:off x="327215" y="928306"/>
              <a:ext cx="351269" cy="1002791"/>
            </a:xfrm>
            <a:prstGeom prst="rect">
              <a:avLst/>
            </a:prstGeom>
          </p:spPr>
        </p:pic>
        <p:pic>
          <p:nvPicPr>
            <p:cNvPr id="50" name="Image 62">
              <a:extLst>
                <a:ext uri="{FF2B5EF4-FFF2-40B4-BE49-F238E27FC236}">
                  <a16:creationId xmlns:a16="http://schemas.microsoft.com/office/drawing/2014/main" id="{C858C0E9-2B38-42DF-97AB-5B24D3030396}"/>
                </a:ext>
              </a:extLst>
            </p:cNvPr>
            <p:cNvPicPr/>
            <p:nvPr/>
          </p:nvPicPr>
          <p:blipFill>
            <a:blip r:embed="rId3" cstate="print"/>
            <a:stretch>
              <a:fillRect/>
            </a:stretch>
          </p:blipFill>
          <p:spPr>
            <a:xfrm>
              <a:off x="833183" y="687514"/>
              <a:ext cx="351269" cy="1243583"/>
            </a:xfrm>
            <a:prstGeom prst="rect">
              <a:avLst/>
            </a:prstGeom>
          </p:spPr>
        </p:pic>
        <p:pic>
          <p:nvPicPr>
            <p:cNvPr id="51" name="Image 63">
              <a:extLst>
                <a:ext uri="{FF2B5EF4-FFF2-40B4-BE49-F238E27FC236}">
                  <a16:creationId xmlns:a16="http://schemas.microsoft.com/office/drawing/2014/main" id="{20640973-AFD1-4F16-9B97-615498E6F514}"/>
                </a:ext>
              </a:extLst>
            </p:cNvPr>
            <p:cNvPicPr/>
            <p:nvPr/>
          </p:nvPicPr>
          <p:blipFill>
            <a:blip r:embed="rId4" cstate="print"/>
            <a:stretch>
              <a:fillRect/>
            </a:stretch>
          </p:blipFill>
          <p:spPr>
            <a:xfrm>
              <a:off x="1339151" y="1169098"/>
              <a:ext cx="351269" cy="761999"/>
            </a:xfrm>
            <a:prstGeom prst="rect">
              <a:avLst/>
            </a:prstGeom>
          </p:spPr>
        </p:pic>
        <p:pic>
          <p:nvPicPr>
            <p:cNvPr id="52" name="Image 64">
              <a:extLst>
                <a:ext uri="{FF2B5EF4-FFF2-40B4-BE49-F238E27FC236}">
                  <a16:creationId xmlns:a16="http://schemas.microsoft.com/office/drawing/2014/main" id="{88BC2D40-0FD4-4B92-BBE7-B75CE02C9571}"/>
                </a:ext>
              </a:extLst>
            </p:cNvPr>
            <p:cNvPicPr/>
            <p:nvPr/>
          </p:nvPicPr>
          <p:blipFill>
            <a:blip r:embed="rId5" cstate="print"/>
            <a:stretch>
              <a:fillRect/>
            </a:stretch>
          </p:blipFill>
          <p:spPr>
            <a:xfrm>
              <a:off x="1842071" y="928306"/>
              <a:ext cx="351269" cy="1002791"/>
            </a:xfrm>
            <a:prstGeom prst="rect">
              <a:avLst/>
            </a:prstGeom>
          </p:spPr>
        </p:pic>
        <p:pic>
          <p:nvPicPr>
            <p:cNvPr id="53" name="Image 65">
              <a:extLst>
                <a:ext uri="{FF2B5EF4-FFF2-40B4-BE49-F238E27FC236}">
                  <a16:creationId xmlns:a16="http://schemas.microsoft.com/office/drawing/2014/main" id="{CB7D5CBE-6926-4770-94C3-436961903AC4}"/>
                </a:ext>
              </a:extLst>
            </p:cNvPr>
            <p:cNvPicPr/>
            <p:nvPr/>
          </p:nvPicPr>
          <p:blipFill>
            <a:blip r:embed="rId6" cstate="print"/>
            <a:stretch>
              <a:fillRect/>
            </a:stretch>
          </p:blipFill>
          <p:spPr>
            <a:xfrm>
              <a:off x="2348039" y="687514"/>
              <a:ext cx="351269" cy="1243583"/>
            </a:xfrm>
            <a:prstGeom prst="rect">
              <a:avLst/>
            </a:prstGeom>
          </p:spPr>
        </p:pic>
        <p:pic>
          <p:nvPicPr>
            <p:cNvPr id="54" name="Image 66">
              <a:extLst>
                <a:ext uri="{FF2B5EF4-FFF2-40B4-BE49-F238E27FC236}">
                  <a16:creationId xmlns:a16="http://schemas.microsoft.com/office/drawing/2014/main" id="{44B17936-85E5-4FE8-BEC8-57A7AA9BFCFB}"/>
                </a:ext>
              </a:extLst>
            </p:cNvPr>
            <p:cNvPicPr/>
            <p:nvPr/>
          </p:nvPicPr>
          <p:blipFill>
            <a:blip r:embed="rId7" cstate="print"/>
            <a:stretch>
              <a:fillRect/>
            </a:stretch>
          </p:blipFill>
          <p:spPr>
            <a:xfrm>
              <a:off x="2854007" y="928306"/>
              <a:ext cx="351269" cy="1002791"/>
            </a:xfrm>
            <a:prstGeom prst="rect">
              <a:avLst/>
            </a:prstGeom>
          </p:spPr>
        </p:pic>
        <p:pic>
          <p:nvPicPr>
            <p:cNvPr id="55" name="Image 67">
              <a:extLst>
                <a:ext uri="{FF2B5EF4-FFF2-40B4-BE49-F238E27FC236}">
                  <a16:creationId xmlns:a16="http://schemas.microsoft.com/office/drawing/2014/main" id="{55B73F24-7B7B-402F-AF41-589D12BC8024}"/>
                </a:ext>
              </a:extLst>
            </p:cNvPr>
            <p:cNvPicPr/>
            <p:nvPr/>
          </p:nvPicPr>
          <p:blipFill>
            <a:blip r:embed="rId8" cstate="print"/>
            <a:stretch>
              <a:fillRect/>
            </a:stretch>
          </p:blipFill>
          <p:spPr>
            <a:xfrm>
              <a:off x="3359975" y="928306"/>
              <a:ext cx="351269" cy="1002791"/>
            </a:xfrm>
            <a:prstGeom prst="rect">
              <a:avLst/>
            </a:prstGeom>
          </p:spPr>
        </p:pic>
        <p:pic>
          <p:nvPicPr>
            <p:cNvPr id="56" name="Image 68">
              <a:extLst>
                <a:ext uri="{FF2B5EF4-FFF2-40B4-BE49-F238E27FC236}">
                  <a16:creationId xmlns:a16="http://schemas.microsoft.com/office/drawing/2014/main" id="{3D57816D-34D4-482C-89FF-90A724C8B8CD}"/>
                </a:ext>
              </a:extLst>
            </p:cNvPr>
            <p:cNvPicPr/>
            <p:nvPr/>
          </p:nvPicPr>
          <p:blipFill>
            <a:blip r:embed="rId9" cstate="print"/>
            <a:stretch>
              <a:fillRect/>
            </a:stretch>
          </p:blipFill>
          <p:spPr>
            <a:xfrm>
              <a:off x="3865943" y="928306"/>
              <a:ext cx="351269" cy="1002791"/>
            </a:xfrm>
            <a:prstGeom prst="rect">
              <a:avLst/>
            </a:prstGeom>
          </p:spPr>
        </p:pic>
        <p:pic>
          <p:nvPicPr>
            <p:cNvPr id="57" name="Image 69">
              <a:extLst>
                <a:ext uri="{FF2B5EF4-FFF2-40B4-BE49-F238E27FC236}">
                  <a16:creationId xmlns:a16="http://schemas.microsoft.com/office/drawing/2014/main" id="{FCACB497-D752-49FB-9A29-A2FBD6B48F88}"/>
                </a:ext>
              </a:extLst>
            </p:cNvPr>
            <p:cNvPicPr/>
            <p:nvPr/>
          </p:nvPicPr>
          <p:blipFill>
            <a:blip r:embed="rId10" cstate="print"/>
            <a:stretch>
              <a:fillRect/>
            </a:stretch>
          </p:blipFill>
          <p:spPr>
            <a:xfrm>
              <a:off x="377634" y="958545"/>
              <a:ext cx="252679" cy="965568"/>
            </a:xfrm>
            <a:prstGeom prst="rect">
              <a:avLst/>
            </a:prstGeom>
          </p:spPr>
        </p:pic>
        <p:sp>
          <p:nvSpPr>
            <p:cNvPr id="58" name="Graphic 70">
              <a:extLst>
                <a:ext uri="{FF2B5EF4-FFF2-40B4-BE49-F238E27FC236}">
                  <a16:creationId xmlns:a16="http://schemas.microsoft.com/office/drawing/2014/main" id="{2D61A619-8FCB-4758-976A-1972761514D6}"/>
                </a:ext>
              </a:extLst>
            </p:cNvPr>
            <p:cNvSpPr/>
            <p:nvPr/>
          </p:nvSpPr>
          <p:spPr>
            <a:xfrm>
              <a:off x="377634" y="958545"/>
              <a:ext cx="252729" cy="965835"/>
            </a:xfrm>
            <a:custGeom>
              <a:avLst/>
              <a:gdLst/>
              <a:ahLst/>
              <a:cxnLst/>
              <a:rect l="l" t="t" r="r" b="b"/>
              <a:pathLst>
                <a:path w="252729" h="965835">
                  <a:moveTo>
                    <a:pt x="0" y="965568"/>
                  </a:moveTo>
                  <a:lnTo>
                    <a:pt x="252679" y="965568"/>
                  </a:lnTo>
                  <a:lnTo>
                    <a:pt x="252679" y="0"/>
                  </a:lnTo>
                  <a:lnTo>
                    <a:pt x="0" y="0"/>
                  </a:lnTo>
                  <a:lnTo>
                    <a:pt x="0" y="965568"/>
                  </a:lnTo>
                  <a:close/>
                </a:path>
              </a:pathLst>
            </a:custGeom>
            <a:ln w="9524">
              <a:solidFill>
                <a:srgbClr val="426EC0"/>
              </a:solidFill>
              <a:prstDash val="solid"/>
            </a:ln>
          </p:spPr>
          <p:txBody>
            <a:bodyPr wrap="square" lIns="0" tIns="0" rIns="0" bIns="0" rtlCol="0">
              <a:prstTxWarp prst="textNoShape">
                <a:avLst/>
              </a:prstTxWarp>
              <a:noAutofit/>
            </a:bodyPr>
            <a:lstStyle/>
            <a:p>
              <a:endParaRPr lang="en-IN">
                <a:latin typeface="Times New Roman" panose="02020603050405020304" pitchFamily="18" charset="0"/>
                <a:cs typeface="Times New Roman" panose="02020603050405020304" pitchFamily="18" charset="0"/>
              </a:endParaRPr>
            </a:p>
          </p:txBody>
        </p:sp>
        <p:pic>
          <p:nvPicPr>
            <p:cNvPr id="59" name="Image 71">
              <a:extLst>
                <a:ext uri="{FF2B5EF4-FFF2-40B4-BE49-F238E27FC236}">
                  <a16:creationId xmlns:a16="http://schemas.microsoft.com/office/drawing/2014/main" id="{B451AD6D-4A1F-4AEA-B39A-8DDDB17003DC}"/>
                </a:ext>
              </a:extLst>
            </p:cNvPr>
            <p:cNvPicPr/>
            <p:nvPr/>
          </p:nvPicPr>
          <p:blipFill>
            <a:blip r:embed="rId11" cstate="print"/>
            <a:stretch>
              <a:fillRect/>
            </a:stretch>
          </p:blipFill>
          <p:spPr>
            <a:xfrm>
              <a:off x="882967" y="717156"/>
              <a:ext cx="252679" cy="1206957"/>
            </a:xfrm>
            <a:prstGeom prst="rect">
              <a:avLst/>
            </a:prstGeom>
          </p:spPr>
        </p:pic>
        <p:sp>
          <p:nvSpPr>
            <p:cNvPr id="60" name="Graphic 72">
              <a:extLst>
                <a:ext uri="{FF2B5EF4-FFF2-40B4-BE49-F238E27FC236}">
                  <a16:creationId xmlns:a16="http://schemas.microsoft.com/office/drawing/2014/main" id="{5992BA2F-4954-485F-A88D-2FA6DB152A52}"/>
                </a:ext>
              </a:extLst>
            </p:cNvPr>
            <p:cNvSpPr/>
            <p:nvPr/>
          </p:nvSpPr>
          <p:spPr>
            <a:xfrm>
              <a:off x="882967" y="717156"/>
              <a:ext cx="252729" cy="1207135"/>
            </a:xfrm>
            <a:custGeom>
              <a:avLst/>
              <a:gdLst/>
              <a:ahLst/>
              <a:cxnLst/>
              <a:rect l="l" t="t" r="r" b="b"/>
              <a:pathLst>
                <a:path w="252729" h="1207135">
                  <a:moveTo>
                    <a:pt x="0" y="1206957"/>
                  </a:moveTo>
                  <a:lnTo>
                    <a:pt x="252679" y="1206957"/>
                  </a:lnTo>
                  <a:lnTo>
                    <a:pt x="252679" y="0"/>
                  </a:lnTo>
                  <a:lnTo>
                    <a:pt x="0" y="0"/>
                  </a:lnTo>
                  <a:lnTo>
                    <a:pt x="0" y="1206957"/>
                  </a:lnTo>
                  <a:close/>
                </a:path>
              </a:pathLst>
            </a:custGeom>
            <a:ln w="9525">
              <a:solidFill>
                <a:srgbClr val="426EC0"/>
              </a:solidFill>
              <a:prstDash val="solid"/>
            </a:ln>
          </p:spPr>
          <p:txBody>
            <a:bodyPr wrap="square" lIns="0" tIns="0" rIns="0" bIns="0" rtlCol="0">
              <a:prstTxWarp prst="textNoShape">
                <a:avLst/>
              </a:prstTxWarp>
              <a:noAutofit/>
            </a:bodyPr>
            <a:lstStyle/>
            <a:p>
              <a:endParaRPr lang="en-IN">
                <a:latin typeface="Times New Roman" panose="02020603050405020304" pitchFamily="18" charset="0"/>
                <a:cs typeface="Times New Roman" panose="02020603050405020304" pitchFamily="18" charset="0"/>
              </a:endParaRPr>
            </a:p>
          </p:txBody>
        </p:sp>
        <p:pic>
          <p:nvPicPr>
            <p:cNvPr id="61" name="Image 73">
              <a:extLst>
                <a:ext uri="{FF2B5EF4-FFF2-40B4-BE49-F238E27FC236}">
                  <a16:creationId xmlns:a16="http://schemas.microsoft.com/office/drawing/2014/main" id="{0935C815-09F1-40AF-B263-6F7320834EED}"/>
                </a:ext>
              </a:extLst>
            </p:cNvPr>
            <p:cNvPicPr/>
            <p:nvPr/>
          </p:nvPicPr>
          <p:blipFill>
            <a:blip r:embed="rId12" cstate="print"/>
            <a:stretch>
              <a:fillRect/>
            </a:stretch>
          </p:blipFill>
          <p:spPr>
            <a:xfrm>
              <a:off x="1388300" y="1199934"/>
              <a:ext cx="252679" cy="724179"/>
            </a:xfrm>
            <a:prstGeom prst="rect">
              <a:avLst/>
            </a:prstGeom>
          </p:spPr>
        </p:pic>
        <p:sp>
          <p:nvSpPr>
            <p:cNvPr id="62" name="Graphic 74">
              <a:extLst>
                <a:ext uri="{FF2B5EF4-FFF2-40B4-BE49-F238E27FC236}">
                  <a16:creationId xmlns:a16="http://schemas.microsoft.com/office/drawing/2014/main" id="{FED779E7-0210-4ECD-9343-B04C68E89686}"/>
                </a:ext>
              </a:extLst>
            </p:cNvPr>
            <p:cNvSpPr/>
            <p:nvPr/>
          </p:nvSpPr>
          <p:spPr>
            <a:xfrm>
              <a:off x="1388300" y="1199934"/>
              <a:ext cx="252729" cy="724535"/>
            </a:xfrm>
            <a:custGeom>
              <a:avLst/>
              <a:gdLst/>
              <a:ahLst/>
              <a:cxnLst/>
              <a:rect l="l" t="t" r="r" b="b"/>
              <a:pathLst>
                <a:path w="252729" h="724535">
                  <a:moveTo>
                    <a:pt x="0" y="724179"/>
                  </a:moveTo>
                  <a:lnTo>
                    <a:pt x="252679" y="724179"/>
                  </a:lnTo>
                  <a:lnTo>
                    <a:pt x="252679" y="0"/>
                  </a:lnTo>
                  <a:lnTo>
                    <a:pt x="0" y="0"/>
                  </a:lnTo>
                  <a:lnTo>
                    <a:pt x="0" y="724179"/>
                  </a:lnTo>
                  <a:close/>
                </a:path>
              </a:pathLst>
            </a:custGeom>
            <a:ln w="9525">
              <a:solidFill>
                <a:srgbClr val="426EC0"/>
              </a:solidFill>
              <a:prstDash val="solid"/>
            </a:ln>
          </p:spPr>
          <p:txBody>
            <a:bodyPr wrap="square" lIns="0" tIns="0" rIns="0" bIns="0" rtlCol="0">
              <a:prstTxWarp prst="textNoShape">
                <a:avLst/>
              </a:prstTxWarp>
              <a:noAutofit/>
            </a:bodyPr>
            <a:lstStyle/>
            <a:p>
              <a:endParaRPr lang="en-IN">
                <a:latin typeface="Times New Roman" panose="02020603050405020304" pitchFamily="18" charset="0"/>
                <a:cs typeface="Times New Roman" panose="02020603050405020304" pitchFamily="18" charset="0"/>
              </a:endParaRPr>
            </a:p>
          </p:txBody>
        </p:sp>
        <p:pic>
          <p:nvPicPr>
            <p:cNvPr id="63" name="Image 75">
              <a:extLst>
                <a:ext uri="{FF2B5EF4-FFF2-40B4-BE49-F238E27FC236}">
                  <a16:creationId xmlns:a16="http://schemas.microsoft.com/office/drawing/2014/main" id="{1E14A33E-DD32-47DE-868A-69ABB7C322F4}"/>
                </a:ext>
              </a:extLst>
            </p:cNvPr>
            <p:cNvPicPr/>
            <p:nvPr/>
          </p:nvPicPr>
          <p:blipFill>
            <a:blip r:embed="rId10" cstate="print"/>
            <a:stretch>
              <a:fillRect/>
            </a:stretch>
          </p:blipFill>
          <p:spPr>
            <a:xfrm>
              <a:off x="1893760" y="958545"/>
              <a:ext cx="252679" cy="965568"/>
            </a:xfrm>
            <a:prstGeom prst="rect">
              <a:avLst/>
            </a:prstGeom>
          </p:spPr>
        </p:pic>
        <p:sp>
          <p:nvSpPr>
            <p:cNvPr id="64" name="Graphic 76">
              <a:extLst>
                <a:ext uri="{FF2B5EF4-FFF2-40B4-BE49-F238E27FC236}">
                  <a16:creationId xmlns:a16="http://schemas.microsoft.com/office/drawing/2014/main" id="{766A93E2-6665-4ABB-883C-97A386F47E57}"/>
                </a:ext>
              </a:extLst>
            </p:cNvPr>
            <p:cNvSpPr/>
            <p:nvPr/>
          </p:nvSpPr>
          <p:spPr>
            <a:xfrm>
              <a:off x="1893760" y="958545"/>
              <a:ext cx="252729" cy="965835"/>
            </a:xfrm>
            <a:custGeom>
              <a:avLst/>
              <a:gdLst/>
              <a:ahLst/>
              <a:cxnLst/>
              <a:rect l="l" t="t" r="r" b="b"/>
              <a:pathLst>
                <a:path w="252729" h="965835">
                  <a:moveTo>
                    <a:pt x="0" y="965568"/>
                  </a:moveTo>
                  <a:lnTo>
                    <a:pt x="252679" y="965568"/>
                  </a:lnTo>
                  <a:lnTo>
                    <a:pt x="252679" y="0"/>
                  </a:lnTo>
                  <a:lnTo>
                    <a:pt x="0" y="0"/>
                  </a:lnTo>
                  <a:lnTo>
                    <a:pt x="0" y="965568"/>
                  </a:lnTo>
                  <a:close/>
                </a:path>
              </a:pathLst>
            </a:custGeom>
            <a:ln w="9524">
              <a:solidFill>
                <a:srgbClr val="426EC0"/>
              </a:solidFill>
              <a:prstDash val="solid"/>
            </a:ln>
          </p:spPr>
          <p:txBody>
            <a:bodyPr wrap="square" lIns="0" tIns="0" rIns="0" bIns="0" rtlCol="0">
              <a:prstTxWarp prst="textNoShape">
                <a:avLst/>
              </a:prstTxWarp>
              <a:noAutofit/>
            </a:bodyPr>
            <a:lstStyle/>
            <a:p>
              <a:endParaRPr lang="en-IN">
                <a:latin typeface="Times New Roman" panose="02020603050405020304" pitchFamily="18" charset="0"/>
                <a:cs typeface="Times New Roman" panose="02020603050405020304" pitchFamily="18" charset="0"/>
              </a:endParaRPr>
            </a:p>
          </p:txBody>
        </p:sp>
        <p:pic>
          <p:nvPicPr>
            <p:cNvPr id="65" name="Image 77">
              <a:extLst>
                <a:ext uri="{FF2B5EF4-FFF2-40B4-BE49-F238E27FC236}">
                  <a16:creationId xmlns:a16="http://schemas.microsoft.com/office/drawing/2014/main" id="{F0806242-EC29-44F2-ADEA-EEE8556B907F}"/>
                </a:ext>
              </a:extLst>
            </p:cNvPr>
            <p:cNvPicPr/>
            <p:nvPr/>
          </p:nvPicPr>
          <p:blipFill>
            <a:blip r:embed="rId13" cstate="print"/>
            <a:stretch>
              <a:fillRect/>
            </a:stretch>
          </p:blipFill>
          <p:spPr>
            <a:xfrm>
              <a:off x="2399093" y="717156"/>
              <a:ext cx="252679" cy="1206957"/>
            </a:xfrm>
            <a:prstGeom prst="rect">
              <a:avLst/>
            </a:prstGeom>
          </p:spPr>
        </p:pic>
        <p:sp>
          <p:nvSpPr>
            <p:cNvPr id="66" name="Graphic 78">
              <a:extLst>
                <a:ext uri="{FF2B5EF4-FFF2-40B4-BE49-F238E27FC236}">
                  <a16:creationId xmlns:a16="http://schemas.microsoft.com/office/drawing/2014/main" id="{34D20BA1-BBDB-4BB1-B6EE-D8DADBAE5658}"/>
                </a:ext>
              </a:extLst>
            </p:cNvPr>
            <p:cNvSpPr/>
            <p:nvPr/>
          </p:nvSpPr>
          <p:spPr>
            <a:xfrm>
              <a:off x="2399093" y="717156"/>
              <a:ext cx="252729" cy="1207135"/>
            </a:xfrm>
            <a:custGeom>
              <a:avLst/>
              <a:gdLst/>
              <a:ahLst/>
              <a:cxnLst/>
              <a:rect l="l" t="t" r="r" b="b"/>
              <a:pathLst>
                <a:path w="252729" h="1207135">
                  <a:moveTo>
                    <a:pt x="0" y="1206957"/>
                  </a:moveTo>
                  <a:lnTo>
                    <a:pt x="252679" y="1206957"/>
                  </a:lnTo>
                  <a:lnTo>
                    <a:pt x="252679" y="0"/>
                  </a:lnTo>
                  <a:lnTo>
                    <a:pt x="0" y="0"/>
                  </a:lnTo>
                  <a:lnTo>
                    <a:pt x="0" y="1206957"/>
                  </a:lnTo>
                  <a:close/>
                </a:path>
              </a:pathLst>
            </a:custGeom>
            <a:ln w="9525">
              <a:solidFill>
                <a:srgbClr val="426EC0"/>
              </a:solidFill>
              <a:prstDash val="solid"/>
            </a:ln>
          </p:spPr>
          <p:txBody>
            <a:bodyPr wrap="square" lIns="0" tIns="0" rIns="0" bIns="0" rtlCol="0">
              <a:prstTxWarp prst="textNoShape">
                <a:avLst/>
              </a:prstTxWarp>
              <a:noAutofit/>
            </a:bodyPr>
            <a:lstStyle/>
            <a:p>
              <a:endParaRPr lang="en-IN">
                <a:latin typeface="Times New Roman" panose="02020603050405020304" pitchFamily="18" charset="0"/>
                <a:cs typeface="Times New Roman" panose="02020603050405020304" pitchFamily="18" charset="0"/>
              </a:endParaRPr>
            </a:p>
          </p:txBody>
        </p:sp>
        <p:pic>
          <p:nvPicPr>
            <p:cNvPr id="67" name="Image 79">
              <a:extLst>
                <a:ext uri="{FF2B5EF4-FFF2-40B4-BE49-F238E27FC236}">
                  <a16:creationId xmlns:a16="http://schemas.microsoft.com/office/drawing/2014/main" id="{97683CB9-E5BB-4642-9E3F-E33EDE43CC97}"/>
                </a:ext>
              </a:extLst>
            </p:cNvPr>
            <p:cNvPicPr/>
            <p:nvPr/>
          </p:nvPicPr>
          <p:blipFill>
            <a:blip r:embed="rId10" cstate="print"/>
            <a:stretch>
              <a:fillRect/>
            </a:stretch>
          </p:blipFill>
          <p:spPr>
            <a:xfrm>
              <a:off x="2904426" y="958545"/>
              <a:ext cx="252679" cy="965568"/>
            </a:xfrm>
            <a:prstGeom prst="rect">
              <a:avLst/>
            </a:prstGeom>
          </p:spPr>
        </p:pic>
        <p:sp>
          <p:nvSpPr>
            <p:cNvPr id="68" name="Graphic 80">
              <a:extLst>
                <a:ext uri="{FF2B5EF4-FFF2-40B4-BE49-F238E27FC236}">
                  <a16:creationId xmlns:a16="http://schemas.microsoft.com/office/drawing/2014/main" id="{F143B092-4D4C-4627-ABB2-9B11601268EB}"/>
                </a:ext>
              </a:extLst>
            </p:cNvPr>
            <p:cNvSpPr/>
            <p:nvPr/>
          </p:nvSpPr>
          <p:spPr>
            <a:xfrm>
              <a:off x="2904426" y="958545"/>
              <a:ext cx="252729" cy="965835"/>
            </a:xfrm>
            <a:custGeom>
              <a:avLst/>
              <a:gdLst/>
              <a:ahLst/>
              <a:cxnLst/>
              <a:rect l="l" t="t" r="r" b="b"/>
              <a:pathLst>
                <a:path w="252729" h="965835">
                  <a:moveTo>
                    <a:pt x="0" y="965568"/>
                  </a:moveTo>
                  <a:lnTo>
                    <a:pt x="252679" y="965568"/>
                  </a:lnTo>
                  <a:lnTo>
                    <a:pt x="252679" y="0"/>
                  </a:lnTo>
                  <a:lnTo>
                    <a:pt x="0" y="0"/>
                  </a:lnTo>
                  <a:lnTo>
                    <a:pt x="0" y="965568"/>
                  </a:lnTo>
                  <a:close/>
                </a:path>
              </a:pathLst>
            </a:custGeom>
            <a:ln w="9524">
              <a:solidFill>
                <a:srgbClr val="426EC0"/>
              </a:solidFill>
              <a:prstDash val="solid"/>
            </a:ln>
          </p:spPr>
          <p:txBody>
            <a:bodyPr wrap="square" lIns="0" tIns="0" rIns="0" bIns="0" rtlCol="0">
              <a:prstTxWarp prst="textNoShape">
                <a:avLst/>
              </a:prstTxWarp>
              <a:noAutofit/>
            </a:bodyPr>
            <a:lstStyle/>
            <a:p>
              <a:endParaRPr lang="en-IN">
                <a:latin typeface="Times New Roman" panose="02020603050405020304" pitchFamily="18" charset="0"/>
                <a:cs typeface="Times New Roman" panose="02020603050405020304" pitchFamily="18" charset="0"/>
              </a:endParaRPr>
            </a:p>
          </p:txBody>
        </p:sp>
        <p:pic>
          <p:nvPicPr>
            <p:cNvPr id="69" name="Image 81">
              <a:extLst>
                <a:ext uri="{FF2B5EF4-FFF2-40B4-BE49-F238E27FC236}">
                  <a16:creationId xmlns:a16="http://schemas.microsoft.com/office/drawing/2014/main" id="{943F9AAB-6335-470E-9394-25CAA568D6CE}"/>
                </a:ext>
              </a:extLst>
            </p:cNvPr>
            <p:cNvPicPr/>
            <p:nvPr/>
          </p:nvPicPr>
          <p:blipFill>
            <a:blip r:embed="rId10" cstate="print"/>
            <a:stretch>
              <a:fillRect/>
            </a:stretch>
          </p:blipFill>
          <p:spPr>
            <a:xfrm>
              <a:off x="3409759" y="958545"/>
              <a:ext cx="252679" cy="965568"/>
            </a:xfrm>
            <a:prstGeom prst="rect">
              <a:avLst/>
            </a:prstGeom>
          </p:spPr>
        </p:pic>
        <p:sp>
          <p:nvSpPr>
            <p:cNvPr id="70" name="Graphic 82">
              <a:extLst>
                <a:ext uri="{FF2B5EF4-FFF2-40B4-BE49-F238E27FC236}">
                  <a16:creationId xmlns:a16="http://schemas.microsoft.com/office/drawing/2014/main" id="{974BB373-33CF-4EE3-A50A-013233312D9F}"/>
                </a:ext>
              </a:extLst>
            </p:cNvPr>
            <p:cNvSpPr/>
            <p:nvPr/>
          </p:nvSpPr>
          <p:spPr>
            <a:xfrm>
              <a:off x="3409759" y="958545"/>
              <a:ext cx="252729" cy="965835"/>
            </a:xfrm>
            <a:custGeom>
              <a:avLst/>
              <a:gdLst/>
              <a:ahLst/>
              <a:cxnLst/>
              <a:rect l="l" t="t" r="r" b="b"/>
              <a:pathLst>
                <a:path w="252729" h="965835">
                  <a:moveTo>
                    <a:pt x="0" y="965568"/>
                  </a:moveTo>
                  <a:lnTo>
                    <a:pt x="252679" y="965568"/>
                  </a:lnTo>
                  <a:lnTo>
                    <a:pt x="252679" y="0"/>
                  </a:lnTo>
                  <a:lnTo>
                    <a:pt x="0" y="0"/>
                  </a:lnTo>
                  <a:lnTo>
                    <a:pt x="0" y="965568"/>
                  </a:lnTo>
                  <a:close/>
                </a:path>
              </a:pathLst>
            </a:custGeom>
            <a:ln w="9524">
              <a:solidFill>
                <a:srgbClr val="426EC0"/>
              </a:solidFill>
              <a:prstDash val="solid"/>
            </a:ln>
          </p:spPr>
          <p:txBody>
            <a:bodyPr wrap="square" lIns="0" tIns="0" rIns="0" bIns="0" rtlCol="0">
              <a:prstTxWarp prst="textNoShape">
                <a:avLst/>
              </a:prstTxWarp>
              <a:noAutofit/>
            </a:bodyPr>
            <a:lstStyle/>
            <a:p>
              <a:endParaRPr lang="en-IN">
                <a:latin typeface="Times New Roman" panose="02020603050405020304" pitchFamily="18" charset="0"/>
                <a:cs typeface="Times New Roman" panose="02020603050405020304" pitchFamily="18" charset="0"/>
              </a:endParaRPr>
            </a:p>
          </p:txBody>
        </p:sp>
        <p:pic>
          <p:nvPicPr>
            <p:cNvPr id="71" name="Image 83">
              <a:extLst>
                <a:ext uri="{FF2B5EF4-FFF2-40B4-BE49-F238E27FC236}">
                  <a16:creationId xmlns:a16="http://schemas.microsoft.com/office/drawing/2014/main" id="{B574335D-2029-4FCB-86F0-339494F19D3A}"/>
                </a:ext>
              </a:extLst>
            </p:cNvPr>
            <p:cNvPicPr/>
            <p:nvPr/>
          </p:nvPicPr>
          <p:blipFill>
            <a:blip r:embed="rId10" cstate="print"/>
            <a:stretch>
              <a:fillRect/>
            </a:stretch>
          </p:blipFill>
          <p:spPr>
            <a:xfrm>
              <a:off x="3915219" y="958545"/>
              <a:ext cx="252679" cy="965568"/>
            </a:xfrm>
            <a:prstGeom prst="rect">
              <a:avLst/>
            </a:prstGeom>
          </p:spPr>
        </p:pic>
        <p:sp>
          <p:nvSpPr>
            <p:cNvPr id="72" name="Graphic 84">
              <a:extLst>
                <a:ext uri="{FF2B5EF4-FFF2-40B4-BE49-F238E27FC236}">
                  <a16:creationId xmlns:a16="http://schemas.microsoft.com/office/drawing/2014/main" id="{E330105B-BA95-4AD3-BD37-7067D477D0B9}"/>
                </a:ext>
              </a:extLst>
            </p:cNvPr>
            <p:cNvSpPr/>
            <p:nvPr/>
          </p:nvSpPr>
          <p:spPr>
            <a:xfrm>
              <a:off x="3915219" y="958545"/>
              <a:ext cx="252729" cy="965835"/>
            </a:xfrm>
            <a:custGeom>
              <a:avLst/>
              <a:gdLst/>
              <a:ahLst/>
              <a:cxnLst/>
              <a:rect l="l" t="t" r="r" b="b"/>
              <a:pathLst>
                <a:path w="252729" h="965835">
                  <a:moveTo>
                    <a:pt x="0" y="965568"/>
                  </a:moveTo>
                  <a:lnTo>
                    <a:pt x="252679" y="965568"/>
                  </a:lnTo>
                  <a:lnTo>
                    <a:pt x="252679" y="0"/>
                  </a:lnTo>
                  <a:lnTo>
                    <a:pt x="0" y="0"/>
                  </a:lnTo>
                  <a:lnTo>
                    <a:pt x="0" y="965568"/>
                  </a:lnTo>
                  <a:close/>
                </a:path>
              </a:pathLst>
            </a:custGeom>
            <a:ln w="9524">
              <a:solidFill>
                <a:srgbClr val="426EC0"/>
              </a:solidFill>
              <a:prstDash val="solid"/>
            </a:ln>
          </p:spPr>
          <p:txBody>
            <a:bodyPr wrap="square" lIns="0" tIns="0" rIns="0" bIns="0" rtlCol="0">
              <a:prstTxWarp prst="textNoShape">
                <a:avLst/>
              </a:prstTxWarp>
              <a:noAutofit/>
            </a:bodyPr>
            <a:lstStyle/>
            <a:p>
              <a:endParaRPr lang="en-IN">
                <a:latin typeface="Times New Roman" panose="02020603050405020304" pitchFamily="18" charset="0"/>
                <a:cs typeface="Times New Roman" panose="02020603050405020304" pitchFamily="18" charset="0"/>
              </a:endParaRPr>
            </a:p>
          </p:txBody>
        </p:sp>
        <p:sp>
          <p:nvSpPr>
            <p:cNvPr id="73" name="Graphic 85">
              <a:extLst>
                <a:ext uri="{FF2B5EF4-FFF2-40B4-BE49-F238E27FC236}">
                  <a16:creationId xmlns:a16="http://schemas.microsoft.com/office/drawing/2014/main" id="{DF31B181-DD9E-4C75-9ADD-7DD6EFD03985}"/>
                </a:ext>
              </a:extLst>
            </p:cNvPr>
            <p:cNvSpPr/>
            <p:nvPr/>
          </p:nvSpPr>
          <p:spPr>
            <a:xfrm>
              <a:off x="251269" y="1924113"/>
              <a:ext cx="4043045" cy="582930"/>
            </a:xfrm>
            <a:custGeom>
              <a:avLst/>
              <a:gdLst/>
              <a:ahLst/>
              <a:cxnLst/>
              <a:rect l="l" t="t" r="r" b="b"/>
              <a:pathLst>
                <a:path w="4043045" h="582930">
                  <a:moveTo>
                    <a:pt x="0" y="0"/>
                  </a:moveTo>
                  <a:lnTo>
                    <a:pt x="4042917" y="0"/>
                  </a:lnTo>
                </a:path>
                <a:path w="4043045" h="582930">
                  <a:moveTo>
                    <a:pt x="0" y="0"/>
                  </a:moveTo>
                  <a:lnTo>
                    <a:pt x="0" y="361187"/>
                  </a:lnTo>
                </a:path>
                <a:path w="4043045" h="582930">
                  <a:moveTo>
                    <a:pt x="505713" y="0"/>
                  </a:moveTo>
                  <a:lnTo>
                    <a:pt x="505713" y="361187"/>
                  </a:lnTo>
                </a:path>
                <a:path w="4043045" h="582930">
                  <a:moveTo>
                    <a:pt x="1011682" y="0"/>
                  </a:moveTo>
                  <a:lnTo>
                    <a:pt x="1011682" y="361187"/>
                  </a:lnTo>
                </a:path>
                <a:path w="4043045" h="582930">
                  <a:moveTo>
                    <a:pt x="1514602" y="0"/>
                  </a:moveTo>
                  <a:lnTo>
                    <a:pt x="1514602" y="361187"/>
                  </a:lnTo>
                </a:path>
                <a:path w="4043045" h="582930">
                  <a:moveTo>
                    <a:pt x="2020570" y="0"/>
                  </a:moveTo>
                  <a:lnTo>
                    <a:pt x="2020570" y="361187"/>
                  </a:lnTo>
                </a:path>
                <a:path w="4043045" h="582930">
                  <a:moveTo>
                    <a:pt x="2526538" y="0"/>
                  </a:moveTo>
                  <a:lnTo>
                    <a:pt x="2526538" y="361187"/>
                  </a:lnTo>
                </a:path>
                <a:path w="4043045" h="582930">
                  <a:moveTo>
                    <a:pt x="3032505" y="0"/>
                  </a:moveTo>
                  <a:lnTo>
                    <a:pt x="3032505" y="361187"/>
                  </a:lnTo>
                </a:path>
                <a:path w="4043045" h="582930">
                  <a:moveTo>
                    <a:pt x="3538474" y="0"/>
                  </a:moveTo>
                  <a:lnTo>
                    <a:pt x="3538474" y="361187"/>
                  </a:lnTo>
                </a:path>
                <a:path w="4043045" h="582930">
                  <a:moveTo>
                    <a:pt x="4042917" y="0"/>
                  </a:moveTo>
                  <a:lnTo>
                    <a:pt x="4042917" y="361187"/>
                  </a:lnTo>
                </a:path>
                <a:path w="4043045" h="582930">
                  <a:moveTo>
                    <a:pt x="0" y="361187"/>
                  </a:moveTo>
                  <a:lnTo>
                    <a:pt x="0" y="582676"/>
                  </a:lnTo>
                </a:path>
                <a:path w="4043045" h="582930">
                  <a:moveTo>
                    <a:pt x="505713" y="361187"/>
                  </a:moveTo>
                  <a:lnTo>
                    <a:pt x="505713" y="582676"/>
                  </a:lnTo>
                </a:path>
                <a:path w="4043045" h="582930">
                  <a:moveTo>
                    <a:pt x="1011682" y="361187"/>
                  </a:moveTo>
                  <a:lnTo>
                    <a:pt x="1011682" y="582676"/>
                  </a:lnTo>
                </a:path>
                <a:path w="4043045" h="582930">
                  <a:moveTo>
                    <a:pt x="1514602" y="361187"/>
                  </a:moveTo>
                  <a:lnTo>
                    <a:pt x="1514602" y="582676"/>
                  </a:lnTo>
                </a:path>
                <a:path w="4043045" h="582930">
                  <a:moveTo>
                    <a:pt x="2020570" y="361187"/>
                  </a:moveTo>
                  <a:lnTo>
                    <a:pt x="2020570" y="582676"/>
                  </a:lnTo>
                </a:path>
                <a:path w="4043045" h="582930">
                  <a:moveTo>
                    <a:pt x="2526538" y="361187"/>
                  </a:moveTo>
                  <a:lnTo>
                    <a:pt x="2526538" y="582676"/>
                  </a:lnTo>
                </a:path>
                <a:path w="4043045" h="582930">
                  <a:moveTo>
                    <a:pt x="3032505" y="361187"/>
                  </a:moveTo>
                  <a:lnTo>
                    <a:pt x="3032505" y="582676"/>
                  </a:lnTo>
                </a:path>
                <a:path w="4043045" h="582930">
                  <a:moveTo>
                    <a:pt x="3538474" y="361187"/>
                  </a:moveTo>
                  <a:lnTo>
                    <a:pt x="3538474" y="582676"/>
                  </a:lnTo>
                </a:path>
                <a:path w="4043045" h="582930">
                  <a:moveTo>
                    <a:pt x="4042917" y="361187"/>
                  </a:moveTo>
                  <a:lnTo>
                    <a:pt x="4042917" y="582676"/>
                  </a:lnTo>
                </a:path>
              </a:pathLst>
            </a:custGeom>
            <a:ln w="9525">
              <a:solidFill>
                <a:srgbClr val="D9D9D9"/>
              </a:solidFill>
              <a:prstDash val="solid"/>
            </a:ln>
          </p:spPr>
          <p:txBody>
            <a:bodyPr wrap="square" lIns="0" tIns="0" rIns="0" bIns="0" rtlCol="0">
              <a:prstTxWarp prst="textNoShape">
                <a:avLst/>
              </a:prstTxWarp>
              <a:noAutofit/>
            </a:bodyPr>
            <a:lstStyle/>
            <a:p>
              <a:endParaRPr lang="en-IN">
                <a:latin typeface="Times New Roman" panose="02020603050405020304" pitchFamily="18" charset="0"/>
                <a:cs typeface="Times New Roman" panose="02020603050405020304" pitchFamily="18" charset="0"/>
              </a:endParaRPr>
            </a:p>
          </p:txBody>
        </p:sp>
        <p:sp>
          <p:nvSpPr>
            <p:cNvPr id="74" name="Graphic 86">
              <a:extLst>
                <a:ext uri="{FF2B5EF4-FFF2-40B4-BE49-F238E27FC236}">
                  <a16:creationId xmlns:a16="http://schemas.microsoft.com/office/drawing/2014/main" id="{737B9337-C0D5-4EB4-B4D7-504EAF809CED}"/>
                </a:ext>
              </a:extLst>
            </p:cNvPr>
            <p:cNvSpPr/>
            <p:nvPr/>
          </p:nvSpPr>
          <p:spPr>
            <a:xfrm>
              <a:off x="4762" y="4762"/>
              <a:ext cx="4429125" cy="2819400"/>
            </a:xfrm>
            <a:custGeom>
              <a:avLst/>
              <a:gdLst/>
              <a:ahLst/>
              <a:cxnLst/>
              <a:rect l="l" t="t" r="r" b="b"/>
              <a:pathLst>
                <a:path w="4429125" h="2819400">
                  <a:moveTo>
                    <a:pt x="0" y="2819400"/>
                  </a:moveTo>
                  <a:lnTo>
                    <a:pt x="4429125" y="2819400"/>
                  </a:lnTo>
                  <a:lnTo>
                    <a:pt x="4429125" y="0"/>
                  </a:lnTo>
                  <a:lnTo>
                    <a:pt x="0" y="0"/>
                  </a:lnTo>
                  <a:lnTo>
                    <a:pt x="0" y="2819400"/>
                  </a:lnTo>
                  <a:close/>
                </a:path>
              </a:pathLst>
            </a:custGeom>
            <a:ln w="9525">
              <a:solidFill>
                <a:srgbClr val="D9D9D9"/>
              </a:solidFill>
              <a:prstDash val="solid"/>
            </a:ln>
          </p:spPr>
          <p:txBody>
            <a:bodyPr wrap="square" lIns="0" tIns="0" rIns="0" bIns="0" rtlCol="0">
              <a:prstTxWarp prst="textNoShape">
                <a:avLst/>
              </a:prstTxWarp>
              <a:noAutofit/>
            </a:bodyPr>
            <a:lstStyle/>
            <a:p>
              <a:endParaRPr lang="en-IN">
                <a:latin typeface="Times New Roman" panose="02020603050405020304" pitchFamily="18" charset="0"/>
                <a:cs typeface="Times New Roman" panose="02020603050405020304" pitchFamily="18" charset="0"/>
              </a:endParaRPr>
            </a:p>
          </p:txBody>
        </p:sp>
        <p:sp>
          <p:nvSpPr>
            <p:cNvPr id="75" name="Textbox 87">
              <a:extLst>
                <a:ext uri="{FF2B5EF4-FFF2-40B4-BE49-F238E27FC236}">
                  <a16:creationId xmlns:a16="http://schemas.microsoft.com/office/drawing/2014/main" id="{85FB7611-113E-445F-9D09-19F0B96F016E}"/>
                </a:ext>
              </a:extLst>
            </p:cNvPr>
            <p:cNvSpPr txBox="1"/>
            <p:nvPr/>
          </p:nvSpPr>
          <p:spPr>
            <a:xfrm>
              <a:off x="1717103" y="2549842"/>
              <a:ext cx="1129030" cy="116205"/>
            </a:xfrm>
            <a:prstGeom prst="rect">
              <a:avLst/>
            </a:prstGeom>
          </p:spPr>
          <p:txBody>
            <a:bodyPr wrap="square" lIns="0" tIns="0" rIns="0" bIns="0" rtlCol="0">
              <a:noAutofit/>
            </a:bodyPr>
            <a:lstStyle/>
            <a:p>
              <a:pPr>
                <a:lnSpc>
                  <a:spcPts val="910"/>
                </a:lnSpc>
                <a:spcAft>
                  <a:spcPts val="800"/>
                </a:spcAft>
              </a:pPr>
              <a:r>
                <a:rPr lang="en-US" sz="900">
                  <a:effectLst/>
                  <a:latin typeface="Times New Roman" panose="02020603050405020304" pitchFamily="18" charset="0"/>
                  <a:ea typeface="Calibri" panose="020F0502020204030204" pitchFamily="34" charset="0"/>
                  <a:cs typeface="Times New Roman" panose="02020603050405020304" pitchFamily="18" charset="0"/>
                </a:rPr>
                <a:t>BIOACTIVE</a:t>
              </a:r>
              <a:r>
                <a:rPr lang="en-US" sz="900" spc="-50">
                  <a:effectLst/>
                  <a:latin typeface="Times New Roman" panose="02020603050405020304" pitchFamily="18" charset="0"/>
                  <a:ea typeface="Calibri" panose="020F0502020204030204" pitchFamily="34" charset="0"/>
                  <a:cs typeface="Times New Roman" panose="02020603050405020304" pitchFamily="18" charset="0"/>
                </a:rPr>
                <a:t> </a:t>
              </a:r>
              <a:r>
                <a:rPr lang="en-US" sz="900" spc="-10">
                  <a:effectLst/>
                  <a:latin typeface="Times New Roman" panose="02020603050405020304" pitchFamily="18" charset="0"/>
                  <a:ea typeface="Calibri" panose="020F0502020204030204" pitchFamily="34" charset="0"/>
                  <a:cs typeface="Times New Roman" panose="02020603050405020304" pitchFamily="18" charset="0"/>
                </a:rPr>
                <a:t>COMPOUND</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6" name="Textbox 88">
              <a:extLst>
                <a:ext uri="{FF2B5EF4-FFF2-40B4-BE49-F238E27FC236}">
                  <a16:creationId xmlns:a16="http://schemas.microsoft.com/office/drawing/2014/main" id="{0370D929-B702-4819-A292-9AC215B835F6}"/>
                </a:ext>
              </a:extLst>
            </p:cNvPr>
            <p:cNvSpPr txBox="1"/>
            <p:nvPr/>
          </p:nvSpPr>
          <p:spPr>
            <a:xfrm>
              <a:off x="4014660" y="2381567"/>
              <a:ext cx="71755" cy="116205"/>
            </a:xfrm>
            <a:prstGeom prst="rect">
              <a:avLst/>
            </a:prstGeom>
          </p:spPr>
          <p:txBody>
            <a:bodyPr wrap="square" lIns="0" tIns="0" rIns="0" bIns="0" rtlCol="0">
              <a:noAutofit/>
            </a:bodyPr>
            <a:lstStyle/>
            <a:p>
              <a:pPr>
                <a:lnSpc>
                  <a:spcPts val="910"/>
                </a:lnSpc>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8</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7" name="Textbox 89">
              <a:extLst>
                <a:ext uri="{FF2B5EF4-FFF2-40B4-BE49-F238E27FC236}">
                  <a16:creationId xmlns:a16="http://schemas.microsoft.com/office/drawing/2014/main" id="{5114DAFB-06D4-419C-8E29-9DDF694691C4}"/>
                </a:ext>
              </a:extLst>
            </p:cNvPr>
            <p:cNvSpPr txBox="1"/>
            <p:nvPr/>
          </p:nvSpPr>
          <p:spPr>
            <a:xfrm>
              <a:off x="3509073" y="2381567"/>
              <a:ext cx="71755" cy="116205"/>
            </a:xfrm>
            <a:prstGeom prst="rect">
              <a:avLst/>
            </a:prstGeom>
          </p:spPr>
          <p:txBody>
            <a:bodyPr wrap="square" lIns="0" tIns="0" rIns="0" bIns="0" rtlCol="0">
              <a:noAutofit/>
            </a:bodyPr>
            <a:lstStyle/>
            <a:p>
              <a:pPr>
                <a:lnSpc>
                  <a:spcPts val="910"/>
                </a:lnSpc>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7</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8" name="Textbox 90">
              <a:extLst>
                <a:ext uri="{FF2B5EF4-FFF2-40B4-BE49-F238E27FC236}">
                  <a16:creationId xmlns:a16="http://schemas.microsoft.com/office/drawing/2014/main" id="{DDFE2729-3BF4-48E5-BA8E-A35973115B20}"/>
                </a:ext>
              </a:extLst>
            </p:cNvPr>
            <p:cNvSpPr txBox="1"/>
            <p:nvPr/>
          </p:nvSpPr>
          <p:spPr>
            <a:xfrm>
              <a:off x="3003613" y="2381567"/>
              <a:ext cx="71755" cy="116205"/>
            </a:xfrm>
            <a:prstGeom prst="rect">
              <a:avLst/>
            </a:prstGeom>
          </p:spPr>
          <p:txBody>
            <a:bodyPr wrap="square" lIns="0" tIns="0" rIns="0" bIns="0" rtlCol="0">
              <a:noAutofit/>
            </a:bodyPr>
            <a:lstStyle/>
            <a:p>
              <a:pPr>
                <a:lnSpc>
                  <a:spcPts val="910"/>
                </a:lnSpc>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6</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9" name="Textbox 91">
              <a:extLst>
                <a:ext uri="{FF2B5EF4-FFF2-40B4-BE49-F238E27FC236}">
                  <a16:creationId xmlns:a16="http://schemas.microsoft.com/office/drawing/2014/main" id="{1A392B0F-1A98-459F-A65D-20FE23532971}"/>
                </a:ext>
              </a:extLst>
            </p:cNvPr>
            <p:cNvSpPr txBox="1"/>
            <p:nvPr/>
          </p:nvSpPr>
          <p:spPr>
            <a:xfrm>
              <a:off x="2498026" y="2381567"/>
              <a:ext cx="71755" cy="116205"/>
            </a:xfrm>
            <a:prstGeom prst="rect">
              <a:avLst/>
            </a:prstGeom>
          </p:spPr>
          <p:txBody>
            <a:bodyPr wrap="square" lIns="0" tIns="0" rIns="0" bIns="0" rtlCol="0">
              <a:noAutofit/>
            </a:bodyPr>
            <a:lstStyle/>
            <a:p>
              <a:pPr>
                <a:lnSpc>
                  <a:spcPts val="910"/>
                </a:lnSpc>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5</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0" name="Textbox 92">
              <a:extLst>
                <a:ext uri="{FF2B5EF4-FFF2-40B4-BE49-F238E27FC236}">
                  <a16:creationId xmlns:a16="http://schemas.microsoft.com/office/drawing/2014/main" id="{12CEA350-70F6-4F2E-A72E-CF624F1E5BCE}"/>
                </a:ext>
              </a:extLst>
            </p:cNvPr>
            <p:cNvSpPr txBox="1"/>
            <p:nvPr/>
          </p:nvSpPr>
          <p:spPr>
            <a:xfrm>
              <a:off x="1992312" y="2381567"/>
              <a:ext cx="71755" cy="116205"/>
            </a:xfrm>
            <a:prstGeom prst="rect">
              <a:avLst/>
            </a:prstGeom>
          </p:spPr>
          <p:txBody>
            <a:bodyPr wrap="square" lIns="0" tIns="0" rIns="0" bIns="0" rtlCol="0">
              <a:noAutofit/>
            </a:bodyPr>
            <a:lstStyle/>
            <a:p>
              <a:pPr>
                <a:lnSpc>
                  <a:spcPts val="910"/>
                </a:lnSpc>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4</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1" name="Textbox 93">
              <a:extLst>
                <a:ext uri="{FF2B5EF4-FFF2-40B4-BE49-F238E27FC236}">
                  <a16:creationId xmlns:a16="http://schemas.microsoft.com/office/drawing/2014/main" id="{92F23D59-7E8B-4DEF-8FA9-999F1EB89F4C}"/>
                </a:ext>
              </a:extLst>
            </p:cNvPr>
            <p:cNvSpPr txBox="1"/>
            <p:nvPr/>
          </p:nvSpPr>
          <p:spPr>
            <a:xfrm>
              <a:off x="1486979" y="2381567"/>
              <a:ext cx="71755" cy="116205"/>
            </a:xfrm>
            <a:prstGeom prst="rect">
              <a:avLst/>
            </a:prstGeom>
          </p:spPr>
          <p:txBody>
            <a:bodyPr wrap="square" lIns="0" tIns="0" rIns="0" bIns="0" rtlCol="0">
              <a:noAutofit/>
            </a:bodyPr>
            <a:lstStyle/>
            <a:p>
              <a:pPr>
                <a:lnSpc>
                  <a:spcPts val="910"/>
                </a:lnSpc>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3</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2" name="Textbox 94">
              <a:extLst>
                <a:ext uri="{FF2B5EF4-FFF2-40B4-BE49-F238E27FC236}">
                  <a16:creationId xmlns:a16="http://schemas.microsoft.com/office/drawing/2014/main" id="{723ABA38-B47B-416A-8C78-4BE0F2ECD790}"/>
                </a:ext>
              </a:extLst>
            </p:cNvPr>
            <p:cNvSpPr txBox="1"/>
            <p:nvPr/>
          </p:nvSpPr>
          <p:spPr>
            <a:xfrm>
              <a:off x="981265" y="2381567"/>
              <a:ext cx="71755" cy="116205"/>
            </a:xfrm>
            <a:prstGeom prst="rect">
              <a:avLst/>
            </a:prstGeom>
          </p:spPr>
          <p:txBody>
            <a:bodyPr wrap="square" lIns="0" tIns="0" rIns="0" bIns="0" rtlCol="0">
              <a:noAutofit/>
            </a:bodyPr>
            <a:lstStyle/>
            <a:p>
              <a:pPr>
                <a:lnSpc>
                  <a:spcPts val="910"/>
                </a:lnSpc>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2</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3" name="Textbox 95">
              <a:extLst>
                <a:ext uri="{FF2B5EF4-FFF2-40B4-BE49-F238E27FC236}">
                  <a16:creationId xmlns:a16="http://schemas.microsoft.com/office/drawing/2014/main" id="{18C1ADA0-17E7-42D1-8112-13228BE13A9F}"/>
                </a:ext>
              </a:extLst>
            </p:cNvPr>
            <p:cNvSpPr txBox="1"/>
            <p:nvPr/>
          </p:nvSpPr>
          <p:spPr>
            <a:xfrm>
              <a:off x="475678" y="2381567"/>
              <a:ext cx="71755" cy="116205"/>
            </a:xfrm>
            <a:prstGeom prst="rect">
              <a:avLst/>
            </a:prstGeom>
          </p:spPr>
          <p:txBody>
            <a:bodyPr wrap="square" lIns="0" tIns="0" rIns="0" bIns="0" rtlCol="0">
              <a:noAutofit/>
            </a:bodyPr>
            <a:lstStyle/>
            <a:p>
              <a:pPr>
                <a:lnSpc>
                  <a:spcPts val="910"/>
                </a:lnSpc>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1</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4" name="Textbox 96">
              <a:extLst>
                <a:ext uri="{FF2B5EF4-FFF2-40B4-BE49-F238E27FC236}">
                  <a16:creationId xmlns:a16="http://schemas.microsoft.com/office/drawing/2014/main" id="{F586182D-C8AE-40BB-B38B-B55A3A0CC262}"/>
                </a:ext>
              </a:extLst>
            </p:cNvPr>
            <p:cNvSpPr txBox="1"/>
            <p:nvPr/>
          </p:nvSpPr>
          <p:spPr>
            <a:xfrm>
              <a:off x="3948874" y="2159952"/>
              <a:ext cx="201930" cy="116205"/>
            </a:xfrm>
            <a:prstGeom prst="rect">
              <a:avLst/>
            </a:prstGeom>
          </p:spPr>
          <p:txBody>
            <a:bodyPr wrap="square" lIns="0" tIns="0" rIns="0" bIns="0" rtlCol="0">
              <a:noAutofit/>
            </a:bodyPr>
            <a:lstStyle/>
            <a:p>
              <a:pPr>
                <a:lnSpc>
                  <a:spcPts val="910"/>
                </a:lnSpc>
                <a:spcAft>
                  <a:spcPts val="800"/>
                </a:spcAft>
              </a:pPr>
              <a:r>
                <a:rPr lang="en-US" sz="900" spc="-20">
                  <a:effectLst/>
                  <a:latin typeface="Times New Roman" panose="02020603050405020304" pitchFamily="18" charset="0"/>
                  <a:ea typeface="Calibri" panose="020F0502020204030204" pitchFamily="34" charset="0"/>
                  <a:cs typeface="Times New Roman" panose="02020603050405020304" pitchFamily="18" charset="0"/>
                </a:rPr>
                <a:t>acid</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5" name="Textbox 97">
              <a:extLst>
                <a:ext uri="{FF2B5EF4-FFF2-40B4-BE49-F238E27FC236}">
                  <a16:creationId xmlns:a16="http://schemas.microsoft.com/office/drawing/2014/main" id="{EAF4FBF3-ADD5-48AA-B194-E2E850C56BA1}"/>
                </a:ext>
              </a:extLst>
            </p:cNvPr>
            <p:cNvSpPr txBox="1"/>
            <p:nvPr/>
          </p:nvSpPr>
          <p:spPr>
            <a:xfrm>
              <a:off x="2885757" y="2159952"/>
              <a:ext cx="308610" cy="116205"/>
            </a:xfrm>
            <a:prstGeom prst="rect">
              <a:avLst/>
            </a:prstGeom>
          </p:spPr>
          <p:txBody>
            <a:bodyPr wrap="square" lIns="0" tIns="0" rIns="0" bIns="0" rtlCol="0">
              <a:noAutofit/>
            </a:bodyPr>
            <a:lstStyle/>
            <a:p>
              <a:pPr>
                <a:lnSpc>
                  <a:spcPts val="910"/>
                </a:lnSpc>
                <a:spcAft>
                  <a:spcPts val="800"/>
                </a:spcAft>
              </a:pPr>
              <a:r>
                <a:rPr lang="en-US" sz="900" spc="-10">
                  <a:effectLst/>
                  <a:latin typeface="Times New Roman" panose="02020603050405020304" pitchFamily="18" charset="0"/>
                  <a:ea typeface="Calibri" panose="020F0502020204030204" pitchFamily="34" charset="0"/>
                  <a:cs typeface="Times New Roman" panose="02020603050405020304" pitchFamily="18" charset="0"/>
                </a:rPr>
                <a:t>oleate</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6" name="Textbox 98">
              <a:extLst>
                <a:ext uri="{FF2B5EF4-FFF2-40B4-BE49-F238E27FC236}">
                  <a16:creationId xmlns:a16="http://schemas.microsoft.com/office/drawing/2014/main" id="{BFCFCF54-2D1C-41F9-8A7F-90240AF5C6CB}"/>
                </a:ext>
              </a:extLst>
            </p:cNvPr>
            <p:cNvSpPr txBox="1"/>
            <p:nvPr/>
          </p:nvSpPr>
          <p:spPr>
            <a:xfrm>
              <a:off x="2319083" y="2020379"/>
              <a:ext cx="1945005" cy="116205"/>
            </a:xfrm>
            <a:prstGeom prst="rect">
              <a:avLst/>
            </a:prstGeom>
          </p:spPr>
          <p:txBody>
            <a:bodyPr wrap="square" lIns="0" tIns="0" rIns="0" bIns="0" rtlCol="0">
              <a:noAutofit/>
            </a:bodyPr>
            <a:lstStyle/>
            <a:p>
              <a:pPr>
                <a:lnSpc>
                  <a:spcPts val="910"/>
                </a:lnSpc>
                <a:spcAft>
                  <a:spcPts val="800"/>
                </a:spcAft>
              </a:pPr>
              <a:r>
                <a:rPr lang="en-US" sz="900">
                  <a:effectLst/>
                  <a:latin typeface="Times New Roman" panose="02020603050405020304" pitchFamily="18" charset="0"/>
                  <a:ea typeface="Calibri" panose="020F0502020204030204" pitchFamily="34" charset="0"/>
                  <a:cs typeface="Times New Roman" panose="02020603050405020304" pitchFamily="18" charset="0"/>
                </a:rPr>
                <a:t>Baicalein</a:t>
              </a:r>
              <a:r>
                <a:rPr lang="en-US" sz="900" spc="200">
                  <a:effectLst/>
                  <a:latin typeface="Times New Roman" panose="02020603050405020304" pitchFamily="18" charset="0"/>
                  <a:ea typeface="Calibri" panose="020F0502020204030204" pitchFamily="34" charset="0"/>
                  <a:cs typeface="Times New Roman" panose="02020603050405020304" pitchFamily="18" charset="0"/>
                </a:rPr>
                <a:t>  </a:t>
              </a:r>
              <a:r>
                <a:rPr lang="en-US" sz="900">
                  <a:effectLst/>
                  <a:latin typeface="Times New Roman" panose="02020603050405020304" pitchFamily="18" charset="0"/>
                  <a:ea typeface="Calibri" panose="020F0502020204030204" pitchFamily="34" charset="0"/>
                  <a:cs typeface="Times New Roman" panose="02020603050405020304" pitchFamily="18" charset="0"/>
                </a:rPr>
                <a:t>Myristyl</a:t>
              </a:r>
              <a:r>
                <a:rPr lang="en-US" sz="900" spc="315">
                  <a:effectLst/>
                  <a:latin typeface="Times New Roman" panose="02020603050405020304" pitchFamily="18" charset="0"/>
                  <a:ea typeface="Calibri" panose="020F0502020204030204" pitchFamily="34" charset="0"/>
                  <a:cs typeface="Times New Roman" panose="02020603050405020304" pitchFamily="18" charset="0"/>
                </a:rPr>
                <a:t> </a:t>
              </a:r>
              <a:r>
                <a:rPr lang="en-US" sz="900">
                  <a:effectLst/>
                  <a:latin typeface="Times New Roman" panose="02020603050405020304" pitchFamily="18" charset="0"/>
                  <a:ea typeface="Calibri" panose="020F0502020204030204" pitchFamily="34" charset="0"/>
                  <a:cs typeface="Times New Roman" panose="02020603050405020304" pitchFamily="18" charset="0"/>
                </a:rPr>
                <a:t>Oxalic</a:t>
              </a:r>
              <a:r>
                <a:rPr lang="en-US" sz="900" spc="5">
                  <a:effectLst/>
                  <a:latin typeface="Times New Roman" panose="02020603050405020304" pitchFamily="18" charset="0"/>
                  <a:ea typeface="Calibri" panose="020F0502020204030204" pitchFamily="34" charset="0"/>
                  <a:cs typeface="Times New Roman" panose="02020603050405020304" pitchFamily="18" charset="0"/>
                </a:rPr>
                <a:t> </a:t>
              </a:r>
              <a:r>
                <a:rPr lang="en-US" sz="900">
                  <a:effectLst/>
                  <a:latin typeface="Times New Roman" panose="02020603050405020304" pitchFamily="18" charset="0"/>
                  <a:ea typeface="Calibri" panose="020F0502020204030204" pitchFamily="34" charset="0"/>
                  <a:cs typeface="Times New Roman" panose="02020603050405020304" pitchFamily="18" charset="0"/>
                </a:rPr>
                <a:t>acid</a:t>
              </a:r>
              <a:r>
                <a:rPr lang="en-US" sz="900" spc="165">
                  <a:effectLst/>
                  <a:latin typeface="Times New Roman" panose="02020603050405020304" pitchFamily="18" charset="0"/>
                  <a:ea typeface="Calibri" panose="020F0502020204030204" pitchFamily="34" charset="0"/>
                  <a:cs typeface="Times New Roman" panose="02020603050405020304" pitchFamily="18" charset="0"/>
                </a:rPr>
                <a:t> </a:t>
              </a:r>
              <a:r>
                <a:rPr lang="en-US" sz="900" spc="-10">
                  <a:effectLst/>
                  <a:latin typeface="Times New Roman" panose="02020603050405020304" pitchFamily="18" charset="0"/>
                  <a:ea typeface="Calibri" panose="020F0502020204030204" pitchFamily="34" charset="0"/>
                  <a:cs typeface="Times New Roman" panose="02020603050405020304" pitchFamily="18" charset="0"/>
                </a:rPr>
                <a:t>Arjunolic</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7" name="Textbox 99">
              <a:extLst>
                <a:ext uri="{FF2B5EF4-FFF2-40B4-BE49-F238E27FC236}">
                  <a16:creationId xmlns:a16="http://schemas.microsoft.com/office/drawing/2014/main" id="{AA524699-D0B9-43A9-B853-CCC8704991ED}"/>
                </a:ext>
              </a:extLst>
            </p:cNvPr>
            <p:cNvSpPr txBox="1"/>
            <p:nvPr/>
          </p:nvSpPr>
          <p:spPr>
            <a:xfrm>
              <a:off x="1875599" y="2020379"/>
              <a:ext cx="305435" cy="255904"/>
            </a:xfrm>
            <a:prstGeom prst="rect">
              <a:avLst/>
            </a:prstGeom>
          </p:spPr>
          <p:txBody>
            <a:bodyPr wrap="square" lIns="0" tIns="0" rIns="0" bIns="0" rtlCol="0">
              <a:noAutofit/>
            </a:bodyPr>
            <a:lstStyle/>
            <a:p>
              <a:pPr>
                <a:lnSpc>
                  <a:spcPts val="925"/>
                </a:lnSpc>
                <a:spcAft>
                  <a:spcPts val="800"/>
                </a:spcAft>
              </a:pPr>
              <a:r>
                <a:rPr lang="en-US" sz="900" spc="-10">
                  <a:effectLst/>
                  <a:latin typeface="Times New Roman" panose="02020603050405020304" pitchFamily="18" charset="0"/>
                  <a:ea typeface="Calibri" panose="020F0502020204030204" pitchFamily="34" charset="0"/>
                  <a:cs typeface="Times New Roman" panose="02020603050405020304" pitchFamily="18" charset="0"/>
                </a:rPr>
                <a:t>Ellagic</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p>
              <a:pPr marL="50800">
                <a:lnSpc>
                  <a:spcPts val="1085"/>
                </a:lnSpc>
                <a:spcAft>
                  <a:spcPts val="800"/>
                </a:spcAft>
              </a:pPr>
              <a:r>
                <a:rPr lang="en-US" sz="900" spc="-20">
                  <a:effectLst/>
                  <a:latin typeface="Times New Roman" panose="02020603050405020304" pitchFamily="18" charset="0"/>
                  <a:ea typeface="Calibri" panose="020F0502020204030204" pitchFamily="34" charset="0"/>
                  <a:cs typeface="Times New Roman" panose="02020603050405020304" pitchFamily="18" charset="0"/>
                </a:rPr>
                <a:t>acid</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8" name="Textbox 100">
              <a:extLst>
                <a:ext uri="{FF2B5EF4-FFF2-40B4-BE49-F238E27FC236}">
                  <a16:creationId xmlns:a16="http://schemas.microsoft.com/office/drawing/2014/main" id="{57E0C7D2-A2BD-4911-B3B0-D3B8C1B405A7}"/>
                </a:ext>
              </a:extLst>
            </p:cNvPr>
            <p:cNvSpPr txBox="1"/>
            <p:nvPr/>
          </p:nvSpPr>
          <p:spPr>
            <a:xfrm>
              <a:off x="340677" y="2020379"/>
              <a:ext cx="1393190" cy="255904"/>
            </a:xfrm>
            <a:prstGeom prst="rect">
              <a:avLst/>
            </a:prstGeom>
          </p:spPr>
          <p:txBody>
            <a:bodyPr wrap="square" lIns="0" tIns="0" rIns="0" bIns="0" rtlCol="0">
              <a:noAutofit/>
            </a:bodyPr>
            <a:lstStyle/>
            <a:p>
              <a:pPr>
                <a:lnSpc>
                  <a:spcPts val="925"/>
                </a:lnSpc>
                <a:spcAft>
                  <a:spcPts val="800"/>
                </a:spcAft>
              </a:pPr>
              <a:r>
                <a:rPr lang="en-US" sz="900">
                  <a:effectLst/>
                  <a:latin typeface="Times New Roman" panose="02020603050405020304" pitchFamily="18" charset="0"/>
                  <a:ea typeface="Calibri" panose="020F0502020204030204" pitchFamily="34" charset="0"/>
                  <a:cs typeface="Times New Roman" panose="02020603050405020304" pitchFamily="18" charset="0"/>
                </a:rPr>
                <a:t>Arjunic</a:t>
              </a:r>
              <a:r>
                <a:rPr lang="en-US" sz="900" spc="275">
                  <a:effectLst/>
                  <a:latin typeface="Times New Roman" panose="02020603050405020304" pitchFamily="18" charset="0"/>
                  <a:ea typeface="Calibri" panose="020F0502020204030204" pitchFamily="34" charset="0"/>
                  <a:cs typeface="Times New Roman" panose="02020603050405020304" pitchFamily="18" charset="0"/>
                </a:rPr>
                <a:t>  </a:t>
              </a:r>
              <a:r>
                <a:rPr lang="en-US" sz="900">
                  <a:effectLst/>
                  <a:latin typeface="Times New Roman" panose="02020603050405020304" pitchFamily="18" charset="0"/>
                  <a:ea typeface="Calibri" panose="020F0502020204030204" pitchFamily="34" charset="0"/>
                  <a:cs typeface="Times New Roman" panose="02020603050405020304" pitchFamily="18" charset="0"/>
                </a:rPr>
                <a:t>Cerasidin</a:t>
              </a:r>
              <a:r>
                <a:rPr lang="en-US" sz="900" spc="365">
                  <a:effectLst/>
                  <a:latin typeface="Times New Roman" panose="02020603050405020304" pitchFamily="18" charset="0"/>
                  <a:ea typeface="Calibri" panose="020F0502020204030204" pitchFamily="34" charset="0"/>
                  <a:cs typeface="Times New Roman" panose="02020603050405020304" pitchFamily="18" charset="0"/>
                </a:rPr>
                <a:t> </a:t>
              </a:r>
              <a:r>
                <a:rPr lang="en-US" sz="900" spc="-10">
                  <a:effectLst/>
                  <a:latin typeface="Times New Roman" panose="02020603050405020304" pitchFamily="18" charset="0"/>
                  <a:ea typeface="Calibri" panose="020F0502020204030204" pitchFamily="34" charset="0"/>
                  <a:cs typeface="Times New Roman" panose="02020603050405020304" pitchFamily="18" charset="0"/>
                </a:rPr>
                <a:t>Catechol</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p>
              <a:pPr marL="69215">
                <a:lnSpc>
                  <a:spcPts val="1085"/>
                </a:lnSpc>
                <a:spcAft>
                  <a:spcPts val="800"/>
                </a:spcAft>
              </a:pPr>
              <a:r>
                <a:rPr lang="en-US" sz="900" spc="-20">
                  <a:effectLst/>
                  <a:latin typeface="Times New Roman" panose="02020603050405020304" pitchFamily="18" charset="0"/>
                  <a:ea typeface="Calibri" panose="020F0502020204030204" pitchFamily="34" charset="0"/>
                  <a:cs typeface="Times New Roman" panose="02020603050405020304" pitchFamily="18" charset="0"/>
                </a:rPr>
                <a:t>acid</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9" name="Textbox 101">
              <a:extLst>
                <a:ext uri="{FF2B5EF4-FFF2-40B4-BE49-F238E27FC236}">
                  <a16:creationId xmlns:a16="http://schemas.microsoft.com/office/drawing/2014/main" id="{358593F7-0244-4153-8133-A5C99FB8C5AF}"/>
                </a:ext>
              </a:extLst>
            </p:cNvPr>
            <p:cNvSpPr txBox="1"/>
            <p:nvPr/>
          </p:nvSpPr>
          <p:spPr>
            <a:xfrm>
              <a:off x="87947" y="422973"/>
              <a:ext cx="71755" cy="1564640"/>
            </a:xfrm>
            <a:prstGeom prst="rect">
              <a:avLst/>
            </a:prstGeom>
          </p:spPr>
          <p:txBody>
            <a:bodyPr wrap="square" lIns="0" tIns="0" rIns="0" bIns="0" rtlCol="0">
              <a:noAutofit/>
            </a:bodyPr>
            <a:lstStyle/>
            <a:p>
              <a:pPr>
                <a:lnSpc>
                  <a:spcPts val="925"/>
                </a:lnSpc>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6</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Bef>
                  <a:spcPts val="800"/>
                </a:spcBef>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5</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Bef>
                  <a:spcPts val="805"/>
                </a:spcBef>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4</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Bef>
                  <a:spcPts val="805"/>
                </a:spcBef>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3</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Bef>
                  <a:spcPts val="800"/>
                </a:spcBef>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2</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Bef>
                  <a:spcPts val="800"/>
                </a:spcBef>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1</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a:p>
              <a:pPr>
                <a:lnSpc>
                  <a:spcPts val="1085"/>
                </a:lnSpc>
                <a:spcBef>
                  <a:spcPts val="805"/>
                </a:spcBef>
                <a:spcAft>
                  <a:spcPts val="800"/>
                </a:spcAft>
              </a:pPr>
              <a:r>
                <a:rPr lang="en-US" sz="900" spc="-50">
                  <a:effectLst/>
                  <a:latin typeface="Times New Roman" panose="02020603050405020304" pitchFamily="18" charset="0"/>
                  <a:ea typeface="Calibri" panose="020F0502020204030204" pitchFamily="34" charset="0"/>
                  <a:cs typeface="Times New Roman" panose="02020603050405020304" pitchFamily="18" charset="0"/>
                </a:rPr>
                <a:t>0</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0" name="Textbox 102">
              <a:extLst>
                <a:ext uri="{FF2B5EF4-FFF2-40B4-BE49-F238E27FC236}">
                  <a16:creationId xmlns:a16="http://schemas.microsoft.com/office/drawing/2014/main" id="{9220687B-DC09-4F9C-BFA4-C95411B88738}"/>
                </a:ext>
              </a:extLst>
            </p:cNvPr>
            <p:cNvSpPr txBox="1"/>
            <p:nvPr/>
          </p:nvSpPr>
          <p:spPr>
            <a:xfrm>
              <a:off x="1733613" y="138620"/>
              <a:ext cx="982980" cy="177165"/>
            </a:xfrm>
            <a:prstGeom prst="rect">
              <a:avLst/>
            </a:prstGeom>
          </p:spPr>
          <p:txBody>
            <a:bodyPr wrap="square" lIns="0" tIns="0" rIns="0" bIns="0" rtlCol="0">
              <a:noAutofit/>
            </a:bodyPr>
            <a:lstStyle/>
            <a:p>
              <a:pPr>
                <a:lnSpc>
                  <a:spcPts val="1390"/>
                </a:lnSpc>
                <a:spcAft>
                  <a:spcPts val="80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Toxicity </a:t>
              </a:r>
              <a:r>
                <a:rPr lang="en-US" sz="1400" spc="-10">
                  <a:effectLst/>
                  <a:latin typeface="Times New Roman" panose="02020603050405020304" pitchFamily="18" charset="0"/>
                  <a:ea typeface="Calibri" panose="020F0502020204030204" pitchFamily="34" charset="0"/>
                  <a:cs typeface="Times New Roman" panose="02020603050405020304" pitchFamily="18" charset="0"/>
                </a:rPr>
                <a:t>Class</a:t>
              </a:r>
              <a:endParaRPr lang="en-IN" sz="1100">
                <a:effectLst/>
                <a:latin typeface="Times New Roman" panose="02020603050405020304" pitchFamily="18" charset="0"/>
                <a:ea typeface="Calibri" panose="020F0502020204030204" pitchFamily="34" charset="0"/>
                <a:cs typeface="Times New Roman" panose="02020603050405020304" pitchFamily="18" charset="0"/>
              </a:endParaRPr>
            </a:p>
          </p:txBody>
        </p:sp>
      </p:grpSp>
      <p:sp>
        <p:nvSpPr>
          <p:cNvPr id="91" name="Rectangle 90">
            <a:extLst>
              <a:ext uri="{FF2B5EF4-FFF2-40B4-BE49-F238E27FC236}">
                <a16:creationId xmlns:a16="http://schemas.microsoft.com/office/drawing/2014/main" id="{7F2A42E0-1824-461D-9DA4-E266C5033EF5}"/>
              </a:ext>
            </a:extLst>
          </p:cNvPr>
          <p:cNvSpPr/>
          <p:nvPr/>
        </p:nvSpPr>
        <p:spPr>
          <a:xfrm>
            <a:off x="5910871" y="5064424"/>
            <a:ext cx="5109411"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Figure 3 Graphical representation of toxicity class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77985533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D92F3-AAFE-439B-B9A5-6874D00C1A3F}"/>
              </a:ext>
            </a:extLst>
          </p:cNvPr>
          <p:cNvSpPr>
            <a:spLocks noGrp="1"/>
          </p:cNvSpPr>
          <p:nvPr>
            <p:ph type="title"/>
          </p:nvPr>
        </p:nvSpPr>
        <p:spPr>
          <a:xfrm>
            <a:off x="838200" y="571188"/>
            <a:ext cx="10515600" cy="678064"/>
          </a:xfrm>
        </p:spPr>
        <p:txBody>
          <a:bodyPr>
            <a:normAutofit/>
          </a:bodyPr>
          <a:lstStyle/>
          <a:p>
            <a:pPr algn="ctr"/>
            <a:r>
              <a:rPr lang="en-US"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027B15F6-0BF5-46A6-A90E-75A75A27DECA}"/>
              </a:ext>
            </a:extLst>
          </p:cNvPr>
          <p:cNvSpPr/>
          <p:nvPr/>
        </p:nvSpPr>
        <p:spPr>
          <a:xfrm>
            <a:off x="1041042" y="1313648"/>
            <a:ext cx="10109915" cy="3371885"/>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cs typeface="Mangal" panose="02040503050203030202" pitchFamily="18" charset="0"/>
              </a:rPr>
              <a:t>The primary duty of the drug design and development process is the evaluation of pharmacokinetic and physicochemical characteristics. Ten phytochemicals were assessed in this study using in silico screening techniques based on ADMET characteristics. According to evaluations of in silico computer studies, such as ADME, all phytochemicals have the highest GI absorption and follow the RO5 rule for oral medication bioavailability. Ellagic acid and </a:t>
            </a:r>
            <a:r>
              <a:rPr lang="en-US" dirty="0" err="1">
                <a:latin typeface="Times New Roman" panose="02020603050405020304" pitchFamily="18" charset="0"/>
                <a:ea typeface="Calibri" panose="020F0502020204030204" pitchFamily="34" charset="0"/>
                <a:cs typeface="Mangal" panose="02040503050203030202" pitchFamily="18" charset="0"/>
              </a:rPr>
              <a:t>Arjunic</a:t>
            </a:r>
            <a:r>
              <a:rPr lang="en-US" dirty="0">
                <a:latin typeface="Times New Roman" panose="02020603050405020304" pitchFamily="18" charset="0"/>
                <a:ea typeface="Calibri" panose="020F0502020204030204" pitchFamily="34" charset="0"/>
                <a:cs typeface="Mangal" panose="02040503050203030202" pitchFamily="18" charset="0"/>
              </a:rPr>
              <a:t> acid have a toxicity class of 4, which is innocuous, and they exhibit good intestinal absorption. According to our research, Ellagic acid and </a:t>
            </a:r>
            <a:r>
              <a:rPr lang="en-US" dirty="0" err="1">
                <a:latin typeface="Times New Roman" panose="02020603050405020304" pitchFamily="18" charset="0"/>
                <a:ea typeface="Calibri" panose="020F0502020204030204" pitchFamily="34" charset="0"/>
                <a:cs typeface="Mangal" panose="02040503050203030202" pitchFamily="18" charset="0"/>
              </a:rPr>
              <a:t>Arjunic</a:t>
            </a:r>
            <a:r>
              <a:rPr lang="en-US" dirty="0">
                <a:latin typeface="Times New Roman" panose="02020603050405020304" pitchFamily="18" charset="0"/>
                <a:ea typeface="Calibri" panose="020F0502020204030204" pitchFamily="34" charset="0"/>
                <a:cs typeface="Mangal" panose="02040503050203030202" pitchFamily="18" charset="0"/>
              </a:rPr>
              <a:t> acid may be potential agent for hypertension. We will molecularly dock these molecules in the future to see which ligand-protein interactions and binding energies work best.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54513993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9763E-1398-4901-9D02-BC52C45E05A9}"/>
              </a:ext>
            </a:extLst>
          </p:cNvPr>
          <p:cNvSpPr>
            <a:spLocks noGrp="1"/>
          </p:cNvSpPr>
          <p:nvPr>
            <p:ph type="title"/>
          </p:nvPr>
        </p:nvSpPr>
        <p:spPr>
          <a:xfrm>
            <a:off x="838200" y="571188"/>
            <a:ext cx="10515600" cy="665184"/>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EFF718F5-0F7D-4238-A135-D15CECAC2AA6}"/>
              </a:ext>
            </a:extLst>
          </p:cNvPr>
          <p:cNvSpPr/>
          <p:nvPr/>
        </p:nvSpPr>
        <p:spPr>
          <a:xfrm>
            <a:off x="682579" y="1236372"/>
            <a:ext cx="11075831" cy="5449377"/>
          </a:xfrm>
          <a:prstGeom prst="rect">
            <a:avLst/>
          </a:prstGeom>
        </p:spPr>
        <p:txBody>
          <a:bodyPr wrap="square">
            <a:spAutoFit/>
          </a:bodyPr>
          <a:lstStyle/>
          <a:p>
            <a:pPr marL="342900" lvl="0" indent="-342900" algn="just">
              <a:lnSpc>
                <a:spcPct val="150000"/>
              </a:lnSpc>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Egan, William J. "Predicting ADME properties in drug discovery." Drug design: structure-and ligand-based approaches (2010): 165-177.</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Di, Li. "Strategic approaches to optimizing peptide ADME properties." The AAPS journal 17 (2015): 134-143.</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Li, Albert P. "Screening for human ADME/Tox drug properties in drug discovery." Drug discovery today 6, no. 7 (2001): 357-366.</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Sultana, Bushra, Farooq Anwar, and Roman Przybylski. "Antioxidant activity of phenolic components present in barks of </a:t>
            </a:r>
            <a:r>
              <a:rPr lang="en-US" dirty="0" err="1">
                <a:latin typeface="Times New Roman" panose="02020603050405020304" pitchFamily="18" charset="0"/>
                <a:ea typeface="Calibri" panose="020F0502020204030204" pitchFamily="34" charset="0"/>
                <a:cs typeface="Mangal" panose="02040503050203030202" pitchFamily="18" charset="0"/>
              </a:rPr>
              <a:t>Azadirachta</a:t>
            </a:r>
            <a:r>
              <a:rPr lang="en-US" dirty="0">
                <a:latin typeface="Times New Roman" panose="02020603050405020304" pitchFamily="18" charset="0"/>
                <a:ea typeface="Calibri" panose="020F0502020204030204" pitchFamily="34" charset="0"/>
                <a:cs typeface="Mangal" panose="02040503050203030202" pitchFamily="18" charset="0"/>
              </a:rPr>
              <a:t> </a:t>
            </a:r>
            <a:r>
              <a:rPr lang="en-US" dirty="0" err="1">
                <a:latin typeface="Times New Roman" panose="02020603050405020304" pitchFamily="18" charset="0"/>
                <a:ea typeface="Calibri" panose="020F0502020204030204" pitchFamily="34" charset="0"/>
                <a:cs typeface="Mangal" panose="02040503050203030202" pitchFamily="18" charset="0"/>
              </a:rPr>
              <a:t>indica</a:t>
            </a:r>
            <a:r>
              <a:rPr lang="en-US" dirty="0">
                <a:latin typeface="Times New Roman" panose="02020603050405020304" pitchFamily="18" charset="0"/>
                <a:ea typeface="Calibri" panose="020F0502020204030204" pitchFamily="34" charset="0"/>
                <a:cs typeface="Mangal" panose="02040503050203030202" pitchFamily="18" charset="0"/>
              </a:rPr>
              <a:t>, Terminalia arjuna, Acacia </a:t>
            </a:r>
            <a:r>
              <a:rPr lang="en-US" dirty="0" err="1">
                <a:latin typeface="Times New Roman" panose="02020603050405020304" pitchFamily="18" charset="0"/>
                <a:ea typeface="Calibri" panose="020F0502020204030204" pitchFamily="34" charset="0"/>
                <a:cs typeface="Mangal" panose="02040503050203030202" pitchFamily="18" charset="0"/>
              </a:rPr>
              <a:t>nilotica</a:t>
            </a:r>
            <a:r>
              <a:rPr lang="en-US" dirty="0">
                <a:latin typeface="Times New Roman" panose="02020603050405020304" pitchFamily="18" charset="0"/>
                <a:ea typeface="Calibri" panose="020F0502020204030204" pitchFamily="34" charset="0"/>
                <a:cs typeface="Mangal" panose="02040503050203030202" pitchFamily="18" charset="0"/>
              </a:rPr>
              <a:t>, and Eugenia jambolana Lam. trees." Food chemistry 104, no. 3 (2007): 1106-1114.</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Chowdhury, Miraj </a:t>
            </a:r>
            <a:r>
              <a:rPr lang="en-US" dirty="0" err="1">
                <a:latin typeface="Times New Roman" panose="02020603050405020304" pitchFamily="18" charset="0"/>
                <a:ea typeface="Calibri" panose="020F0502020204030204" pitchFamily="34" charset="0"/>
                <a:cs typeface="Mangal" panose="02040503050203030202" pitchFamily="18" charset="0"/>
              </a:rPr>
              <a:t>Kobad</a:t>
            </a:r>
            <a:r>
              <a:rPr lang="en-US" dirty="0">
                <a:latin typeface="Times New Roman" panose="02020603050405020304" pitchFamily="18" charset="0"/>
                <a:ea typeface="Calibri" panose="020F0502020204030204" pitchFamily="34" charset="0"/>
                <a:cs typeface="Mangal" panose="02040503050203030202" pitchFamily="18" charset="0"/>
              </a:rPr>
              <a:t>, Nazmul Ahsan, and </a:t>
            </a:r>
            <a:r>
              <a:rPr lang="en-US" dirty="0" err="1">
                <a:latin typeface="Times New Roman" panose="02020603050405020304" pitchFamily="18" charset="0"/>
                <a:ea typeface="Calibri" panose="020F0502020204030204" pitchFamily="34" charset="0"/>
                <a:cs typeface="Mangal" panose="02040503050203030202" pitchFamily="18" charset="0"/>
              </a:rPr>
              <a:t>Anwarul</a:t>
            </a:r>
            <a:r>
              <a:rPr lang="en-US" dirty="0">
                <a:latin typeface="Times New Roman" panose="02020603050405020304" pitchFamily="18" charset="0"/>
                <a:ea typeface="Calibri" panose="020F0502020204030204" pitchFamily="34" charset="0"/>
                <a:cs typeface="Mangal" panose="02040503050203030202" pitchFamily="18" charset="0"/>
              </a:rPr>
              <a:t> Azim </a:t>
            </a:r>
            <a:r>
              <a:rPr lang="en-US" dirty="0" err="1">
                <a:latin typeface="Times New Roman" panose="02020603050405020304" pitchFamily="18" charset="0"/>
                <a:ea typeface="Calibri" panose="020F0502020204030204" pitchFamily="34" charset="0"/>
                <a:cs typeface="Mangal" panose="02040503050203030202" pitchFamily="18" charset="0"/>
              </a:rPr>
              <a:t>Akhand</a:t>
            </a:r>
            <a:r>
              <a:rPr lang="en-US" dirty="0">
                <a:latin typeface="Times New Roman" panose="02020603050405020304" pitchFamily="18" charset="0"/>
                <a:ea typeface="Calibri" panose="020F0502020204030204" pitchFamily="34" charset="0"/>
                <a:cs typeface="Mangal" panose="02040503050203030202" pitchFamily="18" charset="0"/>
              </a:rPr>
              <a:t>. "Leaf extracts of </a:t>
            </a:r>
            <a:r>
              <a:rPr lang="en-US" dirty="0" err="1">
                <a:latin typeface="Times New Roman" panose="02020603050405020304" pitchFamily="18" charset="0"/>
                <a:ea typeface="Calibri" panose="020F0502020204030204" pitchFamily="34" charset="0"/>
                <a:cs typeface="Mangal" panose="02040503050203030202" pitchFamily="18" charset="0"/>
              </a:rPr>
              <a:t>Azadirachta</a:t>
            </a:r>
            <a:r>
              <a:rPr lang="en-US" dirty="0">
                <a:latin typeface="Times New Roman" panose="02020603050405020304" pitchFamily="18" charset="0"/>
                <a:ea typeface="Calibri" panose="020F0502020204030204" pitchFamily="34" charset="0"/>
                <a:cs typeface="Mangal" panose="02040503050203030202" pitchFamily="18" charset="0"/>
              </a:rPr>
              <a:t> </a:t>
            </a:r>
            <a:r>
              <a:rPr lang="en-US" dirty="0" err="1">
                <a:latin typeface="Times New Roman" panose="02020603050405020304" pitchFamily="18" charset="0"/>
                <a:ea typeface="Calibri" panose="020F0502020204030204" pitchFamily="34" charset="0"/>
                <a:cs typeface="Mangal" panose="02040503050203030202" pitchFamily="18" charset="0"/>
              </a:rPr>
              <a:t>indica</a:t>
            </a:r>
            <a:r>
              <a:rPr lang="en-US" dirty="0">
                <a:latin typeface="Times New Roman" panose="02020603050405020304" pitchFamily="18" charset="0"/>
                <a:ea typeface="Calibri" panose="020F0502020204030204" pitchFamily="34" charset="0"/>
                <a:cs typeface="Mangal" panose="02040503050203030202" pitchFamily="18" charset="0"/>
              </a:rPr>
              <a:t> and Terminalia arjuna induce death of HeLa cells without DNA degradation." Dhaka University Journal of Pharmaceutical Sciences 8, no. 1 (2009): 75-79.</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Asif, Mohammad. "Antimicrobial potential of </a:t>
            </a:r>
            <a:r>
              <a:rPr lang="en-US" dirty="0" err="1">
                <a:latin typeface="Times New Roman" panose="02020603050405020304" pitchFamily="18" charset="0"/>
                <a:ea typeface="Calibri" panose="020F0502020204030204" pitchFamily="34" charset="0"/>
                <a:cs typeface="Mangal" panose="02040503050203030202" pitchFamily="18" charset="0"/>
              </a:rPr>
              <a:t>Azadirachta</a:t>
            </a:r>
            <a:r>
              <a:rPr lang="en-US" dirty="0">
                <a:latin typeface="Times New Roman" panose="02020603050405020304" pitchFamily="18" charset="0"/>
                <a:ea typeface="Calibri" panose="020F0502020204030204" pitchFamily="34" charset="0"/>
                <a:cs typeface="Mangal" panose="02040503050203030202" pitchFamily="18" charset="0"/>
              </a:rPr>
              <a:t> </a:t>
            </a:r>
            <a:r>
              <a:rPr lang="en-US" dirty="0" err="1">
                <a:latin typeface="Times New Roman" panose="02020603050405020304" pitchFamily="18" charset="0"/>
                <a:ea typeface="Calibri" panose="020F0502020204030204" pitchFamily="34" charset="0"/>
                <a:cs typeface="Mangal" panose="02040503050203030202" pitchFamily="18" charset="0"/>
              </a:rPr>
              <a:t>indica</a:t>
            </a:r>
            <a:r>
              <a:rPr lang="en-US" dirty="0">
                <a:latin typeface="Times New Roman" panose="02020603050405020304" pitchFamily="18" charset="0"/>
                <a:ea typeface="Calibri" panose="020F0502020204030204" pitchFamily="34" charset="0"/>
                <a:cs typeface="Mangal" panose="02040503050203030202" pitchFamily="18" charset="0"/>
              </a:rPr>
              <a:t> against pathogenic bacteria and fungi." Journal of Pharmacognosy and phytochemistry 1, no. 4 (2012): 78-83.</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78281369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F1FE7-45C2-4311-857A-3F5A98DF5642}"/>
              </a:ext>
            </a:extLst>
          </p:cNvPr>
          <p:cNvSpPr>
            <a:spLocks noGrp="1"/>
          </p:cNvSpPr>
          <p:nvPr>
            <p:ph type="title"/>
          </p:nvPr>
        </p:nvSpPr>
        <p:spPr>
          <a:xfrm>
            <a:off x="4772159" y="2766218"/>
            <a:ext cx="2647682"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 </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97862555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6D8C60"/>
      </a:dk2>
      <a:lt2>
        <a:srgbClr val="B1D7A1"/>
      </a:lt2>
      <a:accent1>
        <a:srgbClr val="81B992"/>
      </a:accent1>
      <a:accent2>
        <a:srgbClr val="9ABC65"/>
      </a:accent2>
      <a:accent3>
        <a:srgbClr val="BDB564"/>
      </a:accent3>
      <a:accent4>
        <a:srgbClr val="BD8964"/>
      </a:accent4>
      <a:accent5>
        <a:srgbClr val="BD6466"/>
      </a:accent5>
      <a:accent6>
        <a:srgbClr val="64A4BD"/>
      </a:accent6>
      <a:hlink>
        <a:srgbClr val="8CCC71"/>
      </a:hlink>
      <a:folHlink>
        <a:srgbClr val="A4C795"/>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4539428D-6454-4FE6-B992-2D59F0AC2F89}"/>
    </a:ext>
  </a:extLst>
</a:theme>
</file>

<file path=docProps/app.xml><?xml version="1.0" encoding="utf-8"?>
<Properties xmlns="http://schemas.openxmlformats.org/officeDocument/2006/extended-properties" xmlns:vt="http://schemas.openxmlformats.org/officeDocument/2006/docPropsVTypes">
  <Template>Damask</Template>
  <TotalTime>10</TotalTime>
  <Words>1947</Words>
  <Application>Microsoft Office PowerPoint</Application>
  <PresentationFormat>Widescreen</PresentationFormat>
  <Paragraphs>73</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Bookman Old Style</vt:lpstr>
      <vt:lpstr>Calibri</vt:lpstr>
      <vt:lpstr>Mangal</vt:lpstr>
      <vt:lpstr>Rockwell</vt:lpstr>
      <vt:lpstr>Times New Roman</vt:lpstr>
      <vt:lpstr>Wingdings</vt:lpstr>
      <vt:lpstr>Damask</vt:lpstr>
      <vt:lpstr>Studies of a Potential Drug Target for the Hypertension Agent Arjuna indica: Physicochemical and Pharmacokinetic Analysis</vt:lpstr>
      <vt:lpstr>ABSTRACT</vt:lpstr>
      <vt:lpstr>INTRODUCTION</vt:lpstr>
      <vt:lpstr>AIMS &amp; OBJECTIVES</vt:lpstr>
      <vt:lpstr> MATERIALS &amp; METHODS</vt:lpstr>
      <vt:lpstr>PowerPoint Presentation</vt:lpstr>
      <vt:lpstr>RESULTS AND DISCUSSION</vt:lpstr>
      <vt:lpstr>PowerPoint Presentation</vt:lpstr>
      <vt:lpstr>PowerPoint Presentation</vt:lpstr>
      <vt:lpstr>PowerPoint Presentation</vt:lpstr>
      <vt:lpstr>CONCLUSION</vt:lpstr>
      <vt:lpstr>REFERENCE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Studies of a Potential Drug Target for the Hypertension Agent Arjuna indica: Physicochemical and Pharmacokinetic Analysis</dc:title>
  <dc:creator>qwe</dc:creator>
  <cp:lastModifiedBy>qwe</cp:lastModifiedBy>
  <cp:revision>44</cp:revision>
  <dcterms:created xsi:type="dcterms:W3CDTF">2024-11-27T12:03:42Z</dcterms:created>
  <dcterms:modified xsi:type="dcterms:W3CDTF">2024-11-27T12:13:56Z</dcterms:modified>
</cp:coreProperties>
</file>