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1" r:id="rId1"/>
  </p:sldMasterIdLst>
  <p:sldIdLst>
    <p:sldId id="256" r:id="rId2"/>
    <p:sldId id="263" r:id="rId3"/>
    <p:sldId id="265" r:id="rId4"/>
    <p:sldId id="282" r:id="rId5"/>
    <p:sldId id="264" r:id="rId6"/>
    <p:sldId id="268" r:id="rId7"/>
    <p:sldId id="269" r:id="rId8"/>
    <p:sldId id="270" r:id="rId9"/>
    <p:sldId id="271" r:id="rId10"/>
    <p:sldId id="272" r:id="rId11"/>
    <p:sldId id="283" r:id="rId12"/>
  </p:sldIdLst>
  <p:sldSz cx="12192000" cy="6858000"/>
  <p:notesSz cx="6735763" cy="98694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p:scale>
          <a:sx n="66" d="100"/>
          <a:sy n="66" d="100"/>
        </p:scale>
        <p:origin x="-900" y="-25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910080" y="359898"/>
            <a:ext cx="987552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910080" y="1850064"/>
            <a:ext cx="987552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9F0E8085-AD9A-4B04-8879-48F1266FFCB7}" type="slidenum">
              <a:rPr lang="en-US" smtClean="0"/>
              <a:pPr/>
              <a:t>‹#›</a:t>
            </a:fld>
            <a:endParaRPr lang="en-US"/>
          </a:p>
        </p:txBody>
      </p:sp>
      <p:sp>
        <p:nvSpPr>
          <p:cNvPr id="8" name="Oval 7"/>
          <p:cNvSpPr/>
          <p:nvPr/>
        </p:nvSpPr>
        <p:spPr>
          <a:xfrm>
            <a:off x="1228577" y="1413802"/>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542901" y="1345016"/>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F0E8085-AD9A-4B04-8879-48F1266FFCB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043853" y="-54"/>
            <a:ext cx="9144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3437856" y="2600325"/>
            <a:ext cx="85344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437856" y="1066800"/>
            <a:ext cx="85344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F0E8085-AD9A-4B04-8879-48F1266FFCB7}" type="slidenum">
              <a:rPr lang="en-US" smtClean="0"/>
              <a:pPr/>
              <a:t>‹#›</a:t>
            </a:fld>
            <a:endParaRPr lang="en-US"/>
          </a:p>
        </p:txBody>
      </p:sp>
      <p:sp>
        <p:nvSpPr>
          <p:cNvPr id="10" name="Rectangle 9"/>
          <p:cNvSpPr/>
          <p:nvPr/>
        </p:nvSpPr>
        <p:spPr bwMode="invGray">
          <a:xfrm>
            <a:off x="3048000" y="0"/>
            <a:ext cx="1016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896428" y="2814656"/>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3210752" y="2745870"/>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914144" y="274320"/>
            <a:ext cx="999744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91414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703478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F0E8085-AD9A-4B04-8879-48F1266FFCB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5160336"/>
            <a:ext cx="109728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21792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21792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9F0E8085-AD9A-4B04-8879-48F1266FFCB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14144" y="274320"/>
            <a:ext cx="999744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9F0E8085-AD9A-4B04-8879-48F1266FFCB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353312" y="0"/>
            <a:ext cx="10838688"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9F0E8085-AD9A-4B04-8879-48F1266FFCB7}" type="slidenum">
              <a:rPr lang="en-US" smtClean="0"/>
              <a:pPr/>
              <a:t>‹#›</a:t>
            </a:fld>
            <a:endParaRPr lang="en-US"/>
          </a:p>
        </p:txBody>
      </p:sp>
      <p:sp>
        <p:nvSpPr>
          <p:cNvPr id="6" name="Rectangle 5"/>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16778"/>
            <a:ext cx="508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09600" y="1406964"/>
            <a:ext cx="508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609600" y="2133601"/>
            <a:ext cx="108712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F0E8085-AD9A-4B04-8879-48F1266FFCB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49195" y="1066800"/>
            <a:ext cx="36576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F0E8085-AD9A-4B04-8879-48F1266FFCB7}" type="slidenum">
              <a:rPr lang="en-US" smtClean="0"/>
              <a:pPr/>
              <a:t>‹#›</a:t>
            </a:fld>
            <a:endParaRPr lang="en-US"/>
          </a:p>
        </p:txBody>
      </p:sp>
      <p:sp>
        <p:nvSpPr>
          <p:cNvPr id="8" name="Rectangle 7"/>
          <p:cNvSpPr/>
          <p:nvPr/>
        </p:nvSpPr>
        <p:spPr>
          <a:xfrm>
            <a:off x="1016000" y="1066800"/>
            <a:ext cx="6096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1117600" y="1143004"/>
            <a:ext cx="58928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528967" y="954341"/>
            <a:ext cx="9144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6671556" y="936786"/>
            <a:ext cx="865632"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1117600" y="4800600"/>
            <a:ext cx="58928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F0E8085-AD9A-4B04-8879-48F1266FFCB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40"/>
            <a:ext cx="24384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524000" y="274641"/>
            <a:ext cx="7416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C144203B-94C6-48A7-A4B6-36391AD3DC15}" type="datetimeFigureOut">
              <a:rPr lang="en-US" smtClean="0"/>
              <a:pPr/>
              <a:t>7/26/2024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F0E8085-AD9A-4B04-8879-48F1266FFCB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1087902" y="-815922"/>
            <a:ext cx="2185183"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25089" y="21103"/>
            <a:ext cx="2269588"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243842" y="1055077"/>
            <a:ext cx="1500956"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350498" y="-54"/>
            <a:ext cx="1084150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914144" y="274638"/>
            <a:ext cx="999744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914144" y="1447800"/>
            <a:ext cx="999744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4775200" y="6305550"/>
            <a:ext cx="28448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C144203B-94C6-48A7-A4B6-36391AD3DC15}" type="datetimeFigureOut">
              <a:rPr lang="en-US" smtClean="0"/>
              <a:pPr/>
              <a:t>7/26/2024</a:t>
            </a:fld>
            <a:endParaRPr lang="en-US"/>
          </a:p>
        </p:txBody>
      </p:sp>
      <p:sp>
        <p:nvSpPr>
          <p:cNvPr id="10" name="Footer Placeholder 9"/>
          <p:cNvSpPr>
            <a:spLocks noGrp="1"/>
          </p:cNvSpPr>
          <p:nvPr>
            <p:ph type="ftr" sz="quarter" idx="3"/>
          </p:nvPr>
        </p:nvSpPr>
        <p:spPr>
          <a:xfrm>
            <a:off x="7620000" y="6305550"/>
            <a:ext cx="38608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11484864" y="6305550"/>
            <a:ext cx="6096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9F0E8085-AD9A-4B04-8879-48F1266FFCB7}" type="slidenum">
              <a:rPr lang="en-US" smtClean="0"/>
              <a:pPr/>
              <a:t>‹#›</a:t>
            </a:fld>
            <a:endParaRPr lang="en-US"/>
          </a:p>
        </p:txBody>
      </p:sp>
      <p:sp>
        <p:nvSpPr>
          <p:cNvPr id="15" name="Rectangle 14"/>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97814"/>
            <a:ext cx="9144000" cy="2953385"/>
          </a:xfrm>
        </p:spPr>
        <p:txBody>
          <a:bodyPr>
            <a:normAutofit/>
          </a:bodyPr>
          <a:lstStyle/>
          <a:p>
            <a:pPr algn="ctr"/>
            <a:r>
              <a:rPr lang="en-US" b="1" dirty="0" smtClean="0">
                <a:latin typeface="Algerian" pitchFamily="82" charset="0"/>
              </a:rPr>
              <a:t>Leveraging Artificial Intelligence for Progress in Science and Engineering</a:t>
            </a:r>
            <a:endParaRPr lang="en-US" dirty="0">
              <a:latin typeface="Algerian" pitchFamily="82" charset="0"/>
            </a:endParaRPr>
          </a:p>
        </p:txBody>
      </p:sp>
      <p:sp>
        <p:nvSpPr>
          <p:cNvPr id="3" name="Subtitle 2"/>
          <p:cNvSpPr>
            <a:spLocks noGrp="1"/>
          </p:cNvSpPr>
          <p:nvPr>
            <p:ph type="subTitle" idx="1"/>
          </p:nvPr>
        </p:nvSpPr>
        <p:spPr>
          <a:xfrm>
            <a:off x="1523999" y="3281680"/>
            <a:ext cx="9579429" cy="2930434"/>
          </a:xfrm>
        </p:spPr>
        <p:txBody>
          <a:bodyPr>
            <a:noAutofit/>
          </a:bodyPr>
          <a:lstStyle/>
          <a:p>
            <a:pPr algn="ctr"/>
            <a:r>
              <a:rPr lang="en-US" b="1" dirty="0" smtClean="0">
                <a:latin typeface="Algerian" pitchFamily="82" charset="0"/>
              </a:rPr>
              <a:t>Dr. </a:t>
            </a:r>
            <a:r>
              <a:rPr lang="en-US" b="1" dirty="0" err="1" smtClean="0">
                <a:latin typeface="Algerian" pitchFamily="82" charset="0"/>
              </a:rPr>
              <a:t>Jadab</a:t>
            </a:r>
            <a:r>
              <a:rPr lang="en-US" b="1" dirty="0" smtClean="0">
                <a:latin typeface="Algerian" pitchFamily="82" charset="0"/>
              </a:rPr>
              <a:t> </a:t>
            </a:r>
            <a:r>
              <a:rPr lang="en-US" b="1" dirty="0" err="1" smtClean="0">
                <a:latin typeface="Algerian" pitchFamily="82" charset="0"/>
              </a:rPr>
              <a:t>Dutta</a:t>
            </a:r>
            <a:endParaRPr lang="en-US" dirty="0" smtClean="0">
              <a:latin typeface="Algerian" pitchFamily="82" charset="0"/>
            </a:endParaRPr>
          </a:p>
          <a:p>
            <a:pPr algn="ctr"/>
            <a:r>
              <a:rPr lang="en-US" dirty="0" smtClean="0">
                <a:latin typeface="Algerian" pitchFamily="82" charset="0"/>
              </a:rPr>
              <a:t>Assistant Professor, PQH School of Education, University of Science &amp; Technology Meghalaya (USTM)</a:t>
            </a:r>
          </a:p>
          <a:p>
            <a:pPr algn="ctr"/>
            <a:r>
              <a:rPr lang="en-US" b="1" dirty="0" smtClean="0">
                <a:latin typeface="Algerian" pitchFamily="82" charset="0"/>
              </a:rPr>
              <a:t>Smt. </a:t>
            </a:r>
            <a:r>
              <a:rPr lang="en-US" b="1" dirty="0" err="1" smtClean="0">
                <a:latin typeface="Algerian" pitchFamily="82" charset="0"/>
              </a:rPr>
              <a:t>JyotshnaDowarah</a:t>
            </a:r>
            <a:endParaRPr lang="en-US" dirty="0" smtClean="0">
              <a:latin typeface="Algerian" pitchFamily="82" charset="0"/>
            </a:endParaRPr>
          </a:p>
          <a:p>
            <a:pPr algn="ctr"/>
            <a:r>
              <a:rPr lang="en-US" dirty="0" smtClean="0">
                <a:latin typeface="Algerian" pitchFamily="82" charset="0"/>
              </a:rPr>
              <a:t>Centre Administrator, </a:t>
            </a:r>
            <a:r>
              <a:rPr lang="en-US" dirty="0" err="1" smtClean="0">
                <a:latin typeface="Algerian" pitchFamily="82" charset="0"/>
              </a:rPr>
              <a:t>Sakhi</a:t>
            </a:r>
            <a:r>
              <a:rPr lang="en-US" dirty="0" smtClean="0">
                <a:latin typeface="Algerian" pitchFamily="82" charset="0"/>
              </a:rPr>
              <a:t>-One Stop Centre, </a:t>
            </a:r>
            <a:r>
              <a:rPr lang="en-US" dirty="0" err="1" smtClean="0">
                <a:latin typeface="Algerian" pitchFamily="82" charset="0"/>
              </a:rPr>
              <a:t>Dhemaji</a:t>
            </a:r>
            <a:r>
              <a:rPr lang="en-US" dirty="0" smtClean="0">
                <a:latin typeface="Algerian" pitchFamily="82" charset="0"/>
              </a:rPr>
              <a:t>, Assam</a:t>
            </a:r>
            <a:endParaRPr lang="en-US" dirty="0">
              <a:latin typeface="Algerian" pitchFamily="82"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64344" y="274638"/>
            <a:ext cx="9884228" cy="1143000"/>
          </a:xfrm>
        </p:spPr>
        <p:txBody>
          <a:bodyPr>
            <a:normAutofit fontScale="90000"/>
          </a:bodyPr>
          <a:lstStyle/>
          <a:p>
            <a:r>
              <a:rPr lang="en-US" b="1" dirty="0" smtClean="0"/>
              <a:t> </a:t>
            </a:r>
            <a:r>
              <a:rPr lang="en-US" b="1" dirty="0" smtClean="0">
                <a:latin typeface="Algerian" pitchFamily="82" charset="0"/>
              </a:rPr>
              <a:t>Introduction</a:t>
            </a:r>
            <a:r>
              <a:rPr lang="en-US" dirty="0" smtClean="0"/>
              <a:t/>
            </a:r>
            <a:br>
              <a:rPr lang="en-US" dirty="0" smtClean="0"/>
            </a:br>
            <a:endParaRPr lang="en-US" dirty="0"/>
          </a:p>
        </p:txBody>
      </p:sp>
      <p:sp>
        <p:nvSpPr>
          <p:cNvPr id="5" name="Content Placeholder 4"/>
          <p:cNvSpPr>
            <a:spLocks noGrp="1"/>
          </p:cNvSpPr>
          <p:nvPr>
            <p:ph idx="1"/>
          </p:nvPr>
        </p:nvSpPr>
        <p:spPr>
          <a:xfrm>
            <a:off x="838200" y="1262743"/>
            <a:ext cx="10515600" cy="4914220"/>
          </a:xfrm>
        </p:spPr>
        <p:txBody>
          <a:bodyPr>
            <a:normAutofit lnSpcReduction="10000"/>
          </a:bodyPr>
          <a:lstStyle/>
          <a:p>
            <a:pPr algn="just"/>
            <a:r>
              <a:rPr lang="en-US" sz="3200" dirty="0" smtClean="0">
                <a:latin typeface="Times New Roman" pitchFamily="18" charset="0"/>
                <a:cs typeface="Times New Roman" pitchFamily="18" charset="0"/>
              </a:rPr>
              <a:t>The creation of intelligent systems that are able to carry out activities that normally require human intelligence is the fast developing field of artificial intelligence, or AI. Artificial intelligence (AI) technologies have been progressively incorporated into a range of scientific and engineering fields in order to improve research capacities, speed up discovery, and streamline problem-solving procedures. The integration of AI in science and engineering has led to groundbreaking advancements in areas such as data analysis, modeling, simulation, and design optimization.</a:t>
            </a:r>
          </a:p>
          <a:p>
            <a:pPr algn="just"/>
            <a:endParaRPr lang="en-US" sz="32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64344" y="274638"/>
            <a:ext cx="9971314" cy="1143000"/>
          </a:xfrm>
        </p:spPr>
        <p:txBody>
          <a:bodyPr/>
          <a:lstStyle/>
          <a:p>
            <a:r>
              <a:rPr lang="en-US" b="1" dirty="0" smtClean="0">
                <a:latin typeface="Algerian" pitchFamily="82" charset="0"/>
              </a:rPr>
              <a:t>Applications of AI in Science</a:t>
            </a:r>
            <a:endParaRPr lang="en-US" dirty="0">
              <a:latin typeface="Algerian" pitchFamily="82" charset="0"/>
            </a:endParaRPr>
          </a:p>
        </p:txBody>
      </p:sp>
      <p:sp>
        <p:nvSpPr>
          <p:cNvPr id="5" name="Content Placeholder 4"/>
          <p:cNvSpPr>
            <a:spLocks noGrp="1"/>
          </p:cNvSpPr>
          <p:nvPr>
            <p:ph idx="1"/>
          </p:nvPr>
        </p:nvSpPr>
        <p:spPr>
          <a:xfrm>
            <a:off x="838200" y="1611086"/>
            <a:ext cx="10515600" cy="4565877"/>
          </a:xfrm>
        </p:spPr>
        <p:txBody>
          <a:bodyPr>
            <a:normAutofit fontScale="92500" lnSpcReduction="10000"/>
          </a:bodyPr>
          <a:lstStyle/>
          <a:p>
            <a:pPr algn="just"/>
            <a:r>
              <a:rPr lang="en-US" sz="3200" dirty="0" smtClean="0">
                <a:latin typeface="Times New Roman" pitchFamily="18" charset="0"/>
                <a:cs typeface="Times New Roman" pitchFamily="18" charset="0"/>
              </a:rPr>
              <a:t>AI has been widely applied in various scientific fields to automate data analysis, improve prediction accuracy, and uncover hidden patterns in complex datasets. In biology, AI-powered algorithms have been used to analyze genomic data, predict drug interactions, and accelerate drug discovery. In chemistry, AI models have been developed to predict chemical reactions, optimize drug design, and identify new materials with desired properties. In physics, AI techniques have been applied to analyze particle physics data, optimize experimental designs, and simulate complex systems.</a:t>
            </a:r>
          </a:p>
          <a:p>
            <a:pPr marL="0" indent="0">
              <a:buNone/>
            </a:pPr>
            <a:endParaRPr lang="en-IN" altLang="en-US" sz="3200" dirty="0"/>
          </a:p>
          <a:p>
            <a:endParaRPr lang="en-US" sz="3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78856" y="365125"/>
            <a:ext cx="9974943" cy="669925"/>
          </a:xfrm>
        </p:spPr>
        <p:txBody>
          <a:bodyPr>
            <a:normAutofit fontScale="90000"/>
          </a:bodyPr>
          <a:lstStyle/>
          <a:p>
            <a:r>
              <a:rPr lang="en-US" b="1" dirty="0" smtClean="0">
                <a:latin typeface="Algerian" pitchFamily="82" charset="0"/>
              </a:rPr>
              <a:t>Applications of AI in Engineering</a:t>
            </a:r>
            <a:endParaRPr lang="en-US" dirty="0">
              <a:latin typeface="Algerian" pitchFamily="82" charset="0"/>
            </a:endParaRPr>
          </a:p>
        </p:txBody>
      </p:sp>
      <p:sp>
        <p:nvSpPr>
          <p:cNvPr id="5" name="Content Placeholder 4"/>
          <p:cNvSpPr>
            <a:spLocks noGrp="1"/>
          </p:cNvSpPr>
          <p:nvPr>
            <p:ph idx="1"/>
          </p:nvPr>
        </p:nvSpPr>
        <p:spPr>
          <a:xfrm>
            <a:off x="1103086" y="1228725"/>
            <a:ext cx="10250714" cy="5114017"/>
          </a:xfrm>
        </p:spPr>
        <p:txBody>
          <a:bodyPr>
            <a:noAutofit/>
          </a:bodyPr>
          <a:lstStyle/>
          <a:p>
            <a:pPr algn="just"/>
            <a:r>
              <a:rPr lang="en-US" sz="3200" dirty="0" smtClean="0">
                <a:latin typeface="Times New Roman" pitchFamily="18" charset="0"/>
                <a:cs typeface="Times New Roman" pitchFamily="18" charset="0"/>
              </a:rPr>
              <a:t>In engineering disciplines, AI technologies have been instrumental in optimizing design processes, improving product performance, and enhancing manufacturing efficiency. AI-driven simulation tools enable engineers to explore design alternatives, predict system behavior, and optimize performance parameters. In robotics, AI algorithms are used to enhance autonomy, perception, and decision-making capabilities of robotic systems. In civil engineering, AI is employed for predictive maintenance, infrastructure monitoring, and smart city development.</a:t>
            </a:r>
            <a:endParaRPr lang="en-US" sz="32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09486" y="274638"/>
            <a:ext cx="10402098" cy="1143000"/>
          </a:xfrm>
        </p:spPr>
        <p:txBody>
          <a:bodyPr>
            <a:normAutofit fontScale="90000"/>
          </a:bodyPr>
          <a:lstStyle/>
          <a:p>
            <a:pPr algn="ctr"/>
            <a:r>
              <a:rPr lang="en-US" b="1" dirty="0" smtClean="0">
                <a:latin typeface="Algerian" pitchFamily="82" charset="0"/>
              </a:rPr>
              <a:t>Benefits of AI Integration in Science and Engineering</a:t>
            </a:r>
            <a:endParaRPr lang="en-US" dirty="0">
              <a:latin typeface="Algerian" pitchFamily="82" charset="0"/>
            </a:endParaRPr>
          </a:p>
        </p:txBody>
      </p:sp>
      <p:sp>
        <p:nvSpPr>
          <p:cNvPr id="5" name="Content Placeholder 4"/>
          <p:cNvSpPr>
            <a:spLocks noGrp="1"/>
          </p:cNvSpPr>
          <p:nvPr>
            <p:ph idx="1"/>
          </p:nvPr>
        </p:nvSpPr>
        <p:spPr>
          <a:xfrm>
            <a:off x="1654630" y="1447800"/>
            <a:ext cx="10072914" cy="4800600"/>
          </a:xfrm>
        </p:spPr>
        <p:txBody>
          <a:bodyPr>
            <a:normAutofit fontScale="92500"/>
          </a:bodyPr>
          <a:lstStyle/>
          <a:p>
            <a:pPr algn="just"/>
            <a:r>
              <a:rPr lang="en-US" sz="3200" dirty="0" smtClean="0">
                <a:latin typeface="Times New Roman" pitchFamily="18" charset="0"/>
                <a:cs typeface="Times New Roman" pitchFamily="18" charset="0"/>
              </a:rPr>
              <a:t>The integration of AI in science and engineering offers numerous benefits, including increased research productivity, enhanced problem-solving capabilities, and improved decision-making. AI technologies enable researchers and engineers to analyze large datasets quickly, identify patterns, and generate actionable insights. AI-driven simulations help optimize designs, predict system behavior, and reduce testing costs. Additionally, AI enhances automation, accelerates innovation, and enables the development of novel solutions to complex problems.</a:t>
            </a:r>
          </a:p>
          <a:p>
            <a:endParaRPr lang="en-US" sz="3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US" b="1" dirty="0" smtClean="0">
                <a:latin typeface="Algerian" pitchFamily="82" charset="0"/>
              </a:rPr>
              <a:t>Challenges and Future Opportunities</a:t>
            </a:r>
            <a:endParaRPr lang="en-US" dirty="0">
              <a:latin typeface="Algerian" pitchFamily="82" charset="0"/>
            </a:endParaRPr>
          </a:p>
        </p:txBody>
      </p:sp>
      <p:sp>
        <p:nvSpPr>
          <p:cNvPr id="5" name="Content Placeholder 4"/>
          <p:cNvSpPr>
            <a:spLocks noGrp="1"/>
          </p:cNvSpPr>
          <p:nvPr>
            <p:ph idx="1"/>
          </p:nvPr>
        </p:nvSpPr>
        <p:spPr>
          <a:xfrm>
            <a:off x="838200" y="1825625"/>
            <a:ext cx="10729686" cy="4351338"/>
          </a:xfrm>
        </p:spPr>
        <p:txBody>
          <a:bodyPr>
            <a:normAutofit fontScale="85000" lnSpcReduction="20000"/>
          </a:bodyPr>
          <a:lstStyle/>
          <a:p>
            <a:pPr algn="just"/>
            <a:r>
              <a:rPr lang="en-US" sz="3500" dirty="0" smtClean="0">
                <a:latin typeface="Times New Roman" pitchFamily="18" charset="0"/>
                <a:cs typeface="Times New Roman" pitchFamily="18" charset="0"/>
              </a:rPr>
              <a:t>Despite the significant progress in AI integration in science and engineering, several challenges remain, such as data quality issues, interpretability of AI models, and ethical concerns. Addressing these challenges requires interdisciplinary collaboration, transparent AI solutions, and ethical guidelines for AI deployment. Looking ahead, the future of AI in science and engineering holds immense potential for further advancements, including personalized medicine, autonomous systems, and sustainable engineering solutions. Continued research and innovation in AI technologies will drive transformative changes in scientific research and engineering practice.</a:t>
            </a:r>
          </a:p>
          <a:p>
            <a:endParaRPr lang="en-US"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smtClean="0">
                <a:latin typeface="Algerian" pitchFamily="82" charset="0"/>
              </a:rPr>
              <a:t>Conclusion</a:t>
            </a:r>
            <a:endParaRPr lang="en-US" dirty="0">
              <a:latin typeface="Algerian" pitchFamily="82" charset="0"/>
            </a:endParaRPr>
          </a:p>
        </p:txBody>
      </p:sp>
      <p:sp>
        <p:nvSpPr>
          <p:cNvPr id="5" name="Content Placeholder 4"/>
          <p:cNvSpPr>
            <a:spLocks noGrp="1"/>
          </p:cNvSpPr>
          <p:nvPr>
            <p:ph idx="1"/>
          </p:nvPr>
        </p:nvSpPr>
        <p:spPr>
          <a:xfrm>
            <a:off x="838200" y="1545589"/>
            <a:ext cx="10515600" cy="4114981"/>
          </a:xfrm>
        </p:spPr>
        <p:txBody>
          <a:bodyPr>
            <a:normAutofit lnSpcReduction="10000"/>
          </a:bodyPr>
          <a:lstStyle/>
          <a:p>
            <a:pPr algn="just"/>
            <a:r>
              <a:rPr lang="en-US" sz="3200" dirty="0" smtClean="0">
                <a:latin typeface="Times New Roman" pitchFamily="18" charset="0"/>
                <a:cs typeface="Times New Roman" pitchFamily="18" charset="0"/>
              </a:rPr>
              <a:t>To sum up, the application of AI to science and engineering has proven to have revolutionary potential in terms of quickening research, streamlining procedures, and resolving challenging issues. Researchers and engineers can open up new avenues, spur innovation, and make ground-breaking discoveries by utilizing AI technologies. AI will have a significant impact on scientific and engineering fields as it develops, influencing technology in the future and advancing the pursuit of knowledge and technical brilliance.</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65943" y="274638"/>
            <a:ext cx="9811657" cy="1143000"/>
          </a:xfrm>
        </p:spPr>
        <p:txBody>
          <a:bodyPr>
            <a:normAutofit/>
          </a:bodyPr>
          <a:lstStyle/>
          <a:p>
            <a:r>
              <a:rPr lang="en-US" b="1" dirty="0" smtClean="0">
                <a:latin typeface="Algerian" pitchFamily="82" charset="0"/>
              </a:rPr>
              <a:t>Recommendation </a:t>
            </a:r>
            <a:endParaRPr lang="en-US" dirty="0">
              <a:latin typeface="Algerian" pitchFamily="82" charset="0"/>
            </a:endParaRPr>
          </a:p>
        </p:txBody>
      </p:sp>
      <p:sp>
        <p:nvSpPr>
          <p:cNvPr id="5" name="Content Placeholder 4"/>
          <p:cNvSpPr>
            <a:spLocks noGrp="1"/>
          </p:cNvSpPr>
          <p:nvPr>
            <p:ph idx="1"/>
          </p:nvPr>
        </p:nvSpPr>
        <p:spPr>
          <a:xfrm>
            <a:off x="1480456" y="1436914"/>
            <a:ext cx="10392230" cy="4847771"/>
          </a:xfrm>
        </p:spPr>
        <p:txBody>
          <a:bodyPr>
            <a:normAutofit lnSpcReduction="10000"/>
          </a:bodyPr>
          <a:lstStyle/>
          <a:p>
            <a:pPr algn="just"/>
            <a:r>
              <a:rPr lang="en-US" sz="2400" dirty="0" smtClean="0">
                <a:latin typeface="Times New Roman" pitchFamily="18" charset="0"/>
                <a:cs typeface="Times New Roman" pitchFamily="18" charset="0"/>
              </a:rPr>
              <a:t>The following suggestions are made to optimize the advantages and handle the difficulties related to the integration of Artificial Intelligence (AI) in the growth of science and engineering, based on the insights presented in this study:</a:t>
            </a:r>
          </a:p>
          <a:p>
            <a:pPr lvl="0" algn="just"/>
            <a:r>
              <a:rPr lang="en-US" sz="2400" b="1" dirty="0" smtClean="0">
                <a:latin typeface="Times New Roman" pitchFamily="18" charset="0"/>
                <a:cs typeface="Times New Roman" pitchFamily="18" charset="0"/>
              </a:rPr>
              <a:t>Promote Interdisciplinary Collaboration: </a:t>
            </a:r>
            <a:r>
              <a:rPr lang="en-US" sz="2400" dirty="0" smtClean="0">
                <a:latin typeface="Times New Roman" pitchFamily="18" charset="0"/>
                <a:cs typeface="Times New Roman" pitchFamily="18" charset="0"/>
              </a:rPr>
              <a:t>To aid in the creation of AI solutions suited to the unique requirements and difficulties of many scientific and technical domains, promote cooperation between AI specialists, scientists, and engineers. This will ensure that AI technologies are effectively integrated and utilized to their full potential.</a:t>
            </a:r>
          </a:p>
          <a:p>
            <a:pPr lvl="0" algn="just"/>
            <a:r>
              <a:rPr lang="en-US" sz="2400" b="1" dirty="0" smtClean="0">
                <a:latin typeface="Times New Roman" pitchFamily="18" charset="0"/>
                <a:cs typeface="Times New Roman" pitchFamily="18" charset="0"/>
              </a:rPr>
              <a:t>Enhance Data Quality and Accessibility: </a:t>
            </a:r>
            <a:r>
              <a:rPr lang="en-US" sz="2400" dirty="0" smtClean="0">
                <a:latin typeface="Times New Roman" pitchFamily="18" charset="0"/>
                <a:cs typeface="Times New Roman" pitchFamily="18" charset="0"/>
              </a:rPr>
              <a:t>Invest in improving the quality and accessibility of data used in AI applications. Annotated, high-quality datasets are essential for training dependable and accurate artificial intelligence algorithms. Establishing standardized data formats and protocols can facilitate data sharing and collaboration across different research communities.</a:t>
            </a:r>
          </a:p>
          <a:p>
            <a:pPr algn="just"/>
            <a:endParaRPr lang="en-US" sz="3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494970" y="638629"/>
            <a:ext cx="10203544" cy="5538334"/>
          </a:xfrm>
        </p:spPr>
        <p:txBody>
          <a:bodyPr>
            <a:normAutofit fontScale="92500" lnSpcReduction="20000"/>
          </a:bodyPr>
          <a:lstStyle/>
          <a:p>
            <a:pPr lvl="0" algn="just"/>
            <a:r>
              <a:rPr lang="en-US" sz="3000" b="1" dirty="0" smtClean="0">
                <a:latin typeface="Times New Roman" pitchFamily="18" charset="0"/>
                <a:cs typeface="Times New Roman" pitchFamily="18" charset="0"/>
              </a:rPr>
              <a:t>Focus on Interpretability and Transparency: </a:t>
            </a:r>
            <a:r>
              <a:rPr lang="en-US" sz="3000" dirty="0" smtClean="0">
                <a:latin typeface="Times New Roman" pitchFamily="18" charset="0"/>
                <a:cs typeface="Times New Roman" pitchFamily="18" charset="0"/>
              </a:rPr>
              <a:t>Develop AI models that are interpretable and transparent to build trust among scientists and engineers. Users must be able to comprehend how decisions are made in transparent AI systems in order to verify findings and guarantee the moral application of AI technologies.</a:t>
            </a:r>
          </a:p>
          <a:p>
            <a:pPr lvl="0" algn="just"/>
            <a:r>
              <a:rPr lang="en-US" sz="3000" b="1" dirty="0" smtClean="0">
                <a:latin typeface="Times New Roman" pitchFamily="18" charset="0"/>
                <a:cs typeface="Times New Roman" pitchFamily="18" charset="0"/>
              </a:rPr>
              <a:t>Implement Ethical Guidelines: </a:t>
            </a:r>
            <a:r>
              <a:rPr lang="en-US" sz="3000" dirty="0" smtClean="0">
                <a:latin typeface="Times New Roman" pitchFamily="18" charset="0"/>
                <a:cs typeface="Times New Roman" pitchFamily="18" charset="0"/>
              </a:rPr>
              <a:t>Establish and adhere to ethical guidelines for the development and deployment of AI in science and engineering. Addressing ethical concerns, such as bias in AI models and the potential impact on employment, is critical for ensuring responsible and fair use of AI technologies.</a:t>
            </a:r>
          </a:p>
          <a:p>
            <a:pPr lvl="0" algn="just"/>
            <a:r>
              <a:rPr lang="en-US" sz="3000" b="1" dirty="0" smtClean="0">
                <a:latin typeface="Times New Roman" pitchFamily="18" charset="0"/>
                <a:cs typeface="Times New Roman" pitchFamily="18" charset="0"/>
              </a:rPr>
              <a:t>Invest in Education and Training: </a:t>
            </a:r>
            <a:r>
              <a:rPr lang="en-US" sz="3000" dirty="0" smtClean="0">
                <a:latin typeface="Times New Roman" pitchFamily="18" charset="0"/>
                <a:cs typeface="Times New Roman" pitchFamily="18" charset="0"/>
              </a:rPr>
              <a:t>Provide education and training opportunities for scientists and engineers to develop AI skills. Equipping researchers and practitioners with the knowledge and tools to effectively use AI will enhance their ability to leverage these technologies in their work.</a:t>
            </a:r>
          </a:p>
          <a:p>
            <a:pPr algn="just"/>
            <a:endParaRPr lang="en-US" sz="32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306285" y="478971"/>
            <a:ext cx="10406743" cy="5979885"/>
          </a:xfrm>
        </p:spPr>
        <p:txBody>
          <a:bodyPr>
            <a:normAutofit fontScale="77500" lnSpcReduction="20000"/>
          </a:bodyPr>
          <a:lstStyle/>
          <a:p>
            <a:pPr lvl="0" algn="just"/>
            <a:r>
              <a:rPr lang="en-US" sz="3200" b="1" dirty="0" smtClean="0">
                <a:latin typeface="Times New Roman" pitchFamily="18" charset="0"/>
                <a:cs typeface="Times New Roman" pitchFamily="18" charset="0"/>
              </a:rPr>
              <a:t>Support AI Research and Innovation: </a:t>
            </a:r>
            <a:r>
              <a:rPr lang="en-US" sz="3200" dirty="0" smtClean="0">
                <a:latin typeface="Times New Roman" pitchFamily="18" charset="0"/>
                <a:cs typeface="Times New Roman" pitchFamily="18" charset="0"/>
              </a:rPr>
              <a:t>Continue to invest in AI research and innovation to drive further advancements in AI technologies. New tools and techniques that may be used in a variety of scientific and engineering disciplines will be developed as a result of supporting research in fields including machine learning, deep learning, and natural language processing.</a:t>
            </a:r>
          </a:p>
          <a:p>
            <a:pPr lvl="0" algn="just"/>
            <a:r>
              <a:rPr lang="en-US" sz="3200" b="1" dirty="0" smtClean="0">
                <a:latin typeface="Times New Roman" pitchFamily="18" charset="0"/>
                <a:cs typeface="Times New Roman" pitchFamily="18" charset="0"/>
              </a:rPr>
              <a:t>Foster Public-Private Partnerships: </a:t>
            </a:r>
            <a:r>
              <a:rPr lang="en-US" sz="3200" dirty="0" smtClean="0">
                <a:latin typeface="Times New Roman" pitchFamily="18" charset="0"/>
                <a:cs typeface="Times New Roman" pitchFamily="18" charset="0"/>
              </a:rPr>
              <a:t>Promote partnerships between academic institutions, industry, and government agencies to accelerate the development and application of AI in science and engineering. Collaborative efforts can lead to the creation of innovative solutions and the translation of research findings into practical applications.</a:t>
            </a:r>
          </a:p>
          <a:p>
            <a:pPr lvl="0" algn="just"/>
            <a:r>
              <a:rPr lang="en-US" sz="3200" b="1" dirty="0" smtClean="0">
                <a:latin typeface="Times New Roman" pitchFamily="18" charset="0"/>
                <a:cs typeface="Times New Roman" pitchFamily="18" charset="0"/>
              </a:rPr>
              <a:t>Encourage Sustainable AI Solutions: </a:t>
            </a:r>
            <a:r>
              <a:rPr lang="en-US" sz="3200" dirty="0" smtClean="0">
                <a:latin typeface="Times New Roman" pitchFamily="18" charset="0"/>
                <a:cs typeface="Times New Roman" pitchFamily="18" charset="0"/>
              </a:rPr>
              <a:t>Focus on developing AI technologies that contribute to sustainable engineering solutions. This entails </a:t>
            </a:r>
            <a:r>
              <a:rPr lang="en-US" sz="3200" dirty="0" err="1" smtClean="0">
                <a:latin typeface="Times New Roman" pitchFamily="18" charset="0"/>
                <a:cs typeface="Times New Roman" pitchFamily="18" charset="0"/>
              </a:rPr>
              <a:t>maximising</a:t>
            </a:r>
            <a:r>
              <a:rPr lang="en-US" sz="3200" dirty="0" smtClean="0">
                <a:latin typeface="Times New Roman" pitchFamily="18" charset="0"/>
                <a:cs typeface="Times New Roman" pitchFamily="18" charset="0"/>
              </a:rPr>
              <a:t> the use of resources, cutting down on waste, and lessening the negative effects of engineering operations on the environment.</a:t>
            </a:r>
          </a:p>
          <a:p>
            <a:pPr algn="just"/>
            <a:r>
              <a:rPr lang="en-US" sz="3200" dirty="0" smtClean="0">
                <a:latin typeface="Times New Roman" pitchFamily="18" charset="0"/>
                <a:cs typeface="Times New Roman" pitchFamily="18" charset="0"/>
              </a:rPr>
              <a:t>By implementing these recommendations, the integration of AI in science and engineering can be optimized, leading to enhanced research capabilities, improved problem-solving, and the achievement of groundbreaking advancements in various fields.</a:t>
            </a:r>
          </a:p>
          <a:p>
            <a:endParaRPr lang="en-US" dirty="0"/>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1802946"/>
          </a:xfrm>
        </p:spPr>
        <p:txBody>
          <a:bodyPr/>
          <a:lstStyle/>
          <a:p>
            <a:pPr algn="ctr"/>
            <a:r>
              <a:rPr lang="en-US" sz="10000" b="1" dirty="0" smtClean="0">
                <a:latin typeface="Harlow Solid Italic" pitchFamily="82" charset="0"/>
              </a:rPr>
              <a:t>Thank You </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26</TotalTime>
  <Words>1077</Words>
  <Application>WPS Presentation</Application>
  <PresentationFormat>Custom</PresentationFormat>
  <Paragraphs>29</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Leveraging Artificial Intelligence for Progress in Science and Engineering</vt:lpstr>
      <vt:lpstr> Introduction </vt:lpstr>
      <vt:lpstr>Applications of AI in Science</vt:lpstr>
      <vt:lpstr>Applications of AI in Engineering</vt:lpstr>
      <vt:lpstr>Benefits of AI Integration in Science and Engineering</vt:lpstr>
      <vt:lpstr>Challenges and Future Opportunities</vt:lpstr>
      <vt:lpstr>Conclusion</vt:lpstr>
      <vt:lpstr>Recommendation </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MIXED METHOD DESIGNS</dc:title>
  <dc:creator>Windows User</dc:creator>
  <cp:lastModifiedBy>Lenovo</cp:lastModifiedBy>
  <cp:revision>35</cp:revision>
  <dcterms:created xsi:type="dcterms:W3CDTF">2024-07-12T04:24:00Z</dcterms:created>
  <dcterms:modified xsi:type="dcterms:W3CDTF">2024-07-26T09:40:02Z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F06E5A474340439DB75C4D0F6C406EAA_12</vt:lpwstr>
  </property>
  <property fmtid="{D5CDD505-2E9C-101B-9397-08002B2CF9AE}" pid="3" name="KSOProductBuildVer">
    <vt:lpwstr>1033-12.2.0.17119</vt:lpwstr>
  </property>
</Properties>
</file>