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58" r:id="rId3"/>
    <p:sldId id="261" r:id="rId4"/>
    <p:sldId id="273" r:id="rId5"/>
    <p:sldId id="267" r:id="rId6"/>
    <p:sldId id="274" r:id="rId7"/>
    <p:sldId id="271" r:id="rId8"/>
    <p:sldId id="272" r:id="rId9"/>
    <p:sldId id="275" r:id="rId10"/>
    <p:sldId id="269" r:id="rId11"/>
    <p:sldId id="27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TGC\Downloads\Book2.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dLbls>
          <c:showLegendKey val="0"/>
          <c:showVal val="0"/>
          <c:showCatName val="0"/>
          <c:showSerName val="0"/>
          <c:showPercent val="0"/>
          <c:showBubbleSize val="0"/>
        </c:dLbls>
        <c:gapWidth val="219"/>
        <c:overlap val="-27"/>
        <c:axId val="436472320"/>
        <c:axId val="436469800"/>
      </c:barChart>
      <c:catAx>
        <c:axId val="436472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436469800"/>
        <c:crosses val="autoZero"/>
        <c:auto val="1"/>
        <c:lblAlgn val="ctr"/>
        <c:lblOffset val="100"/>
        <c:noMultiLvlLbl val="0"/>
      </c:catAx>
      <c:valAx>
        <c:axId val="436469800"/>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43647232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0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Percentage (%)</c:v>
                </c:pt>
              </c:strCache>
            </c:strRef>
          </c:tx>
          <c:spPr>
            <a:solidFill>
              <a:schemeClr val="accent1"/>
            </a:solidFill>
            <a:ln>
              <a:noFill/>
            </a:ln>
            <a:effectLst/>
          </c:spPr>
          <c:invertIfNegative val="0"/>
          <c:cat>
            <c:strRef>
              <c:f>Sheet1!$A$2:$A$6</c:f>
              <c:strCache>
                <c:ptCount val="5"/>
                <c:pt idx="0">
                  <c:v>Institutional Website / Official Advertisement</c:v>
                </c:pt>
                <c:pt idx="1">
                  <c:v>Job Portals (Naukri, LinkedIn, etc.)</c:v>
                </c:pt>
                <c:pt idx="2">
                  <c:v>University/College Reference Networks</c:v>
                </c:pt>
                <c:pt idx="3">
                  <c:v>Walk-in Recruitment Drives</c:v>
                </c:pt>
                <c:pt idx="4">
                  <c:v>Academic Conferences/Research Networks</c:v>
                </c:pt>
              </c:strCache>
            </c:strRef>
          </c:cat>
          <c:val>
            <c:numRef>
              <c:f>Sheet1!$B$2:$B$6</c:f>
              <c:numCache>
                <c:formatCode>General</c:formatCode>
                <c:ptCount val="5"/>
                <c:pt idx="0">
                  <c:v>31.7</c:v>
                </c:pt>
                <c:pt idx="1">
                  <c:v>21.7</c:v>
                </c:pt>
                <c:pt idx="2">
                  <c:v>15</c:v>
                </c:pt>
                <c:pt idx="3">
                  <c:v>18.3</c:v>
                </c:pt>
                <c:pt idx="4">
                  <c:v>13.3</c:v>
                </c:pt>
              </c:numCache>
            </c:numRef>
          </c:val>
          <c:extLst>
            <c:ext xmlns:c16="http://schemas.microsoft.com/office/drawing/2014/chart" uri="{C3380CC4-5D6E-409C-BE32-E72D297353CC}">
              <c16:uniqueId val="{00000000-1A86-4392-ACDE-63B3F86A75F3}"/>
            </c:ext>
          </c:extLst>
        </c:ser>
        <c:dLbls>
          <c:showLegendKey val="0"/>
          <c:showVal val="0"/>
          <c:showCatName val="0"/>
          <c:showSerName val="0"/>
          <c:showPercent val="0"/>
          <c:showBubbleSize val="0"/>
        </c:dLbls>
        <c:gapWidth val="219"/>
        <c:overlap val="-27"/>
        <c:axId val="382794184"/>
        <c:axId val="382793104"/>
      </c:barChart>
      <c:catAx>
        <c:axId val="3827941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382793104"/>
        <c:crosses val="autoZero"/>
        <c:auto val="1"/>
        <c:lblAlgn val="ctr"/>
        <c:lblOffset val="100"/>
        <c:noMultiLvlLbl val="0"/>
      </c:catAx>
      <c:valAx>
        <c:axId val="3827931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382794184"/>
        <c:crosses val="autoZero"/>
        <c:crossBetween val="between"/>
      </c:valAx>
      <c:spPr>
        <a:noFill/>
        <a:ln>
          <a:noFill/>
        </a:ln>
        <a:effectLst/>
      </c:spPr>
    </c:plotArea>
    <c:plotVisOnly val="1"/>
    <c:dispBlanksAs val="gap"/>
    <c:showDLblsOverMax val="0"/>
    <c:extLst>
      <c:ext uri="{0b15fc19-7d7d-44ad-8c2d-2c3a37ce22c3}">
        <chartProps xmlns="https://web.wps.cn/et/2018/main" chartId="{8254b067-7896-4a83-93f1-d8faf1dad689}"/>
      </c:ext>
    </c:extLst>
  </c:chart>
  <c:spPr>
    <a:solidFill>
      <a:schemeClr val="bg1"/>
    </a:solidFill>
    <a:ln w="9525" cap="flat" cmpd="sng" algn="ctr">
      <a:solidFill>
        <a:schemeClr val="tx1">
          <a:lumMod val="15000"/>
          <a:lumOff val="85000"/>
        </a:schemeClr>
      </a:solidFill>
      <a:round/>
    </a:ln>
    <a:effectLst/>
  </c:spPr>
  <c:txPr>
    <a:bodyPr/>
    <a:lstStyle/>
    <a:p>
      <a:pPr>
        <a:defRPr lang="en-US">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dLbls>
          <c:showLegendKey val="0"/>
          <c:showVal val="1"/>
          <c:showCatName val="0"/>
          <c:showSerName val="0"/>
          <c:showPercent val="0"/>
          <c:showBubbleSize val="0"/>
        </c:dLbls>
        <c:gapWidth val="150"/>
        <c:shape val="box"/>
        <c:axId val="421967072"/>
        <c:axId val="421964912"/>
        <c:axId val="0"/>
      </c:bar3DChart>
      <c:catAx>
        <c:axId val="42196707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21964912"/>
        <c:crosses val="autoZero"/>
        <c:auto val="1"/>
        <c:lblAlgn val="ctr"/>
        <c:lblOffset val="100"/>
        <c:noMultiLvlLbl val="0"/>
      </c:catAx>
      <c:valAx>
        <c:axId val="42196491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2196707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Sheet2!$B$1</c:f>
              <c:strCache>
                <c:ptCount val="1"/>
                <c:pt idx="0">
                  <c:v>Percentage (%)</c:v>
                </c:pt>
              </c:strCache>
            </c:strRef>
          </c:tx>
          <c:spPr>
            <a:solidFill>
              <a:schemeClr val="accent1"/>
            </a:solidFill>
            <a:ln>
              <a:noFill/>
            </a:ln>
            <a:effectLst/>
          </c:spPr>
          <c:invertIfNegative val="0"/>
          <c:cat>
            <c:strRef>
              <c:f>Sheet2!$A$2:$A$5</c:f>
              <c:strCache>
                <c:ptCount val="4"/>
                <c:pt idx="0">
                  <c:v>Written Test + Interview</c:v>
                </c:pt>
                <c:pt idx="1">
                  <c:v>Direct Interview Only</c:v>
                </c:pt>
                <c:pt idx="2">
                  <c:v>Demo Lecture + Interview</c:v>
                </c:pt>
                <c:pt idx="3">
                  <c:v>Written Test + Demo + Interview</c:v>
                </c:pt>
              </c:strCache>
            </c:strRef>
          </c:cat>
          <c:val>
            <c:numRef>
              <c:f>Sheet2!$B$2:$B$5</c:f>
              <c:numCache>
                <c:formatCode>General</c:formatCode>
                <c:ptCount val="4"/>
                <c:pt idx="0">
                  <c:v>24.2</c:v>
                </c:pt>
                <c:pt idx="1">
                  <c:v>34.200000000000003</c:v>
                </c:pt>
                <c:pt idx="2">
                  <c:v>25.8</c:v>
                </c:pt>
                <c:pt idx="3">
                  <c:v>15.8</c:v>
                </c:pt>
              </c:numCache>
            </c:numRef>
          </c:val>
          <c:extLst>
            <c:ext xmlns:c16="http://schemas.microsoft.com/office/drawing/2014/chart" uri="{C3380CC4-5D6E-409C-BE32-E72D297353CC}">
              <c16:uniqueId val="{00000000-A253-4299-BB0A-DFBEFF528DCE}"/>
            </c:ext>
          </c:extLst>
        </c:ser>
        <c:dLbls>
          <c:showLegendKey val="0"/>
          <c:showVal val="0"/>
          <c:showCatName val="0"/>
          <c:showSerName val="0"/>
          <c:showPercent val="0"/>
          <c:showBubbleSize val="0"/>
        </c:dLbls>
        <c:gapWidth val="219"/>
        <c:overlap val="-27"/>
        <c:axId val="382791664"/>
        <c:axId val="382783024"/>
      </c:barChart>
      <c:catAx>
        <c:axId val="382791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382783024"/>
        <c:crosses val="autoZero"/>
        <c:auto val="1"/>
        <c:lblAlgn val="ctr"/>
        <c:lblOffset val="100"/>
        <c:noMultiLvlLbl val="0"/>
      </c:catAx>
      <c:valAx>
        <c:axId val="3827830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382791664"/>
        <c:crosses val="autoZero"/>
        <c:crossBetween val="between"/>
      </c:valAx>
      <c:spPr>
        <a:noFill/>
        <a:ln>
          <a:noFill/>
        </a:ln>
        <a:effectLst/>
      </c:spPr>
    </c:plotArea>
    <c:plotVisOnly val="1"/>
    <c:dispBlanksAs val="gap"/>
    <c:showDLblsOverMax val="0"/>
    <c:extLst>
      <c:ext uri="{0b15fc19-7d7d-44ad-8c2d-2c3a37ce22c3}">
        <chartProps xmlns="https://web.wps.cn/et/2018/main" chartId="{6a61c23f-f87c-4001-83d1-82d942dcc250}"/>
      </c:ext>
    </c:extLst>
  </c:chart>
  <c:spPr>
    <a:solidFill>
      <a:schemeClr val="bg1"/>
    </a:solidFill>
    <a:ln w="9525" cap="flat" cmpd="sng" algn="ctr">
      <a:solidFill>
        <a:schemeClr val="tx1">
          <a:lumMod val="15000"/>
          <a:lumOff val="85000"/>
        </a:schemeClr>
      </a:solidFill>
      <a:round/>
    </a:ln>
    <a:effectLst/>
  </c:spPr>
  <c:txPr>
    <a:bodyPr/>
    <a:lstStyle/>
    <a:p>
      <a:pPr>
        <a:defRPr lang="en-US">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dLbls>
          <c:showLegendKey val="0"/>
          <c:showVal val="1"/>
          <c:showCatName val="0"/>
          <c:showSerName val="0"/>
          <c:showPercent val="0"/>
          <c:showBubbleSize val="0"/>
        </c:dLbls>
        <c:gapWidth val="150"/>
        <c:shape val="box"/>
        <c:axId val="436340472"/>
        <c:axId val="436341192"/>
        <c:axId val="0"/>
      </c:bar3DChart>
      <c:catAx>
        <c:axId val="43634047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6341192"/>
        <c:crosses val="autoZero"/>
        <c:auto val="1"/>
        <c:lblAlgn val="ctr"/>
        <c:lblOffset val="100"/>
        <c:noMultiLvlLbl val="0"/>
      </c:catAx>
      <c:valAx>
        <c:axId val="436341192"/>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634047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Sheet3!$B$1</c:f>
              <c:strCache>
                <c:ptCount val="1"/>
                <c:pt idx="0">
                  <c:v>Percentage (%)</c:v>
                </c:pt>
              </c:strCache>
            </c:strRef>
          </c:tx>
          <c:spPr>
            <a:solidFill>
              <a:schemeClr val="accent1"/>
            </a:solidFill>
            <a:ln>
              <a:noFill/>
            </a:ln>
            <a:effectLst/>
          </c:spPr>
          <c:invertIfNegative val="0"/>
          <c:cat>
            <c:strRef>
              <c:f>Sheet3!$A$2:$A$6</c:f>
              <c:strCache>
                <c:ptCount val="5"/>
                <c:pt idx="0">
                  <c:v>Highest Qualification &amp; Subject Knowledge</c:v>
                </c:pt>
                <c:pt idx="1">
                  <c:v>Teaching Demonstration Performance</c:v>
                </c:pt>
                <c:pt idx="2">
                  <c:v>Research Publications &amp; Academic Profile</c:v>
                </c:pt>
                <c:pt idx="3">
                  <c:v>Communication &amp; Classroom Management Skills</c:v>
                </c:pt>
                <c:pt idx="4">
                  <c:v>Institutional Fit (values, adaptability)</c:v>
                </c:pt>
              </c:strCache>
            </c:strRef>
          </c:cat>
          <c:val>
            <c:numRef>
              <c:f>Sheet3!$B$2:$B$6</c:f>
              <c:numCache>
                <c:formatCode>General</c:formatCode>
                <c:ptCount val="5"/>
                <c:pt idx="0">
                  <c:v>29.2</c:v>
                </c:pt>
                <c:pt idx="1">
                  <c:v>22.5</c:v>
                </c:pt>
                <c:pt idx="2">
                  <c:v>25.8</c:v>
                </c:pt>
                <c:pt idx="3">
                  <c:v>12.5</c:v>
                </c:pt>
                <c:pt idx="4">
                  <c:v>10</c:v>
                </c:pt>
              </c:numCache>
            </c:numRef>
          </c:val>
          <c:extLst>
            <c:ext xmlns:c16="http://schemas.microsoft.com/office/drawing/2014/chart" uri="{C3380CC4-5D6E-409C-BE32-E72D297353CC}">
              <c16:uniqueId val="{00000000-F6A2-458C-947D-EF546808B7C0}"/>
            </c:ext>
          </c:extLst>
        </c:ser>
        <c:dLbls>
          <c:showLegendKey val="0"/>
          <c:showVal val="0"/>
          <c:showCatName val="0"/>
          <c:showSerName val="0"/>
          <c:showPercent val="0"/>
          <c:showBubbleSize val="0"/>
        </c:dLbls>
        <c:gapWidth val="219"/>
        <c:overlap val="-27"/>
        <c:axId val="487226840"/>
        <c:axId val="487227200"/>
      </c:barChart>
      <c:catAx>
        <c:axId val="487226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487227200"/>
        <c:crosses val="autoZero"/>
        <c:auto val="1"/>
        <c:lblAlgn val="ctr"/>
        <c:lblOffset val="100"/>
        <c:noMultiLvlLbl val="0"/>
      </c:catAx>
      <c:valAx>
        <c:axId val="4872272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487226840"/>
        <c:crosses val="autoZero"/>
        <c:crossBetween val="between"/>
      </c:valAx>
      <c:spPr>
        <a:noFill/>
        <a:ln>
          <a:noFill/>
        </a:ln>
        <a:effectLst/>
      </c:spPr>
    </c:plotArea>
    <c:plotVisOnly val="1"/>
    <c:dispBlanksAs val="gap"/>
    <c:showDLblsOverMax val="0"/>
    <c:extLst>
      <c:ext uri="{0b15fc19-7d7d-44ad-8c2d-2c3a37ce22c3}">
        <chartProps xmlns="https://web.wps.cn/et/2018/main" chartId="{757ce513-ef7c-41cf-bacf-5bde5e61fbaf}"/>
      </c:ext>
    </c:extLst>
  </c:chart>
  <c:spPr>
    <a:solidFill>
      <a:schemeClr val="bg1"/>
    </a:solidFill>
    <a:ln w="9525" cap="flat" cmpd="sng" algn="ctr">
      <a:solidFill>
        <a:schemeClr val="tx1">
          <a:lumMod val="15000"/>
          <a:lumOff val="85000"/>
        </a:schemeClr>
      </a:solidFill>
      <a:round/>
    </a:ln>
    <a:effectLst/>
  </c:spPr>
  <c:txPr>
    <a:bodyPr/>
    <a:lstStyle/>
    <a:p>
      <a:pPr>
        <a:defRPr lang="en-US">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D4D29C-D3EC-4835-B6F2-EAD90AF79553}" type="datetimeFigureOut">
              <a:rPr lang="en-IN" smtClean="0"/>
              <a:t>15-01-2026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41E08A-C5A9-4918-A196-87288667E8E6}" type="slidenum">
              <a:rPr lang="en-IN" smtClean="0"/>
              <a:t>‹#›</a:t>
            </a:fld>
            <a:endParaRPr lang="en-IN"/>
          </a:p>
        </p:txBody>
      </p:sp>
    </p:spTree>
    <p:extLst>
      <p:ext uri="{BB962C8B-B14F-4D97-AF65-F5344CB8AC3E}">
        <p14:creationId xmlns:p14="http://schemas.microsoft.com/office/powerpoint/2010/main" val="280726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141E08A-C5A9-4918-A196-87288667E8E6}" type="slidenum">
              <a:rPr lang="en-IN" smtClean="0"/>
              <a:t>5</a:t>
            </a:fld>
            <a:endParaRPr lang="en-IN"/>
          </a:p>
        </p:txBody>
      </p:sp>
    </p:spTree>
    <p:extLst>
      <p:ext uri="{BB962C8B-B14F-4D97-AF65-F5344CB8AC3E}">
        <p14:creationId xmlns:p14="http://schemas.microsoft.com/office/powerpoint/2010/main" val="30862173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49686-4CEB-CA91-B3E7-9DA2393450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B23E32-CFAF-9774-6510-C4DCE27A24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9A8D13-0E9D-8192-7DFA-73664560D1A4}"/>
              </a:ext>
            </a:extLst>
          </p:cNvPr>
          <p:cNvSpPr>
            <a:spLocks noGrp="1"/>
          </p:cNvSpPr>
          <p:nvPr>
            <p:ph type="body" idx="1"/>
          </p:nvPr>
        </p:nvSpPr>
        <p:spPr/>
        <p:txBody>
          <a:bodyPr/>
          <a:lstStyle/>
          <a:p>
            <a:endParaRPr lang="en-IN" dirty="0"/>
          </a:p>
        </p:txBody>
      </p:sp>
      <p:sp>
        <p:nvSpPr>
          <p:cNvPr id="4" name="Slide Number Placeholder 3">
            <a:extLst>
              <a:ext uri="{FF2B5EF4-FFF2-40B4-BE49-F238E27FC236}">
                <a16:creationId xmlns:a16="http://schemas.microsoft.com/office/drawing/2014/main" id="{029F4B15-1839-7F8A-940F-C31F5343EE3B}"/>
              </a:ext>
            </a:extLst>
          </p:cNvPr>
          <p:cNvSpPr>
            <a:spLocks noGrp="1"/>
          </p:cNvSpPr>
          <p:nvPr>
            <p:ph type="sldNum" sz="quarter" idx="5"/>
          </p:nvPr>
        </p:nvSpPr>
        <p:spPr/>
        <p:txBody>
          <a:bodyPr/>
          <a:lstStyle/>
          <a:p>
            <a:fld id="{A141E08A-C5A9-4918-A196-87288667E8E6}" type="slidenum">
              <a:rPr lang="en-IN" smtClean="0"/>
              <a:t>6</a:t>
            </a:fld>
            <a:endParaRPr lang="en-IN"/>
          </a:p>
        </p:txBody>
      </p:sp>
    </p:spTree>
    <p:extLst>
      <p:ext uri="{BB962C8B-B14F-4D97-AF65-F5344CB8AC3E}">
        <p14:creationId xmlns:p14="http://schemas.microsoft.com/office/powerpoint/2010/main" val="3357730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B05E6-EE3A-F549-BBCB-967208FCF6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C6516E6F-AD08-4F4D-78AC-50C90DB8C0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72C73D91-4E0E-87CC-1BBC-E82ACA256420}"/>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5" name="Footer Placeholder 4">
            <a:extLst>
              <a:ext uri="{FF2B5EF4-FFF2-40B4-BE49-F238E27FC236}">
                <a16:creationId xmlns:a16="http://schemas.microsoft.com/office/drawing/2014/main" id="{E43A2407-EEDC-FAF5-BD4B-750B7B67FBC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39F5370-FF16-B9C1-280E-EAA65868D17D}"/>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3953409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E8EF6-EF95-CFEA-5EBD-92B18593EC5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897F93E-22F0-7295-E9DC-FB1FE801CB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36B9DEB-E1C9-C15A-437F-BC6AD01C5511}"/>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5" name="Footer Placeholder 4">
            <a:extLst>
              <a:ext uri="{FF2B5EF4-FFF2-40B4-BE49-F238E27FC236}">
                <a16:creationId xmlns:a16="http://schemas.microsoft.com/office/drawing/2014/main" id="{D5BDA279-D4BE-4760-FC39-7A3BCAD6A04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6A0BABA-2411-2D74-7AE0-3ABD489F770C}"/>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4239793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46A4D-96BA-CC5D-07D8-5397C15012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A39D26F9-0513-055C-3569-C863EA8AB9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F65691-8542-6DD0-2FB3-EE083156AA21}"/>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5" name="Footer Placeholder 4">
            <a:extLst>
              <a:ext uri="{FF2B5EF4-FFF2-40B4-BE49-F238E27FC236}">
                <a16:creationId xmlns:a16="http://schemas.microsoft.com/office/drawing/2014/main" id="{EEC559AE-34E9-ABEC-8477-BB97970FAB0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9A1F626-59CA-F5C0-81C3-DDCA4BDB8EF8}"/>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264027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044D5-63C4-8227-B23A-1865EAD66172}"/>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1B912BCB-018E-B246-905B-5563A4B62A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A328EE77-E06A-1C98-E757-3379D8F3D3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07022A43-C2A6-BA94-7317-C514F59C902A}"/>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6" name="Footer Placeholder 5">
            <a:extLst>
              <a:ext uri="{FF2B5EF4-FFF2-40B4-BE49-F238E27FC236}">
                <a16:creationId xmlns:a16="http://schemas.microsoft.com/office/drawing/2014/main" id="{6FA01CE4-B3CB-6269-4BC4-EC415B9B4B9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4E005D2-FB3D-585B-22A6-1572ACE822AF}"/>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1654679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3096B-DD9B-3599-CFFA-348948F28780}"/>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79D980C2-63F7-1CDF-7AF3-301456E211A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807FD4E-1156-3840-F638-9A9B79BBE5A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A7E1998-4BE8-C574-8963-09C66158A52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61A7C4-84F1-AA45-EA1D-B1C9A1D169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284D63A1-B083-F8B2-A9BF-C8F08CBB4FE5}"/>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8" name="Footer Placeholder 7">
            <a:extLst>
              <a:ext uri="{FF2B5EF4-FFF2-40B4-BE49-F238E27FC236}">
                <a16:creationId xmlns:a16="http://schemas.microsoft.com/office/drawing/2014/main" id="{15DFC5D4-12C9-8AB6-6278-760B1232FDC1}"/>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0E5B267A-7C42-E1F2-38BB-2F188A361C4F}"/>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3822602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969F9-45B4-E4FC-738A-507A60E3D9B9}"/>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7253AA28-4686-CF7F-0022-16FD3E4AB64C}"/>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4" name="Footer Placeholder 3">
            <a:extLst>
              <a:ext uri="{FF2B5EF4-FFF2-40B4-BE49-F238E27FC236}">
                <a16:creationId xmlns:a16="http://schemas.microsoft.com/office/drawing/2014/main" id="{D2D8929B-B5F1-FE15-E924-C8120158A04C}"/>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4D6A523C-D791-6228-89EC-B22A102CCD32}"/>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1504720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C81A63-1A42-5617-67AF-783EA777D4C8}"/>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3" name="Footer Placeholder 2">
            <a:extLst>
              <a:ext uri="{FF2B5EF4-FFF2-40B4-BE49-F238E27FC236}">
                <a16:creationId xmlns:a16="http://schemas.microsoft.com/office/drawing/2014/main" id="{45A11901-F406-B3EE-5C98-513D58920556}"/>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544630D5-4E1E-646B-A1C2-EA878DAC500C}"/>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263791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FD59D-3939-4E89-735C-C0B0E47EA0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A3658BA0-3E76-684C-6BDE-D70D7AC448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FCF486DA-116E-91BB-2AAB-89B19E3566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E113BB-9A51-D711-D339-0E84CAE35BE4}"/>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6" name="Footer Placeholder 5">
            <a:extLst>
              <a:ext uri="{FF2B5EF4-FFF2-40B4-BE49-F238E27FC236}">
                <a16:creationId xmlns:a16="http://schemas.microsoft.com/office/drawing/2014/main" id="{6DF44600-4241-D52A-210D-7664E628FF1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82DD4FD-B07A-7117-0EE9-C015EA25616C}"/>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2257155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A1FC7-D462-2670-4D57-CAAE883A7F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BA9750F8-0A54-C0BF-0F04-8C25B446B8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52A58D72-DAFA-7713-B3AA-D04B43778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B5524A-15EF-FD81-C16D-68676F0A175B}"/>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6" name="Footer Placeholder 5">
            <a:extLst>
              <a:ext uri="{FF2B5EF4-FFF2-40B4-BE49-F238E27FC236}">
                <a16:creationId xmlns:a16="http://schemas.microsoft.com/office/drawing/2014/main" id="{ABD01F7B-EC82-3EC0-EFA4-785EBA7085A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540ACFE-9DCD-1689-8933-DEB8DF69BFBA}"/>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142665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CBC35-1D56-F0DA-4755-6D0CF71385FC}"/>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91AF387B-D2B7-8923-2711-66D2615960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76453A8-44B5-C814-D9FE-FCE60866D485}"/>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5" name="Footer Placeholder 4">
            <a:extLst>
              <a:ext uri="{FF2B5EF4-FFF2-40B4-BE49-F238E27FC236}">
                <a16:creationId xmlns:a16="http://schemas.microsoft.com/office/drawing/2014/main" id="{9FAC8B0D-D10F-D907-BD74-67A2922AB93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670BFA2-F92D-3324-647A-77E26A6C6838}"/>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2327502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8E0F94-EB03-B504-7B1F-6ECC0E0C42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BD2DBEC-1D00-AEAF-D699-007CB0DE9EA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E5D25EF-D6B5-DD87-6DF0-86CDC0575771}"/>
              </a:ext>
            </a:extLst>
          </p:cNvPr>
          <p:cNvSpPr>
            <a:spLocks noGrp="1"/>
          </p:cNvSpPr>
          <p:nvPr>
            <p:ph type="dt" sz="half" idx="10"/>
          </p:nvPr>
        </p:nvSpPr>
        <p:spPr/>
        <p:txBody>
          <a:bodyPr/>
          <a:lstStyle/>
          <a:p>
            <a:fld id="{6C844F61-B1E0-46D5-815D-32EE4F1B53D0}" type="datetimeFigureOut">
              <a:rPr lang="en-IN" smtClean="0"/>
              <a:t>15-01-2026</a:t>
            </a:fld>
            <a:endParaRPr lang="en-IN"/>
          </a:p>
        </p:txBody>
      </p:sp>
      <p:sp>
        <p:nvSpPr>
          <p:cNvPr id="5" name="Footer Placeholder 4">
            <a:extLst>
              <a:ext uri="{FF2B5EF4-FFF2-40B4-BE49-F238E27FC236}">
                <a16:creationId xmlns:a16="http://schemas.microsoft.com/office/drawing/2014/main" id="{386C89B7-0B28-9628-C307-53FA7A56768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8EF12C3-07C4-67DD-611C-0B7E8CDE4871}"/>
              </a:ext>
            </a:extLst>
          </p:cNvPr>
          <p:cNvSpPr>
            <a:spLocks noGrp="1"/>
          </p:cNvSpPr>
          <p:nvPr>
            <p:ph type="sldNum" sz="quarter" idx="12"/>
          </p:nvPr>
        </p:nvSpPr>
        <p:spPr/>
        <p:txBody>
          <a:bodyPr/>
          <a:lstStyle/>
          <a:p>
            <a:fld id="{EDA457E2-FD2E-4312-B4FC-7BBE17EB88E7}" type="slidenum">
              <a:rPr lang="en-IN" smtClean="0"/>
              <a:t>‹#›</a:t>
            </a:fld>
            <a:endParaRPr lang="en-IN"/>
          </a:p>
        </p:txBody>
      </p:sp>
    </p:spTree>
    <p:extLst>
      <p:ext uri="{BB962C8B-B14F-4D97-AF65-F5344CB8AC3E}">
        <p14:creationId xmlns:p14="http://schemas.microsoft.com/office/powerpoint/2010/main" val="1906485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A18266-39CD-EDFD-90B4-81AA12BD47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F4A6D5A-F5F0-FA83-350E-2D1A626FE0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953A9D6-0569-7632-3556-062D510F67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844F61-B1E0-46D5-815D-32EE4F1B53D0}" type="datetimeFigureOut">
              <a:rPr lang="en-IN" smtClean="0"/>
              <a:t>15-01-2026</a:t>
            </a:fld>
            <a:endParaRPr lang="en-IN"/>
          </a:p>
        </p:txBody>
      </p:sp>
      <p:sp>
        <p:nvSpPr>
          <p:cNvPr id="5" name="Footer Placeholder 4">
            <a:extLst>
              <a:ext uri="{FF2B5EF4-FFF2-40B4-BE49-F238E27FC236}">
                <a16:creationId xmlns:a16="http://schemas.microsoft.com/office/drawing/2014/main" id="{2D2DA050-C51C-B3B8-E356-A470A6E81D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6BE4F093-0B95-83AE-4EA2-533486F3CB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A457E2-FD2E-4312-B4FC-7BBE17EB88E7}" type="slidenum">
              <a:rPr lang="en-IN" smtClean="0"/>
              <a:t>‹#›</a:t>
            </a:fld>
            <a:endParaRPr lang="en-IN"/>
          </a:p>
        </p:txBody>
      </p:sp>
    </p:spTree>
    <p:extLst>
      <p:ext uri="{BB962C8B-B14F-4D97-AF65-F5344CB8AC3E}">
        <p14:creationId xmlns:p14="http://schemas.microsoft.com/office/powerpoint/2010/main" val="36361815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90 Simple Backgrounds [Edit and Download]">
            <a:extLst>
              <a:ext uri="{FF2B5EF4-FFF2-40B4-BE49-F238E27FC236}">
                <a16:creationId xmlns:a16="http://schemas.microsoft.com/office/drawing/2014/main" id="{7B33BCAB-EF92-7AAE-3F69-AC95742554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4F88FA9-260D-B17A-16EA-14C869F338D5}"/>
              </a:ext>
            </a:extLst>
          </p:cNvPr>
          <p:cNvSpPr>
            <a:spLocks noGrp="1"/>
          </p:cNvSpPr>
          <p:nvPr>
            <p:ph type="ctrTitle"/>
          </p:nvPr>
        </p:nvSpPr>
        <p:spPr>
          <a:xfrm>
            <a:off x="373626" y="1738859"/>
            <a:ext cx="11444748" cy="2679492"/>
          </a:xfrm>
        </p:spPr>
        <p:txBody>
          <a:bodyPr>
            <a:normAutofit/>
          </a:bodyPr>
          <a:lstStyle/>
          <a:p>
            <a:r>
              <a:rPr lang="en-US" sz="4000" b="1" dirty="0">
                <a:latin typeface="Times New Roman" panose="02020603050405020304" pitchFamily="18" charset="0"/>
                <a:cs typeface="Times New Roman" panose="02020603050405020304" pitchFamily="18" charset="0"/>
              </a:rPr>
              <a:t>INNOVATING RECRUITMENT AND SELECTION FRAMEWORK FOR LECTURERS IN HYDERABAD TO SUPPORT A RESILIENT ACADEMIC FUTURE</a:t>
            </a:r>
            <a:endParaRPr lang="en-IN" sz="4000" dirty="0"/>
          </a:p>
        </p:txBody>
      </p:sp>
    </p:spTree>
    <p:extLst>
      <p:ext uri="{BB962C8B-B14F-4D97-AF65-F5344CB8AC3E}">
        <p14:creationId xmlns:p14="http://schemas.microsoft.com/office/powerpoint/2010/main" val="2071517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91875BC7-5645-A4CE-EA86-67419BEE49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C602DC2-14DA-BF7C-57FC-56A7C229CF7A}"/>
              </a:ext>
            </a:extLst>
          </p:cNvPr>
          <p:cNvSpPr>
            <a:spLocks noGrp="1"/>
          </p:cNvSpPr>
          <p:nvPr>
            <p:ph type="title"/>
          </p:nvPr>
        </p:nvSpPr>
        <p:spPr>
          <a:xfrm>
            <a:off x="189271" y="0"/>
            <a:ext cx="11813458" cy="973395"/>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67AB202-9696-00DA-8B88-8DAA8C81EBA6}"/>
              </a:ext>
            </a:extLst>
          </p:cNvPr>
          <p:cNvSpPr>
            <a:spLocks noGrp="1"/>
          </p:cNvSpPr>
          <p:nvPr>
            <p:ph idx="1"/>
          </p:nvPr>
        </p:nvSpPr>
        <p:spPr>
          <a:xfrm>
            <a:off x="427703" y="899652"/>
            <a:ext cx="11415252" cy="5722373"/>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Through the production of knowledgeable professionals, researchers, innovators, and socially conscious citizens, higher education institutions play a crucial role in the process of national development. </a:t>
            </a:r>
          </a:p>
          <a:p>
            <a:pPr algn="just">
              <a:lnSpc>
                <a:spcPct val="150000"/>
              </a:lnSpc>
            </a:pPr>
            <a:r>
              <a:rPr lang="en-US" sz="1800" dirty="0">
                <a:latin typeface="Times New Roman" panose="02020603050405020304" pitchFamily="18" charset="0"/>
                <a:cs typeface="Times New Roman" panose="02020603050405020304" pitchFamily="18" charset="0"/>
              </a:rPr>
              <a:t>Colleges and universities do more than just impart knowledge; they develop critical thinking skills, cultivate intellectual capacities, encourage a culture of inquiry, and directly advance socioeconomic growth by developing human capital. </a:t>
            </a:r>
          </a:p>
          <a:p>
            <a:pPr algn="just">
              <a:lnSpc>
                <a:spcPct val="150000"/>
              </a:lnSpc>
            </a:pPr>
            <a:r>
              <a:rPr lang="en-US" sz="1800" dirty="0">
                <a:latin typeface="Times New Roman" panose="02020603050405020304" pitchFamily="18" charset="0"/>
                <a:cs typeface="Times New Roman" panose="02020603050405020304" pitchFamily="18" charset="0"/>
              </a:rPr>
              <a:t>The function of lecturers becomes crucial in this context. Since lecturers are the main conduit between institutional objectives and student learning outcomes, the caliber, dedication, and skills of the academic staff hired by higher education institutions have a substantial impact on the overall quality of instruction provided.</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a:t>
            </a:r>
            <a:r>
              <a:rPr lang="en-US" sz="1800" b="1" u="sng" dirty="0">
                <a:latin typeface="Times New Roman" panose="02020603050405020304" pitchFamily="18" charset="0"/>
                <a:cs typeface="Times New Roman" panose="02020603050405020304" pitchFamily="18" charset="0"/>
              </a:rPr>
              <a:t>Objectives of the Study</a:t>
            </a:r>
          </a:p>
          <a:p>
            <a:pPr lvl="0">
              <a:lnSpc>
                <a:spcPct val="150000"/>
              </a:lnSpc>
            </a:pPr>
            <a:r>
              <a:rPr lang="en-US" sz="1800" dirty="0">
                <a:latin typeface="Times New Roman" panose="02020603050405020304" pitchFamily="18" charset="0"/>
                <a:cs typeface="Times New Roman" panose="02020603050405020304" pitchFamily="18" charset="0"/>
              </a:rPr>
              <a:t>To analyze the current recruitment and selection practices for lecturers in higher education institutions in Hyderabad.</a:t>
            </a:r>
          </a:p>
          <a:p>
            <a:pPr lvl="0">
              <a:lnSpc>
                <a:spcPct val="150000"/>
              </a:lnSpc>
            </a:pPr>
            <a:r>
              <a:rPr lang="en-US" sz="1800" dirty="0">
                <a:latin typeface="Times New Roman" panose="02020603050405020304" pitchFamily="18" charset="0"/>
                <a:cs typeface="Times New Roman" panose="02020603050405020304" pitchFamily="18" charset="0"/>
              </a:rPr>
              <a:t>To identify key gaps and challenges in existing lecturer hiring frameworks affecting academic quality and transparency.</a:t>
            </a:r>
          </a:p>
          <a:p>
            <a:pPr lvl="0">
              <a:lnSpc>
                <a:spcPct val="150000"/>
              </a:lnSpc>
            </a:pPr>
            <a:r>
              <a:rPr lang="en-US" sz="1800" dirty="0">
                <a:latin typeface="Times New Roman" panose="02020603050405020304" pitchFamily="18" charset="0"/>
                <a:cs typeface="Times New Roman" panose="02020603050405020304" pitchFamily="18" charset="0"/>
              </a:rPr>
              <a:t>To propose an innovative and resilience-oriented recruitment and selection framework to support a sustainable academic future.</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633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B374E226-D1C2-61A3-F3EE-F0E44D2747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48D3F04-5F94-EBB9-E524-F7F47ED7B5D0}"/>
              </a:ext>
            </a:extLst>
          </p:cNvPr>
          <p:cNvSpPr>
            <a:spLocks noGrp="1"/>
          </p:cNvSpPr>
          <p:nvPr>
            <p:ph type="title"/>
          </p:nvPr>
        </p:nvSpPr>
        <p:spPr>
          <a:xfrm>
            <a:off x="103239" y="147485"/>
            <a:ext cx="11946193" cy="752168"/>
          </a:xfrm>
        </p:spPr>
        <p:txBody>
          <a:bodyPr>
            <a:normAutofit/>
          </a:bodyPr>
          <a:lstStyle/>
          <a:p>
            <a:pPr algn="ctr"/>
            <a:r>
              <a:rPr lang="en-US" sz="4000" b="1" dirty="0">
                <a:latin typeface="Times New Roman" panose="02020603050405020304" pitchFamily="18" charset="0"/>
                <a:cs typeface="Times New Roman" panose="02020603050405020304" pitchFamily="18" charset="0"/>
              </a:rPr>
              <a:t>REVIEW OF LITERATURE</a:t>
            </a:r>
            <a:endParaRPr lang="en-IN"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A65E061-BFB3-F686-9108-89DBFAE8E9AB}"/>
              </a:ext>
            </a:extLst>
          </p:cNvPr>
          <p:cNvSpPr>
            <a:spLocks noGrp="1"/>
          </p:cNvSpPr>
          <p:nvPr>
            <p:ph idx="1"/>
          </p:nvPr>
        </p:nvSpPr>
        <p:spPr>
          <a:xfrm>
            <a:off x="103238" y="1205622"/>
            <a:ext cx="11946193" cy="5346409"/>
          </a:xfrm>
        </p:spPr>
        <p:txBody>
          <a:bodyPr>
            <a:no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Mamatha, </a:t>
            </a:r>
            <a:r>
              <a:rPr lang="en-US" sz="1800" b="1" dirty="0" err="1">
                <a:latin typeface="Times New Roman" panose="02020603050405020304" pitchFamily="18" charset="0"/>
                <a:cs typeface="Times New Roman" panose="02020603050405020304" pitchFamily="18" charset="0"/>
              </a:rPr>
              <a:t>Thoti</a:t>
            </a:r>
            <a:r>
              <a:rPr lang="en-US" sz="1800" b="1" dirty="0">
                <a:latin typeface="Times New Roman" panose="02020603050405020304" pitchFamily="18" charset="0"/>
                <a:cs typeface="Times New Roman" panose="02020603050405020304" pitchFamily="18" charset="0"/>
              </a:rPr>
              <a:t>, and Sultana (2022)</a:t>
            </a:r>
            <a:r>
              <a:rPr lang="en-US" sz="1800" dirty="0">
                <a:latin typeface="Times New Roman" panose="02020603050405020304" pitchFamily="18" charset="0"/>
                <a:cs typeface="Times New Roman" panose="02020603050405020304" pitchFamily="18" charset="0"/>
              </a:rPr>
              <a:t> investigated how e-recruitment and e-selection support electronic human resource management (E-HRM) initiatives in Hyderabadi IT firms. According to the survey, digital recruitment platforms have increased access to a larger talent pool and decreased administrative delays, which has enhanced HR efficiency. The researchers emphasized that firms were able to make employment decisions more quickly with better documentation, uniformity, and transparency thanks to online screening tools and technology-supported selection methods. According to their findings, e-recruitment integration improved overall HR management effectiveness by increasing recruitment accuracy and streamlining selection performance. </a:t>
            </a:r>
          </a:p>
          <a:p>
            <a:pPr algn="just">
              <a:lnSpc>
                <a:spcPct val="150000"/>
              </a:lnSpc>
            </a:pPr>
            <a:r>
              <a:rPr lang="en-US" sz="1800" b="1" dirty="0">
                <a:latin typeface="Times New Roman" panose="02020603050405020304" pitchFamily="18" charset="0"/>
                <a:cs typeface="Times New Roman" panose="02020603050405020304" pitchFamily="18" charset="0"/>
              </a:rPr>
              <a:t>Mishra, Gupta, and Shree (2022)</a:t>
            </a:r>
            <a:r>
              <a:rPr lang="en-US" sz="1800" dirty="0">
                <a:latin typeface="Times New Roman" panose="02020603050405020304" pitchFamily="18" charset="0"/>
                <a:cs typeface="Times New Roman" panose="02020603050405020304" pitchFamily="18" charset="0"/>
              </a:rPr>
              <a:t> examined faculty induction programs for recently hired instructors in higher education. The study found that unless newly hired faculty members were assisted through organized induction and training programs, recruiting alone had not guaranteed high-quality teaching performance. The authors highlighted how structured induction programs improved new instructors' job clarity, professional confidence, institutional orientation, and pedagogical competence</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43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433B7-F4A6-C1F6-9065-4CCAE0C4A0A7}"/>
            </a:ext>
          </a:extLst>
        </p:cNvPr>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ED8F27C6-4772-25A2-8682-DE6354F62D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A74F438-D13F-E148-9827-CDC23B1F6EA7}"/>
              </a:ext>
            </a:extLst>
          </p:cNvPr>
          <p:cNvSpPr>
            <a:spLocks noGrp="1"/>
          </p:cNvSpPr>
          <p:nvPr>
            <p:ph idx="1"/>
          </p:nvPr>
        </p:nvSpPr>
        <p:spPr>
          <a:xfrm>
            <a:off x="122903" y="719528"/>
            <a:ext cx="11946193" cy="5990986"/>
          </a:xfrm>
        </p:spPr>
        <p:txBody>
          <a:bodyPr>
            <a:noAutofit/>
          </a:bodyPr>
          <a:lstStyle/>
          <a:p>
            <a:pPr marL="0" indent="0" algn="just">
              <a:lnSpc>
                <a:spcPct val="150000"/>
              </a:lnSpc>
              <a:buNone/>
            </a:pPr>
            <a:r>
              <a:rPr lang="en-US" sz="1800" dirty="0">
                <a:latin typeface="Times New Roman" panose="02020603050405020304" pitchFamily="18" charset="0"/>
                <a:cs typeface="Times New Roman" panose="02020603050405020304" pitchFamily="18" charset="0"/>
              </a:rPr>
              <a:t>Their research showed that in higher education settings, teacher development after selection was still crucial for enhancing student achievement, career advancement, and institutional efficacy.</a:t>
            </a:r>
          </a:p>
          <a:p>
            <a:pPr algn="just">
              <a:lnSpc>
                <a:spcPct val="150000"/>
              </a:lnSpc>
            </a:pPr>
            <a:r>
              <a:rPr lang="en-US" sz="1800" b="1" dirty="0">
                <a:latin typeface="Times New Roman" panose="02020603050405020304" pitchFamily="18" charset="0"/>
                <a:cs typeface="Times New Roman" panose="02020603050405020304" pitchFamily="18" charset="0"/>
              </a:rPr>
              <a:t>Mohan (2021)</a:t>
            </a:r>
            <a:r>
              <a:rPr lang="en-US" sz="1800" dirty="0">
                <a:latin typeface="Times New Roman" panose="02020603050405020304" pitchFamily="18" charset="0"/>
                <a:cs typeface="Times New Roman" panose="02020603050405020304" pitchFamily="18" charset="0"/>
              </a:rPr>
              <a:t> investigated how hiring procedures affected workers' productivity, particularly in Hyderabad's IT industry. The study found that employee competence, productivity, and job performance outcomes were all strongly impacted by the success of recruitment. According to Mohan, the selection of higher-performing personnel has benefited from the use of structured recruitment techniques like skill-based evaluation, systematic screening, and objective selection criteria. Poorly organized hiring practices led to mismatched hiring, which ultimately impacted productivity and organizational performance, according to the research. The results reaffirmed how crucial it is to have well-thought-out hiring procedures in order to guarantee appropriate staff selection.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6339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E5589CDC-4EA1-B362-BD8C-229A65C2DA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1975015-8A82-B46E-1B50-BD34D2587931}"/>
              </a:ext>
            </a:extLst>
          </p:cNvPr>
          <p:cNvSpPr>
            <a:spLocks noGrp="1"/>
          </p:cNvSpPr>
          <p:nvPr>
            <p:ph type="title"/>
          </p:nvPr>
        </p:nvSpPr>
        <p:spPr>
          <a:xfrm>
            <a:off x="250723" y="221227"/>
            <a:ext cx="11695471" cy="678425"/>
          </a:xfrm>
        </p:spPr>
        <p:txBody>
          <a:bodyPr>
            <a:normAutofit/>
          </a:bodyPr>
          <a:lstStyle/>
          <a:p>
            <a:pPr algn="ctr"/>
            <a:r>
              <a:rPr lang="en-IN" sz="4000" b="1" dirty="0">
                <a:latin typeface="Times New Roman" panose="02020603050405020304" pitchFamily="18" charset="0"/>
                <a:cs typeface="Times New Roman" panose="02020603050405020304" pitchFamily="18" charset="0"/>
              </a:rPr>
              <a:t>METHODOLOGY</a:t>
            </a:r>
          </a:p>
        </p:txBody>
      </p:sp>
      <p:sp>
        <p:nvSpPr>
          <p:cNvPr id="3" name="Content Placeholder 2">
            <a:extLst>
              <a:ext uri="{FF2B5EF4-FFF2-40B4-BE49-F238E27FC236}">
                <a16:creationId xmlns:a16="http://schemas.microsoft.com/office/drawing/2014/main" id="{8DD13990-DC29-1D53-838F-1EBB00D395B1}"/>
              </a:ext>
            </a:extLst>
          </p:cNvPr>
          <p:cNvSpPr>
            <a:spLocks noGrp="1"/>
          </p:cNvSpPr>
          <p:nvPr>
            <p:ph idx="1"/>
          </p:nvPr>
        </p:nvSpPr>
        <p:spPr>
          <a:xfrm>
            <a:off x="457200" y="1120878"/>
            <a:ext cx="11312013" cy="5294667"/>
          </a:xfrm>
        </p:spPr>
        <p:txBody>
          <a:bodyPr>
            <a:noAutofit/>
          </a:bodyPr>
          <a:lstStyle/>
          <a:p>
            <a:pPr marL="285750" lvl="1" indent="-285750" algn="just">
              <a:lnSpc>
                <a:spcPct val="150000"/>
              </a:lnSpc>
              <a:spcBef>
                <a:spcPts val="1000"/>
              </a:spcBef>
            </a:pPr>
            <a:r>
              <a:rPr lang="en-US" sz="1800" dirty="0">
                <a:latin typeface="Times New Roman" panose="02020603050405020304" pitchFamily="18" charset="0"/>
                <a:cs typeface="Times New Roman" panose="02020603050405020304" pitchFamily="18" charset="0"/>
              </a:rPr>
              <a:t>Higher education institutions' faculty recruiting and selection practices play a major role in creating a robust and resilient academic ecosystem. </a:t>
            </a:r>
          </a:p>
          <a:p>
            <a:pPr marL="285750" lvl="1" indent="-285750" algn="just">
              <a:lnSpc>
                <a:spcPct val="150000"/>
              </a:lnSpc>
              <a:spcBef>
                <a:spcPts val="1000"/>
              </a:spcBef>
            </a:pPr>
            <a:r>
              <a:rPr lang="en-US" sz="1800" dirty="0">
                <a:latin typeface="Times New Roman" panose="02020603050405020304" pitchFamily="18" charset="0"/>
                <a:cs typeface="Times New Roman" panose="02020603050405020304" pitchFamily="18" charset="0"/>
              </a:rPr>
              <a:t>Nowadays, hiring lecturers requires more than just confirming credentials and experience; institutions now need to make sure that applicants have skills including effective teaching, research focus, flexibility, digital readiness, and institutional fit. </a:t>
            </a:r>
          </a:p>
          <a:p>
            <a:pPr marL="285750" lvl="1" indent="-285750" algn="just">
              <a:lnSpc>
                <a:spcPct val="150000"/>
              </a:lnSpc>
              <a:spcBef>
                <a:spcPts val="1000"/>
              </a:spcBef>
            </a:pPr>
            <a:r>
              <a:rPr lang="en-US" sz="1800" dirty="0">
                <a:latin typeface="Times New Roman" panose="02020603050405020304" pitchFamily="18" charset="0"/>
                <a:cs typeface="Times New Roman" panose="02020603050405020304" pitchFamily="18" charset="0"/>
              </a:rPr>
              <a:t>In order to promote a robust academic future, this study is designed to analyze Hyderabad's current lecturer recruiting frameworks and suggest creative recruitment and selection practices.</a:t>
            </a:r>
          </a:p>
          <a:p>
            <a:pPr marL="285750" lvl="1" indent="-285750" algn="just">
              <a:lnSpc>
                <a:spcPct val="150000"/>
              </a:lnSpc>
              <a:spcBef>
                <a:spcPts val="1000"/>
              </a:spcBef>
            </a:pPr>
            <a:r>
              <a:rPr lang="en-US" sz="1800" dirty="0">
                <a:latin typeface="Times New Roman" panose="02020603050405020304" pitchFamily="18" charset="0"/>
                <a:cs typeface="Times New Roman" panose="02020603050405020304" pitchFamily="18" charset="0"/>
              </a:rPr>
              <a:t>In order to produce objective results and lessen bias that typically arises in perception-based survey studies, the study methodology is built on a record-based approach employing institutional recruitment papers.</a:t>
            </a:r>
          </a:p>
          <a:p>
            <a:pPr marL="285750" lvl="1" indent="-285750" algn="just">
              <a:lnSpc>
                <a:spcPct val="150000"/>
              </a:lnSpc>
              <a:spcBef>
                <a:spcPts val="1000"/>
              </a:spcBef>
            </a:pPr>
            <a:endParaRPr lang="en-US" sz="1800" dirty="0">
              <a:latin typeface="Times New Roman" panose="02020603050405020304" pitchFamily="18" charset="0"/>
              <a:cs typeface="Times New Roman" panose="02020603050405020304" pitchFamily="18" charset="0"/>
            </a:endParaRPr>
          </a:p>
          <a:p>
            <a:pPr marL="285750" lvl="1" indent="-285750" algn="just">
              <a:lnSpc>
                <a:spcPct val="150000"/>
              </a:lnSpc>
              <a:spcBef>
                <a:spcPts val="1000"/>
              </a:spcBef>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452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B1869-BE8D-299D-0E1C-15F9F6F8E47C}"/>
            </a:ext>
          </a:extLst>
        </p:cNvPr>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6A49CF13-2AA0-5D7A-6770-E22B32BDB8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66CF341-1011-E115-167E-E286FB5E8C15}"/>
              </a:ext>
            </a:extLst>
          </p:cNvPr>
          <p:cNvSpPr>
            <a:spLocks noGrp="1"/>
          </p:cNvSpPr>
          <p:nvPr>
            <p:ph idx="1"/>
          </p:nvPr>
        </p:nvSpPr>
        <p:spPr>
          <a:xfrm>
            <a:off x="545689" y="404734"/>
            <a:ext cx="11179279" cy="6010811"/>
          </a:xfrm>
        </p:spPr>
        <p:txBody>
          <a:bodyPr>
            <a:noAutofit/>
          </a:bodyPr>
          <a:lstStyle/>
          <a:p>
            <a:pPr marL="0" lvl="1" indent="0" algn="just">
              <a:lnSpc>
                <a:spcPct val="150000"/>
              </a:lnSpc>
              <a:spcBef>
                <a:spcPts val="1000"/>
              </a:spcBef>
              <a:buNone/>
            </a:pPr>
            <a:r>
              <a:rPr lang="en-US" sz="1800" b="1" u="sng" dirty="0">
                <a:latin typeface="Times New Roman" panose="02020603050405020304" pitchFamily="18" charset="0"/>
                <a:cs typeface="Times New Roman" panose="02020603050405020304" pitchFamily="18" charset="0"/>
              </a:rPr>
              <a:t>Research Design</a:t>
            </a:r>
          </a:p>
          <a:p>
            <a:pPr lvl="0">
              <a:lnSpc>
                <a:spcPct val="150000"/>
              </a:lnSpc>
            </a:pPr>
            <a:r>
              <a:rPr lang="en-US" sz="1800" dirty="0">
                <a:latin typeface="Times New Roman" panose="02020603050405020304" pitchFamily="18" charset="0"/>
                <a:cs typeface="Times New Roman" panose="02020603050405020304" pitchFamily="18" charset="0"/>
              </a:rPr>
              <a:t>The descriptive design helps in documenting the existing recruitment and selection practices.</a:t>
            </a:r>
          </a:p>
          <a:p>
            <a:pPr lvl="0">
              <a:lnSpc>
                <a:spcPct val="150000"/>
              </a:lnSpc>
            </a:pPr>
            <a:r>
              <a:rPr lang="en-US" sz="1800" dirty="0">
                <a:latin typeface="Times New Roman" panose="02020603050405020304" pitchFamily="18" charset="0"/>
                <a:cs typeface="Times New Roman" panose="02020603050405020304" pitchFamily="18" charset="0"/>
              </a:rPr>
              <a:t>The analytical design supports interpretation of the collected data to identify gaps and propose innovation-driven recruitment frameworks aligned with academic resilience.</a:t>
            </a:r>
            <a:endParaRPr lang="en-US" sz="1800" u="sng" dirty="0">
              <a:latin typeface="Times New Roman" panose="02020603050405020304" pitchFamily="18" charset="0"/>
              <a:cs typeface="Times New Roman" panose="02020603050405020304" pitchFamily="18" charset="0"/>
            </a:endParaRPr>
          </a:p>
          <a:p>
            <a:pPr marL="0" lvl="1" indent="0" algn="just">
              <a:lnSpc>
                <a:spcPct val="150000"/>
              </a:lnSpc>
              <a:spcBef>
                <a:spcPts val="1000"/>
              </a:spcBef>
              <a:buNone/>
            </a:pPr>
            <a:r>
              <a:rPr lang="en-US" sz="1800" b="1" u="sng" dirty="0">
                <a:latin typeface="Times New Roman" panose="02020603050405020304" pitchFamily="18" charset="0"/>
                <a:cs typeface="Times New Roman" panose="02020603050405020304" pitchFamily="18" charset="0"/>
              </a:rPr>
              <a:t>Population and Sample</a:t>
            </a:r>
          </a:p>
          <a:p>
            <a:pPr marL="342900" lvl="1" indent="-342900" algn="just">
              <a:lnSpc>
                <a:spcPct val="150000"/>
              </a:lnSpc>
              <a:spcBef>
                <a:spcPts val="1000"/>
              </a:spcBef>
            </a:pPr>
            <a:r>
              <a:rPr lang="en-US" sz="1800" dirty="0">
                <a:latin typeface="Times New Roman" panose="02020603050405020304" pitchFamily="18" charset="0"/>
                <a:cs typeface="Times New Roman" panose="02020603050405020304" pitchFamily="18" charset="0"/>
              </a:rPr>
              <a:t>The population includes all lecturer recruitment and selection cases conducted in selected higher education institutions in Hyderabad during the study period.</a:t>
            </a:r>
          </a:p>
          <a:p>
            <a:pPr marL="342900" lvl="1" indent="-342900" algn="just">
              <a:lnSpc>
                <a:spcPct val="150000"/>
              </a:lnSpc>
              <a:spcBef>
                <a:spcPts val="1000"/>
              </a:spcBef>
            </a:pPr>
            <a:r>
              <a:rPr lang="en-US" sz="1800" dirty="0">
                <a:latin typeface="Times New Roman" panose="02020603050405020304" pitchFamily="18" charset="0"/>
                <a:cs typeface="Times New Roman" panose="02020603050405020304" pitchFamily="18" charset="0"/>
              </a:rPr>
              <a:t>There are 120 lecturer recruiting cases (N = 120) in the sample. From the recruiting announcement until the final appointment, each sample unit represents a single full recruitment cycle with traceable documents.</a:t>
            </a:r>
          </a:p>
          <a:p>
            <a:pPr marL="342900" lvl="1" indent="-342900" algn="just">
              <a:lnSpc>
                <a:spcPct val="150000"/>
              </a:lnSpc>
              <a:spcBef>
                <a:spcPts val="1000"/>
              </a:spcBef>
            </a:pPr>
            <a:endParaRPr lang="en-US" dirty="0"/>
          </a:p>
          <a:p>
            <a:pPr marL="0" lvl="1" indent="0" algn="just">
              <a:lnSpc>
                <a:spcPct val="150000"/>
              </a:lnSpc>
              <a:spcBef>
                <a:spcPts val="1000"/>
              </a:spcBef>
              <a:buNone/>
            </a:pPr>
            <a:endParaRPr lang="en-US" sz="1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5741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483D0-B2E2-1310-297C-A4A50CF797DF}"/>
            </a:ext>
          </a:extLst>
        </p:cNvPr>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31203E5B-7EBA-0AD5-F820-220B825E5F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A96DF3-8F99-A58E-3E58-78CFFB21DACF}"/>
              </a:ext>
            </a:extLst>
          </p:cNvPr>
          <p:cNvSpPr>
            <a:spLocks noGrp="1"/>
          </p:cNvSpPr>
          <p:nvPr>
            <p:ph type="title"/>
          </p:nvPr>
        </p:nvSpPr>
        <p:spPr>
          <a:xfrm>
            <a:off x="250723" y="121671"/>
            <a:ext cx="11695471" cy="678425"/>
          </a:xfrm>
        </p:spPr>
        <p:txBody>
          <a:bodyPr>
            <a:normAutofit/>
          </a:bodyPr>
          <a:lstStyle/>
          <a:p>
            <a:pPr algn="ctr"/>
            <a:r>
              <a:rPr lang="en-IN" sz="4000" b="1" dirty="0">
                <a:latin typeface="Times New Roman" panose="02020603050405020304" pitchFamily="18" charset="0"/>
                <a:cs typeface="Times New Roman" panose="02020603050405020304" pitchFamily="18" charset="0"/>
              </a:rPr>
              <a:t>DATA ANALYSIS </a:t>
            </a:r>
          </a:p>
        </p:txBody>
      </p:sp>
      <p:sp>
        <p:nvSpPr>
          <p:cNvPr id="7" name="TextBox 6">
            <a:extLst>
              <a:ext uri="{FF2B5EF4-FFF2-40B4-BE49-F238E27FC236}">
                <a16:creationId xmlns:a16="http://schemas.microsoft.com/office/drawing/2014/main" id="{6034D086-8026-F4D3-ACD2-2C0068ED16DB}"/>
              </a:ext>
            </a:extLst>
          </p:cNvPr>
          <p:cNvSpPr txBox="1"/>
          <p:nvPr/>
        </p:nvSpPr>
        <p:spPr>
          <a:xfrm>
            <a:off x="250723" y="4737932"/>
            <a:ext cx="11690554" cy="2120068"/>
          </a:xfrm>
          <a:prstGeom prst="rect">
            <a:avLst/>
          </a:prstGeom>
          <a:noFill/>
        </p:spPr>
        <p:txBody>
          <a:bodyPr wrap="square">
            <a:spAutoFit/>
          </a:bodyPr>
          <a:lstStyle/>
          <a:p>
            <a:pPr algn="just">
              <a:lnSpc>
                <a:spcPct val="150000"/>
              </a:lnSpc>
            </a:pPr>
            <a:r>
              <a:rPr lang="en-US" dirty="0">
                <a:latin typeface="Times New Roman" panose="02020603050405020304" pitchFamily="18" charset="0"/>
                <a:cs typeface="Times New Roman" panose="02020603050405020304" pitchFamily="18" charset="0"/>
              </a:rPr>
              <a:t>Table 1 shows that institutional websites and official advertisements are the most common recruitment route for lecturer appointments (31.7%). Job portals are the second most popular avenue (21.7%), suggesting that technology-enabled hiring platforms like LinkedIn and Naukri are becoming more and more important in academic hiring. Nonetheless, a sizeable percentage of appointments were also made through university/college reference networks (15.0%) and walk-in recruitment efforts (18.3%)</a:t>
            </a:r>
          </a:p>
        </p:txBody>
      </p:sp>
      <p:sp>
        <p:nvSpPr>
          <p:cNvPr id="11" name="TextBox 10">
            <a:extLst>
              <a:ext uri="{FF2B5EF4-FFF2-40B4-BE49-F238E27FC236}">
                <a16:creationId xmlns:a16="http://schemas.microsoft.com/office/drawing/2014/main" id="{CC639DE0-5D4C-CFA6-AC17-D46755C2C78B}"/>
              </a:ext>
            </a:extLst>
          </p:cNvPr>
          <p:cNvSpPr txBox="1"/>
          <p:nvPr/>
        </p:nvSpPr>
        <p:spPr>
          <a:xfrm>
            <a:off x="6240694" y="832125"/>
            <a:ext cx="5180428" cy="461665"/>
          </a:xfrm>
          <a:prstGeom prst="rect">
            <a:avLst/>
          </a:prstGeom>
          <a:noFill/>
        </p:spPr>
        <p:txBody>
          <a:bodyPr wrap="square">
            <a:spAutoFit/>
          </a:bodyPr>
          <a:lstStyle/>
          <a:p>
            <a:pPr marL="228600" algn="ctr">
              <a:spcAft>
                <a:spcPts val="800"/>
              </a:spcAft>
            </a:pPr>
            <a:r>
              <a:rPr lang="en-IN" sz="1200" b="1" kern="100" dirty="0">
                <a:effectLst/>
                <a:latin typeface="Times New Roman" panose="02020603050405020304" pitchFamily="18" charset="0"/>
                <a:ea typeface="Calibri" panose="020F0502020204030204" pitchFamily="34" charset="0"/>
                <a:cs typeface="Times New Roman" panose="02020603050405020304" pitchFamily="18" charset="0"/>
              </a:rPr>
              <a:t>Figure 1:</a:t>
            </a:r>
            <a:r>
              <a:rPr lang="en-IN" sz="1200" kern="100" dirty="0">
                <a:effectLst/>
                <a:latin typeface="Times New Roman" panose="02020603050405020304" pitchFamily="18" charset="0"/>
                <a:ea typeface="Calibri" panose="020F0502020204030204" pitchFamily="34" charset="0"/>
                <a:cs typeface="Times New Roman" panose="02020603050405020304" pitchFamily="18" charset="0"/>
              </a:rPr>
              <a:t> Graphical presentation of </a:t>
            </a:r>
            <a:r>
              <a:rPr lang="en-US" sz="1200" dirty="0">
                <a:latin typeface="Times New Roman" panose="02020603050405020304" pitchFamily="18" charset="0"/>
                <a:cs typeface="Times New Roman" panose="02020603050405020304" pitchFamily="18" charset="0"/>
              </a:rPr>
              <a:t>Recruitment Source of Lecturer Appointments</a:t>
            </a:r>
          </a:p>
        </p:txBody>
      </p:sp>
      <p:sp>
        <p:nvSpPr>
          <p:cNvPr id="14" name="TextBox 13">
            <a:extLst>
              <a:ext uri="{FF2B5EF4-FFF2-40B4-BE49-F238E27FC236}">
                <a16:creationId xmlns:a16="http://schemas.microsoft.com/office/drawing/2014/main" id="{D9F97FCF-5A03-E035-BF9C-386D5399DE46}"/>
              </a:ext>
            </a:extLst>
          </p:cNvPr>
          <p:cNvSpPr txBox="1"/>
          <p:nvPr/>
        </p:nvSpPr>
        <p:spPr>
          <a:xfrm>
            <a:off x="769043" y="800096"/>
            <a:ext cx="4953331" cy="276999"/>
          </a:xfrm>
          <a:prstGeom prst="rect">
            <a:avLst/>
          </a:prstGeom>
          <a:noFill/>
        </p:spPr>
        <p:txBody>
          <a:bodyPr wrap="square">
            <a:spAutoFit/>
          </a:bodyPr>
          <a:lstStyle/>
          <a:p>
            <a:r>
              <a:rPr lang="en-US" sz="1200" b="1" dirty="0">
                <a:latin typeface="Times New Roman" panose="02020603050405020304" pitchFamily="18" charset="0"/>
                <a:cs typeface="Times New Roman" panose="02020603050405020304" pitchFamily="18" charset="0"/>
              </a:rPr>
              <a:t>Table 1: </a:t>
            </a:r>
            <a:r>
              <a:rPr lang="en-US" sz="1200" dirty="0">
                <a:latin typeface="Times New Roman" panose="02020603050405020304" pitchFamily="18" charset="0"/>
                <a:cs typeface="Times New Roman" panose="02020603050405020304" pitchFamily="18" charset="0"/>
              </a:rPr>
              <a:t>Recruitment Source of Lecturer Appointments (HR Record-Based)</a:t>
            </a:r>
          </a:p>
        </p:txBody>
      </p:sp>
      <p:graphicFrame>
        <p:nvGraphicFramePr>
          <p:cNvPr id="5" name="Chart 4">
            <a:extLst>
              <a:ext uri="{FF2B5EF4-FFF2-40B4-BE49-F238E27FC236}">
                <a16:creationId xmlns:a16="http://schemas.microsoft.com/office/drawing/2014/main" id="{D0978C24-3A59-3716-5639-12508DD0915E}"/>
              </a:ext>
            </a:extLst>
          </p:cNvPr>
          <p:cNvGraphicFramePr/>
          <p:nvPr>
            <p:extLst>
              <p:ext uri="{D42A27DB-BD31-4B8C-83A1-F6EECF244321}">
                <p14:modId xmlns:p14="http://schemas.microsoft.com/office/powerpoint/2010/main" val="2278574627"/>
              </p:ext>
            </p:extLst>
          </p:nvPr>
        </p:nvGraphicFramePr>
        <p:xfrm>
          <a:off x="6450771" y="1827685"/>
          <a:ext cx="4801845"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Table 5">
            <a:extLst>
              <a:ext uri="{FF2B5EF4-FFF2-40B4-BE49-F238E27FC236}">
                <a16:creationId xmlns:a16="http://schemas.microsoft.com/office/drawing/2014/main" id="{C712AFC3-6FD0-A553-2C01-C8F96D0BE69E}"/>
              </a:ext>
            </a:extLst>
          </p:cNvPr>
          <p:cNvGraphicFramePr>
            <a:graphicFrameLocks noGrp="1"/>
          </p:cNvGraphicFramePr>
          <p:nvPr>
            <p:extLst>
              <p:ext uri="{D42A27DB-BD31-4B8C-83A1-F6EECF244321}">
                <p14:modId xmlns:p14="http://schemas.microsoft.com/office/powerpoint/2010/main" val="3409829605"/>
              </p:ext>
            </p:extLst>
          </p:nvPr>
        </p:nvGraphicFramePr>
        <p:xfrm>
          <a:off x="427228" y="1152354"/>
          <a:ext cx="5813466" cy="3534170"/>
        </p:xfrm>
        <a:graphic>
          <a:graphicData uri="http://schemas.openxmlformats.org/drawingml/2006/table">
            <a:tbl>
              <a:tblPr>
                <a:tableStyleId>{5C22544A-7EE6-4342-B048-85BDC9FD1C3A}</a:tableStyleId>
              </a:tblPr>
              <a:tblGrid>
                <a:gridCol w="1937822">
                  <a:extLst>
                    <a:ext uri="{9D8B030D-6E8A-4147-A177-3AD203B41FA5}">
                      <a16:colId xmlns:a16="http://schemas.microsoft.com/office/drawing/2014/main" val="65330772"/>
                    </a:ext>
                  </a:extLst>
                </a:gridCol>
                <a:gridCol w="1937822">
                  <a:extLst>
                    <a:ext uri="{9D8B030D-6E8A-4147-A177-3AD203B41FA5}">
                      <a16:colId xmlns:a16="http://schemas.microsoft.com/office/drawing/2014/main" val="897195194"/>
                    </a:ext>
                  </a:extLst>
                </a:gridCol>
                <a:gridCol w="1937822">
                  <a:extLst>
                    <a:ext uri="{9D8B030D-6E8A-4147-A177-3AD203B41FA5}">
                      <a16:colId xmlns:a16="http://schemas.microsoft.com/office/drawing/2014/main" val="3565629231"/>
                    </a:ext>
                  </a:extLst>
                </a:gridCol>
              </a:tblGrid>
              <a:tr h="302856">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Recruitment Source</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Frequency (N)</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Percentage (%)</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837087344"/>
                  </a:ext>
                </a:extLst>
              </a:tr>
              <a:tr h="548001">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Institutional Website / Official Advertisement</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38</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31.7</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275298468"/>
                  </a:ext>
                </a:extLst>
              </a:tr>
              <a:tr h="548001">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Job Portals (Naukri, LinkedIn, etc.)</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26</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21.7</a:t>
                      </a:r>
                      <a:endParaRPr lang="en-IN" sz="1100" kern="100" dirty="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3234346312"/>
                  </a:ext>
                </a:extLst>
              </a:tr>
              <a:tr h="548001">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University/College Reference Networks</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18</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15.0</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1219669350"/>
                  </a:ext>
                </a:extLst>
              </a:tr>
              <a:tr h="491310">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Walk-in Recruitment Drives</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22</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18.3</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2175265920"/>
                  </a:ext>
                </a:extLst>
              </a:tr>
              <a:tr h="793145">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Academic Conferences/Research Networks</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16</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13.3</a:t>
                      </a:r>
                      <a:endParaRPr lang="en-IN" sz="1100" kern="100" dirty="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101104280"/>
                  </a:ext>
                </a:extLst>
              </a:tr>
              <a:tr h="302856">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Total</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120</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100.0</a:t>
                      </a:r>
                      <a:endParaRPr lang="en-IN" sz="1100" kern="100" dirty="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2672406918"/>
                  </a:ext>
                </a:extLst>
              </a:tr>
            </a:tbl>
          </a:graphicData>
        </a:graphic>
      </p:graphicFrame>
      <p:sp>
        <p:nvSpPr>
          <p:cNvPr id="8" name="Rectangle 1">
            <a:extLst>
              <a:ext uri="{FF2B5EF4-FFF2-40B4-BE49-F238E27FC236}">
                <a16:creationId xmlns:a16="http://schemas.microsoft.com/office/drawing/2014/main" id="{CE0F359D-904F-6D85-9F1F-618694548383}"/>
              </a:ext>
            </a:extLst>
          </p:cNvPr>
          <p:cNvSpPr>
            <a:spLocks noChangeArrowheads="1"/>
          </p:cNvSpPr>
          <p:nvPr/>
        </p:nvSpPr>
        <p:spPr bwMode="auto">
          <a:xfrm>
            <a:off x="483430" y="1399485"/>
            <a:ext cx="546604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IN"/>
          </a:p>
        </p:txBody>
      </p:sp>
      <p:graphicFrame>
        <p:nvGraphicFramePr>
          <p:cNvPr id="9" name="Chart 8">
            <a:extLst>
              <a:ext uri="{FF2B5EF4-FFF2-40B4-BE49-F238E27FC236}">
                <a16:creationId xmlns:a16="http://schemas.microsoft.com/office/drawing/2014/main" id="{33BBC4B5-D1A2-D63C-C6E5-6604F3467B2D}"/>
              </a:ext>
            </a:extLst>
          </p:cNvPr>
          <p:cNvGraphicFramePr/>
          <p:nvPr>
            <p:extLst>
              <p:ext uri="{D42A27DB-BD31-4B8C-83A1-F6EECF244321}">
                <p14:modId xmlns:p14="http://schemas.microsoft.com/office/powerpoint/2010/main" val="2348210027"/>
              </p:ext>
            </p:extLst>
          </p:nvPr>
        </p:nvGraphicFramePr>
        <p:xfrm>
          <a:off x="6450771" y="1313840"/>
          <a:ext cx="4970351" cy="311067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80692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0F40B-08F2-B4EA-CCA0-1BCA5C43A200}"/>
            </a:ext>
          </a:extLst>
        </p:cNvPr>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8C808ECB-8178-BDAC-A61A-5D82AF73B6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F7E8C31-7203-ACDD-056C-B90DA2EE2458}"/>
              </a:ext>
            </a:extLst>
          </p:cNvPr>
          <p:cNvSpPr txBox="1"/>
          <p:nvPr/>
        </p:nvSpPr>
        <p:spPr>
          <a:xfrm>
            <a:off x="519659" y="4470616"/>
            <a:ext cx="11457482" cy="2120068"/>
          </a:xfrm>
          <a:prstGeom prst="rect">
            <a:avLst/>
          </a:prstGeom>
          <a:noFill/>
        </p:spPr>
        <p:txBody>
          <a:bodyPr wrap="square">
            <a:spAutoFit/>
          </a:bodyPr>
          <a:lstStyle/>
          <a:p>
            <a:pPr algn="just">
              <a:lnSpc>
                <a:spcPct val="150000"/>
              </a:lnSpc>
            </a:pPr>
            <a:r>
              <a:rPr lang="en-US" dirty="0">
                <a:latin typeface="Times New Roman" panose="02020603050405020304" pitchFamily="18" charset="0"/>
                <a:cs typeface="Times New Roman" panose="02020603050405020304" pitchFamily="18" charset="0"/>
              </a:rPr>
              <a:t>Table 2 reveals that the most popular technique of selection for hiring lecturers is direct interview-only selection (34.2%). This suggests that a lot of organizations still make their final appointment decisions mostly through interviews, which can introduce subjectivity and may not fully evaluate teaching proficiency or classroom preparedness. Demo lecture + interview is the second most popular approach (25.8%), followed by written test + interview (24.2%). This indicates that a number of schools are shifting to multi-stage selection procedures that assess both teaching abilities and knowledge.</a:t>
            </a:r>
          </a:p>
        </p:txBody>
      </p:sp>
      <p:sp>
        <p:nvSpPr>
          <p:cNvPr id="11" name="TextBox 10">
            <a:extLst>
              <a:ext uri="{FF2B5EF4-FFF2-40B4-BE49-F238E27FC236}">
                <a16:creationId xmlns:a16="http://schemas.microsoft.com/office/drawing/2014/main" id="{7701DF2C-8F49-92CA-3A25-EBBDBB65D709}"/>
              </a:ext>
            </a:extLst>
          </p:cNvPr>
          <p:cNvSpPr txBox="1"/>
          <p:nvPr/>
        </p:nvSpPr>
        <p:spPr>
          <a:xfrm>
            <a:off x="6096000" y="881951"/>
            <a:ext cx="6098344" cy="461665"/>
          </a:xfrm>
          <a:prstGeom prst="rect">
            <a:avLst/>
          </a:prstGeom>
          <a:noFill/>
        </p:spPr>
        <p:txBody>
          <a:bodyPr wrap="square">
            <a:spAutoFit/>
          </a:bodyPr>
          <a:lstStyle/>
          <a:p>
            <a:pPr marL="228600" algn="ctr">
              <a:spcBef>
                <a:spcPts val="1200"/>
              </a:spcBef>
              <a:spcAft>
                <a:spcPts val="800"/>
              </a:spcAft>
            </a:pPr>
            <a:r>
              <a:rPr lang="en-IN" sz="1200" b="1" kern="100" dirty="0">
                <a:effectLst/>
                <a:latin typeface="Times New Roman" panose="02020603050405020304" pitchFamily="18" charset="0"/>
                <a:ea typeface="Calibri" panose="020F0502020204030204" pitchFamily="34" charset="0"/>
                <a:cs typeface="Times New Roman" panose="02020603050405020304" pitchFamily="18" charset="0"/>
              </a:rPr>
              <a:t>Figure 2:</a:t>
            </a:r>
            <a:r>
              <a:rPr lang="en-IN" sz="1200" kern="100" dirty="0">
                <a:effectLst/>
                <a:latin typeface="Times New Roman" panose="02020603050405020304" pitchFamily="18" charset="0"/>
                <a:ea typeface="Calibri" panose="020F0502020204030204" pitchFamily="34" charset="0"/>
                <a:cs typeface="Times New Roman" panose="02020603050405020304" pitchFamily="18" charset="0"/>
              </a:rPr>
              <a:t> Graphical presentation on percentage of </a:t>
            </a:r>
            <a:r>
              <a:rPr lang="en-US" sz="1200" b="1" dirty="0"/>
              <a:t> </a:t>
            </a:r>
            <a:r>
              <a:rPr lang="en-US" sz="1200" dirty="0">
                <a:latin typeface="Times New Roman" panose="02020603050405020304" pitchFamily="18" charset="0"/>
                <a:cs typeface="Times New Roman" panose="02020603050405020304" pitchFamily="18" charset="0"/>
              </a:rPr>
              <a:t>Selection Method Adopted in Lecturer Recruitment</a:t>
            </a:r>
          </a:p>
        </p:txBody>
      </p:sp>
      <p:sp>
        <p:nvSpPr>
          <p:cNvPr id="13" name="TextBox 12">
            <a:extLst>
              <a:ext uri="{FF2B5EF4-FFF2-40B4-BE49-F238E27FC236}">
                <a16:creationId xmlns:a16="http://schemas.microsoft.com/office/drawing/2014/main" id="{1BBF30A5-5D64-E392-99DC-13ED2DA08132}"/>
              </a:ext>
            </a:extLst>
          </p:cNvPr>
          <p:cNvSpPr txBox="1"/>
          <p:nvPr/>
        </p:nvSpPr>
        <p:spPr>
          <a:xfrm>
            <a:off x="0" y="910056"/>
            <a:ext cx="6098343" cy="336118"/>
          </a:xfrm>
          <a:prstGeom prst="rect">
            <a:avLst/>
          </a:prstGeom>
          <a:noFill/>
        </p:spPr>
        <p:txBody>
          <a:bodyPr wrap="square">
            <a:spAutoFit/>
          </a:bodyPr>
          <a:lstStyle/>
          <a:p>
            <a:pPr marL="228600" algn="ctr">
              <a:lnSpc>
                <a:spcPct val="150000"/>
              </a:lnSpc>
              <a:spcBef>
                <a:spcPts val="1200"/>
              </a:spcBef>
              <a:spcAft>
                <a:spcPts val="800"/>
              </a:spcAft>
            </a:pPr>
            <a:r>
              <a:rPr lang="en-IN" sz="1200" b="1" kern="100" dirty="0">
                <a:effectLst/>
                <a:latin typeface="Times New Roman" panose="02020603050405020304" pitchFamily="18" charset="0"/>
                <a:ea typeface="Calibri" panose="020F0502020204030204" pitchFamily="34" charset="0"/>
                <a:cs typeface="Times New Roman" panose="02020603050405020304" pitchFamily="18" charset="0"/>
              </a:rPr>
              <a:t>Table 2: </a:t>
            </a:r>
            <a:r>
              <a:rPr lang="en-US" sz="1200" b="1" dirty="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Selection Method Adopted in Lecturer Recruitment</a:t>
            </a:r>
          </a:p>
        </p:txBody>
      </p:sp>
      <p:graphicFrame>
        <p:nvGraphicFramePr>
          <p:cNvPr id="3" name="Chart 2">
            <a:extLst>
              <a:ext uri="{FF2B5EF4-FFF2-40B4-BE49-F238E27FC236}">
                <a16:creationId xmlns:a16="http://schemas.microsoft.com/office/drawing/2014/main" id="{3E1E1F44-C74C-C7C0-1584-72DBE81A1E85}"/>
              </a:ext>
            </a:extLst>
          </p:cNvPr>
          <p:cNvGraphicFramePr/>
          <p:nvPr>
            <p:extLst>
              <p:ext uri="{D42A27DB-BD31-4B8C-83A1-F6EECF244321}">
                <p14:modId xmlns:p14="http://schemas.microsoft.com/office/powerpoint/2010/main" val="560241454"/>
              </p:ext>
            </p:extLst>
          </p:nvPr>
        </p:nvGraphicFramePr>
        <p:xfrm>
          <a:off x="6514221" y="1544424"/>
          <a:ext cx="457200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Table 4">
            <a:extLst>
              <a:ext uri="{FF2B5EF4-FFF2-40B4-BE49-F238E27FC236}">
                <a16:creationId xmlns:a16="http://schemas.microsoft.com/office/drawing/2014/main" id="{8EB9FB5D-BCC4-6D59-A1A4-7A424E3E4D55}"/>
              </a:ext>
            </a:extLst>
          </p:cNvPr>
          <p:cNvGraphicFramePr>
            <a:graphicFrameLocks noGrp="1"/>
          </p:cNvGraphicFramePr>
          <p:nvPr>
            <p:extLst>
              <p:ext uri="{D42A27DB-BD31-4B8C-83A1-F6EECF244321}">
                <p14:modId xmlns:p14="http://schemas.microsoft.com/office/powerpoint/2010/main" val="1937669230"/>
              </p:ext>
            </p:extLst>
          </p:nvPr>
        </p:nvGraphicFramePr>
        <p:xfrm>
          <a:off x="537005" y="1427493"/>
          <a:ext cx="5539305" cy="2623031"/>
        </p:xfrm>
        <a:graphic>
          <a:graphicData uri="http://schemas.openxmlformats.org/drawingml/2006/table">
            <a:tbl>
              <a:tblPr>
                <a:tableStyleId>{5C22544A-7EE6-4342-B048-85BDC9FD1C3A}</a:tableStyleId>
              </a:tblPr>
              <a:tblGrid>
                <a:gridCol w="1846435">
                  <a:extLst>
                    <a:ext uri="{9D8B030D-6E8A-4147-A177-3AD203B41FA5}">
                      <a16:colId xmlns:a16="http://schemas.microsoft.com/office/drawing/2014/main" val="1927773389"/>
                    </a:ext>
                  </a:extLst>
                </a:gridCol>
                <a:gridCol w="1846435">
                  <a:extLst>
                    <a:ext uri="{9D8B030D-6E8A-4147-A177-3AD203B41FA5}">
                      <a16:colId xmlns:a16="http://schemas.microsoft.com/office/drawing/2014/main" val="2963750380"/>
                    </a:ext>
                  </a:extLst>
                </a:gridCol>
                <a:gridCol w="1846435">
                  <a:extLst>
                    <a:ext uri="{9D8B030D-6E8A-4147-A177-3AD203B41FA5}">
                      <a16:colId xmlns:a16="http://schemas.microsoft.com/office/drawing/2014/main" val="1056505861"/>
                    </a:ext>
                  </a:extLst>
                </a:gridCol>
              </a:tblGrid>
              <a:tr h="385205">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Selection Method Used</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Frequency (N)</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Percentage (%)</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658825886"/>
                  </a:ext>
                </a:extLst>
              </a:tr>
              <a:tr h="385205">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Written Test + Interview</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29</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24.2</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1069711750"/>
                  </a:ext>
                </a:extLst>
              </a:tr>
              <a:tr h="385205">
                <a:tc>
                  <a:txBody>
                    <a:bodyPr/>
                    <a:lstStyle/>
                    <a:p>
                      <a:pPr algn="just">
                        <a:lnSpc>
                          <a:spcPct val="15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Direct Interview Only</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41</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34.2</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2816732132"/>
                  </a:ext>
                </a:extLst>
              </a:tr>
              <a:tr h="385205">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Demo Lecture + Interview</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31</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25.8</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688542945"/>
                  </a:ext>
                </a:extLst>
              </a:tr>
              <a:tr h="697006">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Written Test + Demo + Interview</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19</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15.8</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968063154"/>
                  </a:ext>
                </a:extLst>
              </a:tr>
              <a:tr h="385205">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Total</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120</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5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100.0</a:t>
                      </a:r>
                      <a:endParaRPr lang="en-IN" sz="1100" kern="100" dirty="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3054837423"/>
                  </a:ext>
                </a:extLst>
              </a:tr>
            </a:tbl>
          </a:graphicData>
        </a:graphic>
      </p:graphicFrame>
      <p:graphicFrame>
        <p:nvGraphicFramePr>
          <p:cNvPr id="6" name="Chart 5">
            <a:extLst>
              <a:ext uri="{FF2B5EF4-FFF2-40B4-BE49-F238E27FC236}">
                <a16:creationId xmlns:a16="http://schemas.microsoft.com/office/drawing/2014/main" id="{4745A9C2-D66D-C5CA-D139-56B8D3EDA196}"/>
              </a:ext>
            </a:extLst>
          </p:cNvPr>
          <p:cNvGraphicFramePr/>
          <p:nvPr>
            <p:extLst>
              <p:ext uri="{D42A27DB-BD31-4B8C-83A1-F6EECF244321}">
                <p14:modId xmlns:p14="http://schemas.microsoft.com/office/powerpoint/2010/main" val="1866134479"/>
              </p:ext>
            </p:extLst>
          </p:nvPr>
        </p:nvGraphicFramePr>
        <p:xfrm>
          <a:off x="6839482" y="1420100"/>
          <a:ext cx="4572000"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15297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B972B-1B15-3066-313E-209B90943315}"/>
            </a:ext>
          </a:extLst>
        </p:cNvPr>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7E97CE49-7117-6B15-3CDE-9210AFA368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E099352-B0AF-5108-09EB-BBEBA51E00E3}"/>
              </a:ext>
            </a:extLst>
          </p:cNvPr>
          <p:cNvSpPr txBox="1"/>
          <p:nvPr/>
        </p:nvSpPr>
        <p:spPr>
          <a:xfrm>
            <a:off x="438732" y="4522035"/>
            <a:ext cx="11515569" cy="1704569"/>
          </a:xfrm>
          <a:prstGeom prst="rect">
            <a:avLst/>
          </a:prstGeom>
          <a:noFill/>
        </p:spPr>
        <p:txBody>
          <a:bodyPr wrap="square">
            <a:spAutoFit/>
          </a:bodyPr>
          <a:lstStyle/>
          <a:p>
            <a:pPr algn="just">
              <a:lnSpc>
                <a:spcPct val="150000"/>
              </a:lnSpc>
            </a:pPr>
            <a:r>
              <a:rPr lang="en-US" dirty="0">
                <a:latin typeface="Times New Roman" panose="02020603050405020304" pitchFamily="18" charset="0"/>
                <a:cs typeface="Times New Roman" panose="02020603050405020304" pitchFamily="18" charset="0"/>
              </a:rPr>
              <a:t>Table 3 shows that the most important factor utilized to choose lecturers is the most degree and topic expertise (29.2%), indicating that academic credentials are given top priority by institutions. The next significant component is academic profile and research publications (25.8%), indicating that research production has become a key hiring criterion, particularly in universities and independent institutes whose accreditation and ranking are based on research performance.</a:t>
            </a:r>
          </a:p>
        </p:txBody>
      </p:sp>
      <p:sp>
        <p:nvSpPr>
          <p:cNvPr id="12" name="TextBox 11">
            <a:extLst>
              <a:ext uri="{FF2B5EF4-FFF2-40B4-BE49-F238E27FC236}">
                <a16:creationId xmlns:a16="http://schemas.microsoft.com/office/drawing/2014/main" id="{CDA9E141-40DD-66CA-99AD-45967C844F10}"/>
              </a:ext>
            </a:extLst>
          </p:cNvPr>
          <p:cNvSpPr txBox="1"/>
          <p:nvPr/>
        </p:nvSpPr>
        <p:spPr>
          <a:xfrm>
            <a:off x="6196517" y="531198"/>
            <a:ext cx="6098344" cy="461665"/>
          </a:xfrm>
          <a:prstGeom prst="rect">
            <a:avLst/>
          </a:prstGeom>
          <a:noFill/>
        </p:spPr>
        <p:txBody>
          <a:bodyPr wrap="square">
            <a:spAutoFit/>
          </a:bodyPr>
          <a:lstStyle/>
          <a:p>
            <a:pPr marL="228600" algn="ctr">
              <a:spcBef>
                <a:spcPts val="1200"/>
              </a:spcBef>
              <a:spcAft>
                <a:spcPts val="800"/>
              </a:spcAft>
            </a:pPr>
            <a:r>
              <a:rPr lang="en-IN" sz="1200" b="1" kern="100" dirty="0">
                <a:effectLst/>
                <a:latin typeface="Times New Roman" panose="02020603050405020304" pitchFamily="18" charset="0"/>
                <a:ea typeface="Calibri" panose="020F0502020204030204" pitchFamily="34" charset="0"/>
                <a:cs typeface="Times New Roman" panose="02020603050405020304" pitchFamily="18" charset="0"/>
              </a:rPr>
              <a:t>Figure 3: </a:t>
            </a:r>
            <a:r>
              <a:rPr lang="en-IN" sz="1200" kern="100" dirty="0">
                <a:effectLst/>
                <a:latin typeface="Times New Roman" panose="02020603050405020304" pitchFamily="18" charset="0"/>
                <a:ea typeface="Calibri" panose="020F0502020204030204" pitchFamily="34" charset="0"/>
                <a:cs typeface="Times New Roman" panose="02020603050405020304" pitchFamily="18" charset="0"/>
              </a:rPr>
              <a:t>Graphical presentation on percentage of</a:t>
            </a:r>
            <a:r>
              <a:rPr lang="en-IN" sz="1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Dominant Selection Criteria Recorded in Final Decision</a:t>
            </a:r>
          </a:p>
        </p:txBody>
      </p:sp>
      <p:sp>
        <p:nvSpPr>
          <p:cNvPr id="14" name="TextBox 13">
            <a:extLst>
              <a:ext uri="{FF2B5EF4-FFF2-40B4-BE49-F238E27FC236}">
                <a16:creationId xmlns:a16="http://schemas.microsoft.com/office/drawing/2014/main" id="{976842EE-A501-B43C-5888-FF6FA1463510}"/>
              </a:ext>
            </a:extLst>
          </p:cNvPr>
          <p:cNvSpPr txBox="1"/>
          <p:nvPr/>
        </p:nvSpPr>
        <p:spPr>
          <a:xfrm>
            <a:off x="103239" y="531198"/>
            <a:ext cx="6093278" cy="339773"/>
          </a:xfrm>
          <a:prstGeom prst="rect">
            <a:avLst/>
          </a:prstGeom>
          <a:noFill/>
        </p:spPr>
        <p:txBody>
          <a:bodyPr wrap="square">
            <a:spAutoFit/>
          </a:bodyPr>
          <a:lstStyle/>
          <a:p>
            <a:pPr marL="228600" algn="ctr">
              <a:lnSpc>
                <a:spcPct val="150000"/>
              </a:lnSpc>
              <a:spcBef>
                <a:spcPts val="1200"/>
              </a:spcBef>
              <a:spcAft>
                <a:spcPts val="800"/>
              </a:spcAft>
            </a:pPr>
            <a:r>
              <a:rPr lang="en-IN" sz="1200" b="1" kern="100" dirty="0">
                <a:effectLst/>
                <a:latin typeface="Times New Roman" panose="02020603050405020304" pitchFamily="18" charset="0"/>
                <a:ea typeface="Calibri" panose="020F0502020204030204" pitchFamily="34" charset="0"/>
                <a:cs typeface="Times New Roman" panose="02020603050405020304" pitchFamily="18" charset="0"/>
              </a:rPr>
              <a:t>Table 3: </a:t>
            </a:r>
            <a:r>
              <a:rPr lang="en-US" sz="1200" dirty="0">
                <a:latin typeface="Times New Roman" panose="02020603050405020304" pitchFamily="18" charset="0"/>
                <a:cs typeface="Times New Roman" panose="02020603050405020304" pitchFamily="18" charset="0"/>
              </a:rPr>
              <a:t>Dominant Selection Criteria Recorded in Final Decision</a:t>
            </a:r>
          </a:p>
        </p:txBody>
      </p:sp>
      <p:graphicFrame>
        <p:nvGraphicFramePr>
          <p:cNvPr id="7" name="Chart 6">
            <a:extLst>
              <a:ext uri="{FF2B5EF4-FFF2-40B4-BE49-F238E27FC236}">
                <a16:creationId xmlns:a16="http://schemas.microsoft.com/office/drawing/2014/main" id="{FCE652FB-A7E7-963D-EF62-E46EA13D9640}"/>
              </a:ext>
            </a:extLst>
          </p:cNvPr>
          <p:cNvGraphicFramePr/>
          <p:nvPr>
            <p:extLst>
              <p:ext uri="{D42A27DB-BD31-4B8C-83A1-F6EECF244321}">
                <p14:modId xmlns:p14="http://schemas.microsoft.com/office/powerpoint/2010/main" val="724480735"/>
              </p:ext>
            </p:extLst>
          </p:nvPr>
        </p:nvGraphicFramePr>
        <p:xfrm>
          <a:off x="7073703" y="1404898"/>
          <a:ext cx="4686887" cy="283086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Table 1">
            <a:extLst>
              <a:ext uri="{FF2B5EF4-FFF2-40B4-BE49-F238E27FC236}">
                <a16:creationId xmlns:a16="http://schemas.microsoft.com/office/drawing/2014/main" id="{5ED5684A-7BE0-FA9B-FF6B-E1F1D61ADC00}"/>
              </a:ext>
            </a:extLst>
          </p:cNvPr>
          <p:cNvGraphicFramePr>
            <a:graphicFrameLocks noGrp="1"/>
          </p:cNvGraphicFramePr>
          <p:nvPr>
            <p:extLst>
              <p:ext uri="{D42A27DB-BD31-4B8C-83A1-F6EECF244321}">
                <p14:modId xmlns:p14="http://schemas.microsoft.com/office/powerpoint/2010/main" val="440893209"/>
              </p:ext>
            </p:extLst>
          </p:nvPr>
        </p:nvGraphicFramePr>
        <p:xfrm>
          <a:off x="649158" y="1098968"/>
          <a:ext cx="5349957" cy="3200400"/>
        </p:xfrm>
        <a:graphic>
          <a:graphicData uri="http://schemas.openxmlformats.org/drawingml/2006/table">
            <a:tbl>
              <a:tblPr>
                <a:tableStyleId>{5C22544A-7EE6-4342-B048-85BDC9FD1C3A}</a:tableStyleId>
              </a:tblPr>
              <a:tblGrid>
                <a:gridCol w="1783319">
                  <a:extLst>
                    <a:ext uri="{9D8B030D-6E8A-4147-A177-3AD203B41FA5}">
                      <a16:colId xmlns:a16="http://schemas.microsoft.com/office/drawing/2014/main" val="1038441711"/>
                    </a:ext>
                  </a:extLst>
                </a:gridCol>
                <a:gridCol w="1783319">
                  <a:extLst>
                    <a:ext uri="{9D8B030D-6E8A-4147-A177-3AD203B41FA5}">
                      <a16:colId xmlns:a16="http://schemas.microsoft.com/office/drawing/2014/main" val="806666680"/>
                    </a:ext>
                  </a:extLst>
                </a:gridCol>
                <a:gridCol w="1783319">
                  <a:extLst>
                    <a:ext uri="{9D8B030D-6E8A-4147-A177-3AD203B41FA5}">
                      <a16:colId xmlns:a16="http://schemas.microsoft.com/office/drawing/2014/main" val="1083040585"/>
                    </a:ext>
                  </a:extLst>
                </a:gridCol>
              </a:tblGrid>
              <a:tr h="419967">
                <a:tc>
                  <a:txBody>
                    <a:bodyPr/>
                    <a:lstStyle/>
                    <a:p>
                      <a:pPr algn="just">
                        <a:lnSpc>
                          <a:spcPct val="100000"/>
                        </a:lnSpc>
                        <a:spcBef>
                          <a:spcPts val="1200"/>
                        </a:spcBef>
                        <a:spcAft>
                          <a:spcPts val="800"/>
                        </a:spcAft>
                        <a:buNone/>
                      </a:pPr>
                      <a:r>
                        <a:rPr lang="en-US" sz="1200" kern="100">
                          <a:effectLst/>
                          <a:latin typeface="Times New Roman" panose="02020603050405020304" pitchFamily="18" charset="0"/>
                          <a:cs typeface="Times New Roman" panose="02020603050405020304" pitchFamily="18" charset="0"/>
                        </a:rPr>
                        <a:t>Dominant Criterion Used for Final Selection</a:t>
                      </a:r>
                      <a:endParaRPr lang="en-US"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Frequency (N)</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Percentage (%)</a:t>
                      </a:r>
                      <a:endParaRPr lang="en-IN" sz="1100" kern="100" dirty="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1048681278"/>
                  </a:ext>
                </a:extLst>
              </a:tr>
              <a:tr h="419967">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Highest Qualification &amp; Subject Knowledge</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35</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29.2</a:t>
                      </a:r>
                      <a:endParaRPr lang="en-IN" sz="1100" kern="100" dirty="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2753248179"/>
                  </a:ext>
                </a:extLst>
              </a:tr>
              <a:tr h="419967">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Teaching Demonstration Performance</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27</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22.5</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3310340313"/>
                  </a:ext>
                </a:extLst>
              </a:tr>
              <a:tr h="419967">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Research Publications &amp; Academic Profile</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31</a:t>
                      </a:r>
                      <a:endParaRPr lang="en-IN" sz="1100" kern="100" dirty="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25.8</a:t>
                      </a:r>
                      <a:endParaRPr lang="en-IN" sz="1100" kern="100" dirty="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1686537681"/>
                  </a:ext>
                </a:extLst>
              </a:tr>
              <a:tr h="419967">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Communication &amp; Classroom Management Skills</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15</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12.5</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310831055"/>
                  </a:ext>
                </a:extLst>
              </a:tr>
              <a:tr h="419967">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Institutional Fit (values, adaptability)</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12</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10.0</a:t>
                      </a:r>
                      <a:endParaRPr lang="en-IN" sz="1100" kern="10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3167945625"/>
                  </a:ext>
                </a:extLst>
              </a:tr>
              <a:tr h="160361">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Total</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a:effectLst/>
                          <a:latin typeface="Times New Roman" panose="02020603050405020304" pitchFamily="18" charset="0"/>
                          <a:cs typeface="Times New Roman" panose="02020603050405020304" pitchFamily="18" charset="0"/>
                        </a:rPr>
                        <a:t>120</a:t>
                      </a:r>
                      <a:endParaRPr lang="en-IN" sz="1100" kern="100">
                        <a:effectLst/>
                        <a:latin typeface="Times New Roman" panose="02020603050405020304" pitchFamily="18" charset="0"/>
                        <a:cs typeface="Times New Roman" panose="02020603050405020304" pitchFamily="18" charset="0"/>
                      </a:endParaRPr>
                    </a:p>
                  </a:txBody>
                  <a:tcPr marL="68580" marR="68580"/>
                </a:tc>
                <a:tc>
                  <a:txBody>
                    <a:bodyPr/>
                    <a:lstStyle/>
                    <a:p>
                      <a:pPr algn="just">
                        <a:lnSpc>
                          <a:spcPct val="100000"/>
                        </a:lnSpc>
                        <a:spcBef>
                          <a:spcPts val="1200"/>
                        </a:spcBef>
                        <a:spcAft>
                          <a:spcPts val="800"/>
                        </a:spcAft>
                        <a:buNone/>
                      </a:pPr>
                      <a:r>
                        <a:rPr lang="en-IN" sz="1200" kern="100" dirty="0">
                          <a:effectLst/>
                          <a:latin typeface="Times New Roman" panose="02020603050405020304" pitchFamily="18" charset="0"/>
                          <a:cs typeface="Times New Roman" panose="02020603050405020304" pitchFamily="18" charset="0"/>
                        </a:rPr>
                        <a:t>100.0</a:t>
                      </a:r>
                      <a:endParaRPr lang="en-IN" sz="1100" kern="100" dirty="0">
                        <a:effectLst/>
                        <a:latin typeface="Times New Roman" panose="02020603050405020304" pitchFamily="18" charset="0"/>
                        <a:cs typeface="Times New Roman" panose="02020603050405020304" pitchFamily="18" charset="0"/>
                      </a:endParaRPr>
                    </a:p>
                  </a:txBody>
                  <a:tcPr marL="68580" marR="68580"/>
                </a:tc>
                <a:extLst>
                  <a:ext uri="{0D108BD9-81ED-4DB2-BD59-A6C34878D82A}">
                    <a16:rowId xmlns:a16="http://schemas.microsoft.com/office/drawing/2014/main" val="2139651027"/>
                  </a:ext>
                </a:extLst>
              </a:tr>
            </a:tbl>
          </a:graphicData>
        </a:graphic>
      </p:graphicFrame>
      <p:graphicFrame>
        <p:nvGraphicFramePr>
          <p:cNvPr id="3" name="Chart 2">
            <a:extLst>
              <a:ext uri="{FF2B5EF4-FFF2-40B4-BE49-F238E27FC236}">
                <a16:creationId xmlns:a16="http://schemas.microsoft.com/office/drawing/2014/main" id="{FDF06966-73A7-2741-7D9B-FF053F4070B0}"/>
              </a:ext>
            </a:extLst>
          </p:cNvPr>
          <p:cNvGraphicFramePr/>
          <p:nvPr>
            <p:extLst>
              <p:ext uri="{D42A27DB-BD31-4B8C-83A1-F6EECF244321}">
                <p14:modId xmlns:p14="http://schemas.microsoft.com/office/powerpoint/2010/main" val="1734935280"/>
              </p:ext>
            </p:extLst>
          </p:nvPr>
        </p:nvGraphicFramePr>
        <p:xfrm>
          <a:off x="6809557" y="1182231"/>
          <a:ext cx="4572000"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59048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B571F164-3E6D-8008-47C2-6F76126C36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F11F06C-8E93-BF61-98DD-C1570A94F0B4}"/>
              </a:ext>
            </a:extLst>
          </p:cNvPr>
          <p:cNvSpPr>
            <a:spLocks noGrp="1"/>
          </p:cNvSpPr>
          <p:nvPr>
            <p:ph type="title"/>
          </p:nvPr>
        </p:nvSpPr>
        <p:spPr>
          <a:xfrm>
            <a:off x="176981" y="132735"/>
            <a:ext cx="11901947" cy="929149"/>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8D02E7E-B1BC-3B83-BDA9-FF6802F576AF}"/>
              </a:ext>
            </a:extLst>
          </p:cNvPr>
          <p:cNvSpPr>
            <a:spLocks noGrp="1"/>
          </p:cNvSpPr>
          <p:nvPr>
            <p:ph idx="1"/>
          </p:nvPr>
        </p:nvSpPr>
        <p:spPr>
          <a:xfrm>
            <a:off x="535858" y="1061884"/>
            <a:ext cx="11120284" cy="5486400"/>
          </a:xfrm>
        </p:spPr>
        <p:txBody>
          <a:bodyPr>
            <a:normAutofit/>
          </a:bodyPr>
          <a:lstStyle/>
          <a:p>
            <a:pPr marL="0" lvl="0" indent="0" algn="just">
              <a:lnSpc>
                <a:spcPct val="150000"/>
              </a:lnSpc>
              <a:buNone/>
            </a:pPr>
            <a:r>
              <a:rPr lang="en-US" sz="1800" dirty="0">
                <a:latin typeface="Times New Roman" panose="02020603050405020304" pitchFamily="18" charset="0"/>
                <a:cs typeface="Times New Roman" panose="02020603050405020304" pitchFamily="18" charset="0"/>
              </a:rPr>
              <a:t>1. Mamatha, K., </a:t>
            </a:r>
            <a:r>
              <a:rPr lang="en-US" sz="1800" dirty="0" err="1">
                <a:latin typeface="Times New Roman" panose="02020603050405020304" pitchFamily="18" charset="0"/>
                <a:cs typeface="Times New Roman" panose="02020603050405020304" pitchFamily="18" charset="0"/>
              </a:rPr>
              <a:t>Thoti</a:t>
            </a:r>
            <a:r>
              <a:rPr lang="en-US" sz="1800" dirty="0">
                <a:latin typeface="Times New Roman" panose="02020603050405020304" pitchFamily="18" charset="0"/>
                <a:cs typeface="Times New Roman" panose="02020603050405020304" pitchFamily="18" charset="0"/>
              </a:rPr>
              <a:t>, K. K., &amp; Sultana, A. (2022). E-Recruitment and E-Selection Process Improves the E-Human Resource Management activities in Information Technology Companies in Hyderabad. Journal of algebraic statistics, 13(2).</a:t>
            </a: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2. Mishra, L., Gupta, T., &amp; Shree, A. (2022). Faculty induction program for newly recruited teachers of higher education: a case study. Teacher Development, 26(1), 135-149.</a:t>
            </a: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3. Mohan, L. M. (2021). Effect of Recruitment Process on Employees Performance with Specific Reference to IT Sector of Hyderabad City. Turkish Online Journal of Qualitative Inquiry, 12(7).</a:t>
            </a: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4. Gummadi, R. K. (2015). Recruitment and selection practices of IT companies in Andhra Pradesh–a study of select units. Zenon Academic Publishing.</a:t>
            </a: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5. Kumari, P. (2023). Establishing the potential for identifying Knowledge Transfer in Human Resource Recruitment and Selection practices: The perspective of academic staff at a university in the UAE.</a:t>
            </a:r>
          </a:p>
          <a:p>
            <a:pPr marL="0" lv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9725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90 Simple Backgrounds [Edit and Download]">
            <a:extLst>
              <a:ext uri="{FF2B5EF4-FFF2-40B4-BE49-F238E27FC236}">
                <a16:creationId xmlns:a16="http://schemas.microsoft.com/office/drawing/2014/main" id="{BC1FED6B-8302-0DF6-00A0-2CAC3A19A6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E55AA8E-B1D0-506A-87C3-426CB7CA7DC2}"/>
              </a:ext>
            </a:extLst>
          </p:cNvPr>
          <p:cNvSpPr>
            <a:spLocks noGrp="1"/>
          </p:cNvSpPr>
          <p:nvPr>
            <p:ph idx="1"/>
          </p:nvPr>
        </p:nvSpPr>
        <p:spPr>
          <a:xfrm>
            <a:off x="613117" y="899409"/>
            <a:ext cx="10515600" cy="3720652"/>
          </a:xfrm>
        </p:spPr>
        <p:txBody>
          <a:bodyPr/>
          <a:lstStyle/>
          <a:p>
            <a:pPr marL="0" indent="0">
              <a:buNone/>
            </a:pPr>
            <a:endParaRPr lang="en-US" dirty="0"/>
          </a:p>
          <a:p>
            <a:pPr marL="0" indent="0">
              <a:buNone/>
            </a:pPr>
            <a:endParaRPr lang="en-IN" dirty="0"/>
          </a:p>
          <a:p>
            <a:pPr marL="0" indent="0">
              <a:buNone/>
            </a:pPr>
            <a:endParaRPr lang="en-IN" dirty="0"/>
          </a:p>
          <a:p>
            <a:pPr marL="0" indent="0" algn="ctr">
              <a:buNone/>
            </a:pPr>
            <a:r>
              <a:rPr lang="en-IN" sz="6000" b="1" dirty="0">
                <a:latin typeface="Times New Roman" panose="02020603050405020304" pitchFamily="18" charset="0"/>
                <a:cs typeface="Times New Roman" panose="02020603050405020304" pitchFamily="18" charset="0"/>
              </a:rPr>
              <a:t>THANK </a:t>
            </a:r>
          </a:p>
          <a:p>
            <a:pPr marL="0" indent="0" algn="ctr">
              <a:buNone/>
            </a:pPr>
            <a:r>
              <a:rPr lang="en-IN" sz="6000" b="1" dirty="0">
                <a:latin typeface="Times New Roman" panose="02020603050405020304" pitchFamily="18" charset="0"/>
                <a:cs typeface="Times New Roman" panose="02020603050405020304" pitchFamily="18" charset="0"/>
              </a:rPr>
              <a:t>YOU </a:t>
            </a:r>
          </a:p>
        </p:txBody>
      </p:sp>
    </p:spTree>
    <p:extLst>
      <p:ext uri="{BB962C8B-B14F-4D97-AF65-F5344CB8AC3E}">
        <p14:creationId xmlns:p14="http://schemas.microsoft.com/office/powerpoint/2010/main" val="474489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TotalTime>
  <Words>1380</Words>
  <Application>Microsoft Office PowerPoint</Application>
  <PresentationFormat>Widescreen</PresentationFormat>
  <Paragraphs>109</Paragraphs>
  <Slides>11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Times New Roman</vt:lpstr>
      <vt:lpstr>Office Theme</vt:lpstr>
      <vt:lpstr>INNOVATING RECRUITMENT AND SELECTION FRAMEWORK FOR LECTURERS IN HYDERABAD TO SUPPORT A RESILIENT ACADEMIC FUTURE</vt:lpstr>
      <vt:lpstr>INTRODUCTION </vt:lpstr>
      <vt:lpstr>REVIEW OF LITERATURE</vt:lpstr>
      <vt:lpstr>PowerPoint Presentation</vt:lpstr>
      <vt:lpstr>METHODOLOGY</vt:lpstr>
      <vt:lpstr>PowerPoint Presentation</vt:lpstr>
      <vt:lpstr>DATA ANALYSIS </vt:lpstr>
      <vt:lpstr>PowerPoint Presentation</vt:lpstr>
      <vt:lpstr>PowerPoint Presentation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TGC</dc:creator>
  <cp:lastModifiedBy>intel</cp:lastModifiedBy>
  <cp:revision>15</cp:revision>
  <dcterms:created xsi:type="dcterms:W3CDTF">2025-10-09T06:44:09Z</dcterms:created>
  <dcterms:modified xsi:type="dcterms:W3CDTF">2026-01-15T12:52:45Z</dcterms:modified>
</cp:coreProperties>
</file>