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E90702A4-CB3A-4442-B89E-88D5FD7E8CDE}" type="datetimeFigureOut">
              <a:rPr lang="en-US" smtClean="0"/>
              <a:pPr/>
              <a:t>3/12/2024</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ED7B291D-A967-406B-ABBF-1E22B282F90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90702A4-CB3A-4442-B89E-88D5FD7E8CDE}" type="datetimeFigureOut">
              <a:rPr lang="en-US" smtClean="0"/>
              <a:pPr/>
              <a:t>3/12/2024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D7B291D-A967-406B-ABBF-1E22B282F90F}"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E90702A4-CB3A-4442-B89E-88D5FD7E8CDE}" type="datetimeFigureOut">
              <a:rPr lang="en-US" smtClean="0"/>
              <a:pPr/>
              <a:t>3/12/2024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D7B291D-A967-406B-ABBF-1E22B282F90F}"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90702A4-CB3A-4442-B89E-88D5FD7E8CDE}" type="datetimeFigureOut">
              <a:rPr lang="en-US" smtClean="0"/>
              <a:pPr/>
              <a:t>3/12/2024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ED7B291D-A967-406B-ABBF-1E22B282F90F}"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E90702A4-CB3A-4442-B89E-88D5FD7E8CDE}" type="datetimeFigureOut">
              <a:rPr lang="en-US" smtClean="0"/>
              <a:pPr/>
              <a:t>3/12/2024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ED7B291D-A967-406B-ABBF-1E22B282F90F}"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E90702A4-CB3A-4442-B89E-88D5FD7E8CDE}" type="datetimeFigureOut">
              <a:rPr lang="en-US" smtClean="0"/>
              <a:pPr/>
              <a:t>3/12/2024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ED7B291D-A967-406B-ABBF-1E22B282F90F}"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E90702A4-CB3A-4442-B89E-88D5FD7E8CDE}" type="datetimeFigureOut">
              <a:rPr lang="en-US" smtClean="0"/>
              <a:pPr/>
              <a:t>3/12/2024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ED7B291D-A967-406B-ABBF-1E22B282F90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E90702A4-CB3A-4442-B89E-88D5FD7E8CDE}" type="datetimeFigureOut">
              <a:rPr lang="en-US" smtClean="0"/>
              <a:pPr/>
              <a:t>3/12/2024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ED7B291D-A967-406B-ABBF-1E22B282F90F}"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E90702A4-CB3A-4442-B89E-88D5FD7E8CDE}" type="datetimeFigureOut">
              <a:rPr lang="en-US" smtClean="0"/>
              <a:pPr/>
              <a:t>3/12/2024</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ED7B291D-A967-406B-ABBF-1E22B282F90F}"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90702A4-CB3A-4442-B89E-88D5FD7E8CDE}" type="datetimeFigureOut">
              <a:rPr lang="en-US" smtClean="0"/>
              <a:pPr/>
              <a:t>3/12/2024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D7B291D-A967-406B-ABBF-1E22B282F90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90702A4-CB3A-4442-B89E-88D5FD7E8CDE}" type="datetimeFigureOut">
              <a:rPr lang="en-US" smtClean="0"/>
              <a:pPr/>
              <a:t>3/12/2024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D7B291D-A967-406B-ABBF-1E22B282F90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90702A4-CB3A-4442-B89E-88D5FD7E8CDE}" type="datetimeFigureOut">
              <a:rPr lang="en-US" smtClean="0"/>
              <a:pPr/>
              <a:t>3/12/2024</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ED7B291D-A967-406B-ABBF-1E22B282F90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52601"/>
            <a:ext cx="7772400" cy="2666999"/>
          </a:xfrm>
        </p:spPr>
        <p:txBody>
          <a:bodyPr>
            <a:noAutofit/>
          </a:bodyPr>
          <a:lstStyle/>
          <a:p>
            <a:r>
              <a:rPr lang="en-US" dirty="0">
                <a:latin typeface="Times New Roman" pitchFamily="18" charset="0"/>
                <a:cs typeface="Times New Roman" pitchFamily="18" charset="0"/>
              </a:rPr>
              <a:t>RIGIDITY AND SOCIAL NETWORKING ADDICTION AMONG COLLEGE STUDENTS</a:t>
            </a:r>
          </a:p>
        </p:txBody>
      </p:sp>
      <p:sp>
        <p:nvSpPr>
          <p:cNvPr id="3" name="Rectangle 2"/>
          <p:cNvSpPr/>
          <p:nvPr/>
        </p:nvSpPr>
        <p:spPr>
          <a:xfrm>
            <a:off x="0" y="5791200"/>
            <a:ext cx="3134191" cy="369332"/>
          </a:xfrm>
          <a:prstGeom prst="rect">
            <a:avLst/>
          </a:prstGeom>
        </p:spPr>
        <p:txBody>
          <a:bodyPr wrap="none">
            <a:spAutoFit/>
          </a:bodyPr>
          <a:lstStyle/>
          <a:p>
            <a:r>
              <a:rPr lang="en-US" b="1" dirty="0" smtClean="0"/>
              <a:t>PALLAVI TUSSHAR PAWAR </a:t>
            </a:r>
            <a:endParaRPr lang="en-US" b="1" dirty="0"/>
          </a:p>
        </p:txBody>
      </p:sp>
      <p:sp>
        <p:nvSpPr>
          <p:cNvPr id="4" name="Rectangle 3"/>
          <p:cNvSpPr/>
          <p:nvPr/>
        </p:nvSpPr>
        <p:spPr>
          <a:xfrm>
            <a:off x="0" y="6096000"/>
            <a:ext cx="2670924" cy="369332"/>
          </a:xfrm>
          <a:prstGeom prst="rect">
            <a:avLst/>
          </a:prstGeom>
        </p:spPr>
        <p:txBody>
          <a:bodyPr wrap="none">
            <a:spAutoFit/>
          </a:bodyPr>
          <a:lstStyle/>
          <a:p>
            <a:r>
              <a:rPr lang="en-US" b="1" dirty="0" smtClean="0"/>
              <a:t>Subject: PSYCHOLOGY</a:t>
            </a:r>
            <a:endParaRPr lang="en-US" b="1" dirty="0"/>
          </a:p>
        </p:txBody>
      </p:sp>
    </p:spTree>
    <p:extLst>
      <p:ext uri="{BB962C8B-B14F-4D97-AF65-F5344CB8AC3E}">
        <p14:creationId xmlns:p14="http://schemas.microsoft.com/office/powerpoint/2010/main" xmlns="" val="17407198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4614672"/>
          </a:xfrm>
        </p:spPr>
        <p:txBody>
          <a:bodyPr>
            <a:normAutofit fontScale="70000" lnSpcReduction="20000"/>
          </a:bodyPr>
          <a:lstStyle/>
          <a:p>
            <a:pPr algn="just"/>
            <a:r>
              <a:rPr lang="en-US" sz="2900" dirty="0">
                <a:latin typeface="Times New Roman" pitchFamily="18" charset="0"/>
                <a:cs typeface="Times New Roman" pitchFamily="18" charset="0"/>
              </a:rPr>
              <a:t>The rise in popularity of social networking sites has changed how college students engage and communicate with one another. These platforms provide hitherto unseen chances for community development, communication, and information exchange. </a:t>
            </a:r>
            <a:endParaRPr lang="en-US" sz="2900" dirty="0" smtClean="0">
              <a:latin typeface="Times New Roman" pitchFamily="18" charset="0"/>
              <a:cs typeface="Times New Roman" pitchFamily="18" charset="0"/>
            </a:endParaRPr>
          </a:p>
          <a:p>
            <a:pPr algn="just"/>
            <a:r>
              <a:rPr lang="en-US" sz="2900" dirty="0" smtClean="0">
                <a:latin typeface="Times New Roman" pitchFamily="18" charset="0"/>
                <a:cs typeface="Times New Roman" pitchFamily="18" charset="0"/>
              </a:rPr>
              <a:t>Notwithstanding </a:t>
            </a:r>
            <a:r>
              <a:rPr lang="en-US" sz="2900" dirty="0">
                <a:latin typeface="Times New Roman" pitchFamily="18" charset="0"/>
                <a:cs typeface="Times New Roman" pitchFamily="18" charset="0"/>
              </a:rPr>
              <a:t>its advantages, concerns have been raised about the potentially addictive nature of social networking sites and the effects of excessive use on the wellbeing and academic performance of college students. </a:t>
            </a:r>
            <a:endParaRPr lang="en-US" sz="2900" dirty="0" smtClean="0">
              <a:latin typeface="Times New Roman" pitchFamily="18" charset="0"/>
              <a:cs typeface="Times New Roman" pitchFamily="18" charset="0"/>
            </a:endParaRPr>
          </a:p>
          <a:p>
            <a:pPr algn="just"/>
            <a:r>
              <a:rPr lang="en-US" sz="2900" dirty="0" smtClean="0">
                <a:latin typeface="Times New Roman" pitchFamily="18" charset="0"/>
                <a:cs typeface="Times New Roman" pitchFamily="18" charset="0"/>
              </a:rPr>
              <a:t>Rigidity </a:t>
            </a:r>
            <a:r>
              <a:rPr lang="en-US" sz="2900" dirty="0">
                <a:latin typeface="Times New Roman" pitchFamily="18" charset="0"/>
                <a:cs typeface="Times New Roman" pitchFamily="18" charset="0"/>
              </a:rPr>
              <a:t>is one of the main ideas connected to social networking addiction. It describes the rigid and obsessive behaviors people display while using these platforms. </a:t>
            </a:r>
            <a:endParaRPr lang="en-US" sz="2900" dirty="0" smtClean="0">
              <a:latin typeface="Times New Roman" pitchFamily="18" charset="0"/>
              <a:cs typeface="Times New Roman" pitchFamily="18" charset="0"/>
            </a:endParaRPr>
          </a:p>
          <a:p>
            <a:pPr algn="just"/>
            <a:r>
              <a:rPr lang="en-US" sz="2900" dirty="0" smtClean="0">
                <a:latin typeface="Times New Roman" pitchFamily="18" charset="0"/>
                <a:cs typeface="Times New Roman" pitchFamily="18" charset="0"/>
              </a:rPr>
              <a:t>An </a:t>
            </a:r>
            <a:r>
              <a:rPr lang="en-US" sz="2900" dirty="0">
                <a:latin typeface="Times New Roman" pitchFamily="18" charset="0"/>
                <a:cs typeface="Times New Roman" pitchFamily="18" charset="0"/>
              </a:rPr>
              <a:t>unwillingness to manage use in spite of negative consequences, giving priority to social networking above other obligations, and going through withdrawal symptoms when access is restricted are examples of rigidity. </a:t>
            </a:r>
            <a:endParaRPr lang="en-US" sz="2900" dirty="0" smtClean="0">
              <a:latin typeface="Times New Roman" pitchFamily="18" charset="0"/>
              <a:cs typeface="Times New Roman" pitchFamily="18" charset="0"/>
            </a:endParaRPr>
          </a:p>
          <a:p>
            <a:pPr algn="just"/>
            <a:r>
              <a:rPr lang="en-US" sz="2900" dirty="0" smtClean="0">
                <a:latin typeface="Times New Roman" pitchFamily="18" charset="0"/>
                <a:cs typeface="Times New Roman" pitchFamily="18" charset="0"/>
              </a:rPr>
              <a:t>Determining </a:t>
            </a:r>
            <a:r>
              <a:rPr lang="en-US" sz="2900" dirty="0">
                <a:latin typeface="Times New Roman" pitchFamily="18" charset="0"/>
                <a:cs typeface="Times New Roman" pitchFamily="18" charset="0"/>
              </a:rPr>
              <a:t>the correlation between inflexibility and addiction to social networking sites is essential for creating successful strategies to tackle this escalating problem among university attendees.</a:t>
            </a:r>
          </a:p>
          <a:p>
            <a:endParaRPr lang="en-US" dirty="0"/>
          </a:p>
        </p:txBody>
      </p:sp>
      <p:sp>
        <p:nvSpPr>
          <p:cNvPr id="3" name="Title 2"/>
          <p:cNvSpPr>
            <a:spLocks noGrp="1"/>
          </p:cNvSpPr>
          <p:nvPr>
            <p:ph type="title"/>
          </p:nvPr>
        </p:nvSpPr>
        <p:spPr/>
        <p:txBody>
          <a:bodyPr/>
          <a:lstStyle/>
          <a:p>
            <a:pPr algn="ctr"/>
            <a:r>
              <a:rPr lang="en-US" dirty="0">
                <a:latin typeface="Times New Roman" pitchFamily="18" charset="0"/>
                <a:cs typeface="Times New Roman" pitchFamily="18" charset="0"/>
              </a:rPr>
              <a:t>INTRODUCTION </a:t>
            </a:r>
          </a:p>
        </p:txBody>
      </p:sp>
    </p:spTree>
    <p:extLst>
      <p:ext uri="{BB962C8B-B14F-4D97-AF65-F5344CB8AC3E}">
        <p14:creationId xmlns:p14="http://schemas.microsoft.com/office/powerpoint/2010/main" xmlns="" val="4455554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r>
              <a:rPr lang="en-US" sz="2000" dirty="0" smtClean="0">
                <a:latin typeface="Times New Roman" pitchFamily="18" charset="0"/>
                <a:cs typeface="Times New Roman" pitchFamily="18" charset="0"/>
              </a:rPr>
              <a:t>Sociological </a:t>
            </a:r>
            <a:r>
              <a:rPr lang="en-US" sz="2000" dirty="0">
                <a:latin typeface="Times New Roman" pitchFamily="18" charset="0"/>
                <a:cs typeface="Times New Roman" pitchFamily="18" charset="0"/>
              </a:rPr>
              <a:t>networking literature covers a wide variety of subjects, such as the psychological, sociological, and cultural ramifications of social networking, as well as how it affects people's connections with one another and their general well-being. </a:t>
            </a:r>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Numerous </a:t>
            </a:r>
            <a:r>
              <a:rPr lang="en-US" sz="2000" dirty="0">
                <a:latin typeface="Times New Roman" pitchFamily="18" charset="0"/>
                <a:cs typeface="Times New Roman" pitchFamily="18" charset="0"/>
              </a:rPr>
              <a:t>facets of social networking behavior have been studied in research, including reasons for using, engagement patterns, and the influence of platforms on identity and self-presentation. </a:t>
            </a:r>
          </a:p>
          <a:p>
            <a:r>
              <a:rPr lang="en-US" sz="2000" dirty="0">
                <a:latin typeface="Times New Roman" pitchFamily="18" charset="0"/>
                <a:cs typeface="Times New Roman" pitchFamily="18" charset="0"/>
              </a:rPr>
              <a:t>Research has also looked at how social networking affects mental health outcomes, and the results show that, depending on use habits, content consumption, and social support networks, there may be both good and negative correlations. </a:t>
            </a:r>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Furthermore</a:t>
            </a:r>
            <a:r>
              <a:rPr lang="en-US" sz="2000" dirty="0">
                <a:latin typeface="Times New Roman" pitchFamily="18" charset="0"/>
                <a:cs typeface="Times New Roman" pitchFamily="18" charset="0"/>
              </a:rPr>
              <a:t>, researchers have examined how social networking might support the development of social capital, the creation of communities, and group </a:t>
            </a:r>
            <a:r>
              <a:rPr lang="en-US" sz="2000" dirty="0" smtClean="0">
                <a:latin typeface="Times New Roman" pitchFamily="18" charset="0"/>
                <a:cs typeface="Times New Roman" pitchFamily="18" charset="0"/>
              </a:rPr>
              <a:t>initiatives</a:t>
            </a:r>
            <a:r>
              <a:rPr lang="en-US" sz="2000" dirty="0">
                <a:latin typeface="Times New Roman" pitchFamily="18" charset="0"/>
                <a:cs typeface="Times New Roman" pitchFamily="18" charset="0"/>
              </a:rPr>
              <a:t>.</a:t>
            </a:r>
          </a:p>
        </p:txBody>
      </p:sp>
      <p:sp>
        <p:nvSpPr>
          <p:cNvPr id="3" name="Title 2"/>
          <p:cNvSpPr>
            <a:spLocks noGrp="1"/>
          </p:cNvSpPr>
          <p:nvPr>
            <p:ph type="title"/>
          </p:nvPr>
        </p:nvSpPr>
        <p:spPr>
          <a:xfrm>
            <a:off x="457200" y="685800"/>
            <a:ext cx="8229600" cy="685800"/>
          </a:xfrm>
        </p:spPr>
        <p:txBody>
          <a:bodyPr>
            <a:normAutofit fontScale="90000"/>
          </a:bodyPr>
          <a:lstStyle/>
          <a:p>
            <a:pPr algn="ctr"/>
            <a:r>
              <a:rPr lang="en-US" sz="4900" dirty="0">
                <a:latin typeface="Times New Roman" pitchFamily="18" charset="0"/>
                <a:cs typeface="Times New Roman" pitchFamily="18" charset="0"/>
              </a:rPr>
              <a:t>LITERATURE REVIEW </a:t>
            </a:r>
            <a:r>
              <a:rPr lang="en-US" dirty="0"/>
              <a:t/>
            </a:r>
            <a:br>
              <a:rPr lang="en-US" dirty="0"/>
            </a:br>
            <a:endParaRPr lang="en-US" dirty="0"/>
          </a:p>
        </p:txBody>
      </p:sp>
    </p:spTree>
    <p:extLst>
      <p:ext uri="{BB962C8B-B14F-4D97-AF65-F5344CB8AC3E}">
        <p14:creationId xmlns:p14="http://schemas.microsoft.com/office/powerpoint/2010/main" xmlns="" val="23846292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4864291"/>
          </a:xfrm>
        </p:spPr>
        <p:txBody>
          <a:bodyPr>
            <a:normAutofit/>
          </a:bodyPr>
          <a:lstStyle/>
          <a:p>
            <a:r>
              <a:rPr lang="en-US" b="1" dirty="0" smtClean="0">
                <a:latin typeface="Times New Roman" pitchFamily="18" charset="0"/>
                <a:cs typeface="Times New Roman" pitchFamily="18" charset="0"/>
              </a:rPr>
              <a:t>Participants </a:t>
            </a:r>
            <a:endParaRPr lang="en-US" dirty="0">
              <a:latin typeface="Times New Roman" pitchFamily="18" charset="0"/>
              <a:cs typeface="Times New Roman" pitchFamily="18" charset="0"/>
            </a:endParaRPr>
          </a:p>
          <a:p>
            <a:pPr algn="just"/>
            <a:r>
              <a:rPr lang="en-US" sz="2000" dirty="0">
                <a:latin typeface="Times New Roman" pitchFamily="18" charset="0"/>
                <a:cs typeface="Times New Roman" pitchFamily="18" charset="0"/>
              </a:rPr>
              <a:t>The bulk of social media users, according to the literature, are teens and young adults. Practically speaking, college students are young adults and high school students are teens.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Given </a:t>
            </a:r>
            <a:r>
              <a:rPr lang="en-US" sz="2000" dirty="0">
                <a:latin typeface="Times New Roman" pitchFamily="18" charset="0"/>
                <a:cs typeface="Times New Roman" pitchFamily="18" charset="0"/>
              </a:rPr>
              <a:t>that these two groups comprise the majority of social media users, their age groups may render them more susceptible to social media addiction than other demographic groups. Due to this rationale, college students made up the sample for this research</a:t>
            </a:r>
            <a:r>
              <a:rPr lang="en-US" sz="2000" dirty="0" smtClean="0">
                <a:latin typeface="Times New Roman" pitchFamily="18" charset="0"/>
                <a:cs typeface="Times New Roman" pitchFamily="18" charset="0"/>
              </a:rPr>
              <a:t>.</a:t>
            </a:r>
          </a:p>
          <a:p>
            <a:pPr algn="just"/>
            <a:endParaRPr lang="en-US" sz="2000" dirty="0">
              <a:latin typeface="Times New Roman" pitchFamily="18" charset="0"/>
              <a:cs typeface="Times New Roman" pitchFamily="18" charset="0"/>
            </a:endParaRPr>
          </a:p>
        </p:txBody>
      </p:sp>
      <p:sp>
        <p:nvSpPr>
          <p:cNvPr id="3" name="Title 2"/>
          <p:cNvSpPr>
            <a:spLocks noGrp="1"/>
          </p:cNvSpPr>
          <p:nvPr>
            <p:ph type="title"/>
          </p:nvPr>
        </p:nvSpPr>
        <p:spPr/>
        <p:txBody>
          <a:bodyPr>
            <a:normAutofit fontScale="90000"/>
          </a:bodyPr>
          <a:lstStyle/>
          <a:p>
            <a:pPr algn="ctr"/>
            <a:r>
              <a:rPr lang="en-US" sz="4400" dirty="0">
                <a:latin typeface="Times New Roman" pitchFamily="18" charset="0"/>
                <a:cs typeface="Times New Roman" pitchFamily="18" charset="0"/>
              </a:rPr>
              <a:t>METHODS </a:t>
            </a:r>
            <a:r>
              <a:rPr lang="en-US" dirty="0"/>
              <a:t/>
            </a:r>
            <a:br>
              <a:rPr lang="en-US" dirty="0"/>
            </a:b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xmlns="" val="1251176023"/>
              </p:ext>
            </p:extLst>
          </p:nvPr>
        </p:nvGraphicFramePr>
        <p:xfrm>
          <a:off x="2137410" y="4038600"/>
          <a:ext cx="4869180" cy="1828799"/>
        </p:xfrm>
        <a:graphic>
          <a:graphicData uri="http://schemas.openxmlformats.org/drawingml/2006/table">
            <a:tbl>
              <a:tblPr firstRow="1" firstCol="1" bandRow="1">
                <a:tableStyleId>{5C22544A-7EE6-4342-B048-85BDC9FD1C3A}</a:tableStyleId>
              </a:tblPr>
              <a:tblGrid>
                <a:gridCol w="2526030"/>
                <a:gridCol w="800100"/>
                <a:gridCol w="742950"/>
                <a:gridCol w="800100"/>
              </a:tblGrid>
              <a:tr h="260005">
                <a:tc>
                  <a:txBody>
                    <a:bodyPr/>
                    <a:lstStyle/>
                    <a:p>
                      <a:pPr marL="0" marR="0" algn="just">
                        <a:lnSpc>
                          <a:spcPct val="115000"/>
                        </a:lnSpc>
                        <a:spcBef>
                          <a:spcPts val="0"/>
                        </a:spcBef>
                        <a:spcAft>
                          <a:spcPts val="0"/>
                        </a:spcAft>
                      </a:pPr>
                      <a:r>
                        <a:rPr lang="en-US" sz="1200">
                          <a:effectLst/>
                        </a:rPr>
                        <a:t>College Students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Male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Female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Total </a:t>
                      </a:r>
                      <a:endParaRPr lang="en-US" sz="1100">
                        <a:effectLst/>
                        <a:latin typeface="Calibri"/>
                        <a:ea typeface="Calibri"/>
                        <a:cs typeface="Mangal"/>
                      </a:endParaRPr>
                    </a:p>
                  </a:txBody>
                  <a:tcPr marL="68580" marR="68580" marT="0" marB="0"/>
                </a:tc>
              </a:tr>
              <a:tr h="260005">
                <a:tc>
                  <a:txBody>
                    <a:bodyPr/>
                    <a:lstStyle/>
                    <a:p>
                      <a:pPr marL="0" marR="0" algn="just">
                        <a:lnSpc>
                          <a:spcPct val="115000"/>
                        </a:lnSpc>
                        <a:spcBef>
                          <a:spcPts val="0"/>
                        </a:spcBef>
                        <a:spcAft>
                          <a:spcPts val="0"/>
                        </a:spcAft>
                      </a:pPr>
                      <a:r>
                        <a:rPr lang="en-US" sz="1200">
                          <a:effectLst/>
                        </a:rPr>
                        <a:t>Department of Public Relations</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115</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75</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190</a:t>
                      </a:r>
                      <a:endParaRPr lang="en-US" sz="1100">
                        <a:effectLst/>
                        <a:latin typeface="Calibri"/>
                        <a:ea typeface="Calibri"/>
                        <a:cs typeface="Mangal"/>
                      </a:endParaRPr>
                    </a:p>
                  </a:txBody>
                  <a:tcPr marL="68580" marR="68580" marT="0" marB="0"/>
                </a:tc>
              </a:tr>
              <a:tr h="260005">
                <a:tc>
                  <a:txBody>
                    <a:bodyPr/>
                    <a:lstStyle/>
                    <a:p>
                      <a:pPr marL="0" marR="0" algn="just">
                        <a:lnSpc>
                          <a:spcPct val="115000"/>
                        </a:lnSpc>
                        <a:spcBef>
                          <a:spcPts val="0"/>
                        </a:spcBef>
                        <a:spcAft>
                          <a:spcPts val="0"/>
                        </a:spcAft>
                      </a:pPr>
                      <a:r>
                        <a:rPr lang="en-US" sz="1200">
                          <a:effectLst/>
                        </a:rPr>
                        <a:t>Department of Cinema-TV</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25</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42</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67</a:t>
                      </a:r>
                      <a:endParaRPr lang="en-US" sz="1100">
                        <a:effectLst/>
                        <a:latin typeface="Calibri"/>
                        <a:ea typeface="Calibri"/>
                        <a:cs typeface="Mangal"/>
                      </a:endParaRPr>
                    </a:p>
                  </a:txBody>
                  <a:tcPr marL="68580" marR="68580" marT="0" marB="0"/>
                </a:tc>
              </a:tr>
              <a:tr h="260005">
                <a:tc>
                  <a:txBody>
                    <a:bodyPr/>
                    <a:lstStyle/>
                    <a:p>
                      <a:pPr marL="0" marR="0" algn="just">
                        <a:lnSpc>
                          <a:spcPct val="115000"/>
                        </a:lnSpc>
                        <a:spcBef>
                          <a:spcPts val="0"/>
                        </a:spcBef>
                        <a:spcAft>
                          <a:spcPts val="0"/>
                        </a:spcAft>
                      </a:pPr>
                      <a:r>
                        <a:rPr lang="en-US" sz="1200">
                          <a:effectLst/>
                        </a:rPr>
                        <a:t>Department of Journalism</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36</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63</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99</a:t>
                      </a:r>
                      <a:endParaRPr lang="en-US" sz="1100">
                        <a:effectLst/>
                        <a:latin typeface="Calibri"/>
                        <a:ea typeface="Calibri"/>
                        <a:cs typeface="Mangal"/>
                      </a:endParaRPr>
                    </a:p>
                  </a:txBody>
                  <a:tcPr marL="68580" marR="68580" marT="0" marB="0"/>
                </a:tc>
              </a:tr>
              <a:tr h="528774">
                <a:tc>
                  <a:txBody>
                    <a:bodyPr/>
                    <a:lstStyle/>
                    <a:p>
                      <a:pPr marL="0" marR="0" algn="just">
                        <a:lnSpc>
                          <a:spcPct val="115000"/>
                        </a:lnSpc>
                        <a:spcBef>
                          <a:spcPts val="0"/>
                        </a:spcBef>
                        <a:spcAft>
                          <a:spcPts val="0"/>
                        </a:spcAft>
                      </a:pPr>
                      <a:r>
                        <a:rPr lang="en-US" sz="1200">
                          <a:effectLst/>
                        </a:rPr>
                        <a:t>Department of Communication Design</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24</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20</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44</a:t>
                      </a:r>
                      <a:endParaRPr lang="en-US" sz="1100">
                        <a:effectLst/>
                        <a:latin typeface="Calibri"/>
                        <a:ea typeface="Calibri"/>
                        <a:cs typeface="Mangal"/>
                      </a:endParaRPr>
                    </a:p>
                  </a:txBody>
                  <a:tcPr marL="68580" marR="68580" marT="0" marB="0"/>
                </a:tc>
              </a:tr>
              <a:tr h="260005">
                <a:tc>
                  <a:txBody>
                    <a:bodyPr/>
                    <a:lstStyle/>
                    <a:p>
                      <a:pPr marL="0" marR="0" algn="just">
                        <a:lnSpc>
                          <a:spcPct val="115000"/>
                        </a:lnSpc>
                        <a:spcBef>
                          <a:spcPts val="0"/>
                        </a:spcBef>
                        <a:spcAft>
                          <a:spcPts val="0"/>
                        </a:spcAft>
                      </a:pPr>
                      <a:r>
                        <a:rPr lang="en-US" sz="1200">
                          <a:effectLst/>
                        </a:rPr>
                        <a:t>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200</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200</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dirty="0">
                          <a:effectLst/>
                        </a:rPr>
                        <a:t>400</a:t>
                      </a:r>
                      <a:endParaRPr lang="en-US" sz="1100" dirty="0">
                        <a:effectLst/>
                        <a:latin typeface="Calibri"/>
                        <a:ea typeface="Calibri"/>
                        <a:cs typeface="Mangal"/>
                      </a:endParaRPr>
                    </a:p>
                  </a:txBody>
                  <a:tcPr marL="68580" marR="68580" marT="0" marB="0"/>
                </a:tc>
              </a:tr>
            </a:tbl>
          </a:graphicData>
        </a:graphic>
      </p:graphicFrame>
    </p:spTree>
    <p:extLst>
      <p:ext uri="{BB962C8B-B14F-4D97-AF65-F5344CB8AC3E}">
        <p14:creationId xmlns:p14="http://schemas.microsoft.com/office/powerpoint/2010/main" xmlns="" val="13810300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b="1" dirty="0" smtClean="0">
                <a:latin typeface="Times New Roman" pitchFamily="18" charset="0"/>
                <a:cs typeface="Times New Roman" pitchFamily="18" charset="0"/>
              </a:rPr>
              <a:t>Gender </a:t>
            </a:r>
            <a:endParaRPr lang="en-US" b="1"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Table 2 displays the gender-related t-test findings, potential score ranges (minimum and maximum values), and descriptive data. </a:t>
            </a:r>
            <a:endParaRPr lang="en-US" sz="2400" dirty="0" smtClean="0">
              <a:latin typeface="Times New Roman" pitchFamily="18" charset="0"/>
              <a:cs typeface="Times New Roman" pitchFamily="18" charset="0"/>
            </a:endParaRPr>
          </a:p>
          <a:p>
            <a:pPr marL="109728" indent="0" algn="just">
              <a:buNone/>
            </a:pPr>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
        <p:nvSpPr>
          <p:cNvPr id="3" name="Title 2"/>
          <p:cNvSpPr>
            <a:spLocks noGrp="1"/>
          </p:cNvSpPr>
          <p:nvPr>
            <p:ph type="title"/>
          </p:nvPr>
        </p:nvSpPr>
        <p:spPr/>
        <p:txBody>
          <a:bodyPr>
            <a:normAutofit fontScale="90000"/>
          </a:bodyPr>
          <a:lstStyle/>
          <a:p>
            <a:pPr algn="ctr"/>
            <a:r>
              <a:rPr lang="en-US" sz="4400" dirty="0">
                <a:latin typeface="Times New Roman" pitchFamily="18" charset="0"/>
                <a:cs typeface="Times New Roman" pitchFamily="18" charset="0"/>
              </a:rPr>
              <a:t>RESULTS </a:t>
            </a:r>
            <a:r>
              <a:rPr lang="en-US" dirty="0"/>
              <a:t/>
            </a:r>
            <a:br>
              <a:rPr lang="en-US" dirty="0"/>
            </a:br>
            <a:endParaRPr lang="en-US" dirty="0"/>
          </a:p>
        </p:txBody>
      </p:sp>
      <p:graphicFrame>
        <p:nvGraphicFramePr>
          <p:cNvPr id="4" name="Table 3"/>
          <p:cNvGraphicFramePr>
            <a:graphicFrameLocks noGrp="1"/>
          </p:cNvGraphicFramePr>
          <p:nvPr/>
        </p:nvGraphicFramePr>
        <p:xfrm>
          <a:off x="1531620" y="3428651"/>
          <a:ext cx="6080760" cy="630936"/>
        </p:xfrm>
        <a:graphic>
          <a:graphicData uri="http://schemas.openxmlformats.org/drawingml/2006/table">
            <a:tbl>
              <a:tblPr firstRow="1" firstCol="1" bandRow="1">
                <a:tableStyleId>{5C22544A-7EE6-4342-B048-85BDC9FD1C3A}</a:tableStyleId>
              </a:tblPr>
              <a:tblGrid>
                <a:gridCol w="551815"/>
                <a:gridCol w="552450"/>
                <a:gridCol w="552450"/>
                <a:gridCol w="552450"/>
                <a:gridCol w="553085"/>
                <a:gridCol w="553085"/>
                <a:gridCol w="553085"/>
                <a:gridCol w="553085"/>
                <a:gridCol w="553085"/>
                <a:gridCol w="553085"/>
                <a:gridCol w="553085"/>
              </a:tblGrid>
              <a:tr h="0">
                <a:tc gridSpan="4">
                  <a:txBody>
                    <a:bodyPr/>
                    <a:lstStyle/>
                    <a:p>
                      <a:pPr marL="0" marR="0" algn="just">
                        <a:lnSpc>
                          <a:spcPct val="115000"/>
                        </a:lnSpc>
                        <a:spcBef>
                          <a:spcPts val="0"/>
                        </a:spcBef>
                        <a:spcAft>
                          <a:spcPts val="0"/>
                        </a:spcAft>
                      </a:pPr>
                      <a:r>
                        <a:rPr lang="en-US" sz="1200">
                          <a:effectLst/>
                        </a:rPr>
                        <a:t>Male (n=200)</a:t>
                      </a:r>
                      <a:endParaRPr lang="en-US" sz="1100">
                        <a:effectLst/>
                        <a:latin typeface="Calibri"/>
                        <a:ea typeface="Calibri"/>
                        <a:cs typeface="Mangal"/>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marL="0" marR="0" algn="just">
                        <a:lnSpc>
                          <a:spcPct val="115000"/>
                        </a:lnSpc>
                        <a:spcBef>
                          <a:spcPts val="0"/>
                        </a:spcBef>
                        <a:spcAft>
                          <a:spcPts val="0"/>
                        </a:spcAft>
                      </a:pPr>
                      <a:r>
                        <a:rPr lang="en-US" sz="1200">
                          <a:effectLst/>
                        </a:rPr>
                        <a:t>Female (n=200)</a:t>
                      </a:r>
                      <a:endParaRPr lang="en-US" sz="1100">
                        <a:effectLst/>
                        <a:latin typeface="Calibri"/>
                        <a:ea typeface="Calibri"/>
                        <a:cs typeface="Mangal"/>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gridSpan="3">
                  <a:txBody>
                    <a:bodyPr/>
                    <a:lstStyle/>
                    <a:p>
                      <a:pPr marL="0" marR="0" algn="just">
                        <a:lnSpc>
                          <a:spcPct val="115000"/>
                        </a:lnSpc>
                        <a:spcBef>
                          <a:spcPts val="0"/>
                        </a:spcBef>
                        <a:spcAft>
                          <a:spcPts val="0"/>
                        </a:spcAft>
                      </a:pPr>
                      <a:r>
                        <a:rPr lang="en-US" sz="1200">
                          <a:effectLst/>
                        </a:rPr>
                        <a:t>General (n=400)</a:t>
                      </a:r>
                      <a:endParaRPr lang="en-US" sz="1100">
                        <a:effectLst/>
                        <a:latin typeface="Calibri"/>
                        <a:ea typeface="Calibri"/>
                        <a:cs typeface="Mangal"/>
                      </a:endParaRPr>
                    </a:p>
                  </a:txBody>
                  <a:tcPr marL="68580" marR="68580" marT="0" marB="0"/>
                </a:tc>
                <a:tc hMerge="1">
                  <a:txBody>
                    <a:bodyPr/>
                    <a:lstStyle/>
                    <a:p>
                      <a:endParaRPr lang="en-US"/>
                    </a:p>
                  </a:txBody>
                  <a:tcPr/>
                </a:tc>
                <a:tc hMerge="1">
                  <a:txBody>
                    <a:bodyPr/>
                    <a:lstStyle/>
                    <a:p>
                      <a:endParaRPr lang="en-US"/>
                    </a:p>
                  </a:txBody>
                  <a:tcPr/>
                </a:tc>
              </a:tr>
              <a:tr h="0">
                <a:tc>
                  <a:txBody>
                    <a:bodyPr/>
                    <a:lstStyle/>
                    <a:p>
                      <a:pPr marL="0" marR="0" algn="just">
                        <a:lnSpc>
                          <a:spcPct val="115000"/>
                        </a:lnSpc>
                        <a:spcBef>
                          <a:spcPts val="0"/>
                        </a:spcBef>
                        <a:spcAft>
                          <a:spcPts val="0"/>
                        </a:spcAft>
                      </a:pPr>
                      <a:r>
                        <a:rPr lang="en-US" sz="1200">
                          <a:effectLst/>
                        </a:rPr>
                        <a:t>M</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SD</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Min</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Max</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M</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SD</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Min</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Max</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M</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SD</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p</a:t>
                      </a:r>
                      <a:endParaRPr lang="en-US" sz="1100">
                        <a:effectLst/>
                        <a:latin typeface="Calibri"/>
                        <a:ea typeface="Calibri"/>
                        <a:cs typeface="Mangal"/>
                      </a:endParaRPr>
                    </a:p>
                  </a:txBody>
                  <a:tcPr marL="68580" marR="68580" marT="0" marB="0"/>
                </a:tc>
              </a:tr>
              <a:tr h="0">
                <a:tc>
                  <a:txBody>
                    <a:bodyPr/>
                    <a:lstStyle/>
                    <a:p>
                      <a:pPr marL="0" marR="0" algn="just">
                        <a:lnSpc>
                          <a:spcPct val="115000"/>
                        </a:lnSpc>
                        <a:spcBef>
                          <a:spcPts val="0"/>
                        </a:spcBef>
                        <a:spcAft>
                          <a:spcPts val="0"/>
                        </a:spcAft>
                      </a:pPr>
                      <a:r>
                        <a:rPr lang="en-US" sz="1200">
                          <a:effectLst/>
                        </a:rPr>
                        <a:t>3.36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0.73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1.00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5.00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3.25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0.80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1.00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5.00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3.78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0.76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dirty="0">
                          <a:effectLst/>
                        </a:rPr>
                        <a:t>.001</a:t>
                      </a:r>
                      <a:endParaRPr lang="en-US" sz="1100" dirty="0">
                        <a:effectLst/>
                        <a:latin typeface="Calibri"/>
                        <a:ea typeface="Calibri"/>
                        <a:cs typeface="Mangal"/>
                      </a:endParaRPr>
                    </a:p>
                  </a:txBody>
                  <a:tcPr marL="68580" marR="68580" marT="0" marB="0"/>
                </a:tc>
              </a:tr>
            </a:tbl>
          </a:graphicData>
        </a:graphic>
      </p:graphicFrame>
    </p:spTree>
    <p:extLst>
      <p:ext uri="{BB962C8B-B14F-4D97-AF65-F5344CB8AC3E}">
        <p14:creationId xmlns:p14="http://schemas.microsoft.com/office/powerpoint/2010/main" xmlns="" val="1015334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r>
              <a:rPr lang="en-US" dirty="0">
                <a:latin typeface="Times New Roman" pitchFamily="18" charset="0"/>
                <a:cs typeface="Times New Roman" pitchFamily="18" charset="0"/>
              </a:rPr>
              <a:t>Table 3 displays the data related to the levels of addiction </a:t>
            </a:r>
            <a:r>
              <a:rPr lang="en-US" dirty="0" smtClean="0">
                <a:latin typeface="Times New Roman" pitchFamily="18" charset="0"/>
                <a:cs typeface="Times New Roman" pitchFamily="18" charset="0"/>
              </a:rPr>
              <a:t>among </a:t>
            </a:r>
            <a:r>
              <a:rPr lang="en-US" dirty="0">
                <a:latin typeface="Times New Roman" pitchFamily="18" charset="0"/>
                <a:cs typeface="Times New Roman" pitchFamily="18" charset="0"/>
              </a:rPr>
              <a:t>college and high school </a:t>
            </a:r>
            <a:r>
              <a:rPr lang="en-US" dirty="0" smtClean="0">
                <a:latin typeface="Times New Roman" pitchFamily="18" charset="0"/>
                <a:cs typeface="Times New Roman" pitchFamily="18" charset="0"/>
              </a:rPr>
              <a:t>students</a:t>
            </a:r>
            <a:r>
              <a:rPr lang="en-US"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p:txBody>
      </p:sp>
      <p:graphicFrame>
        <p:nvGraphicFramePr>
          <p:cNvPr id="4" name="Table 3"/>
          <p:cNvGraphicFramePr>
            <a:graphicFrameLocks noGrp="1"/>
          </p:cNvGraphicFramePr>
          <p:nvPr/>
        </p:nvGraphicFramePr>
        <p:xfrm>
          <a:off x="1531620" y="3428651"/>
          <a:ext cx="6080760" cy="630936"/>
        </p:xfrm>
        <a:graphic>
          <a:graphicData uri="http://schemas.openxmlformats.org/drawingml/2006/table">
            <a:tbl>
              <a:tblPr firstRow="1" firstCol="1" bandRow="1">
                <a:tableStyleId>{5C22544A-7EE6-4342-B048-85BDC9FD1C3A}</a:tableStyleId>
              </a:tblPr>
              <a:tblGrid>
                <a:gridCol w="551815"/>
                <a:gridCol w="552450"/>
                <a:gridCol w="552450"/>
                <a:gridCol w="552450"/>
                <a:gridCol w="553085"/>
                <a:gridCol w="553085"/>
                <a:gridCol w="553085"/>
                <a:gridCol w="553085"/>
                <a:gridCol w="553085"/>
                <a:gridCol w="553085"/>
                <a:gridCol w="553085"/>
              </a:tblGrid>
              <a:tr h="0">
                <a:tc gridSpan="4">
                  <a:txBody>
                    <a:bodyPr/>
                    <a:lstStyle/>
                    <a:p>
                      <a:pPr marL="0" marR="0" algn="just">
                        <a:lnSpc>
                          <a:spcPct val="115000"/>
                        </a:lnSpc>
                        <a:spcBef>
                          <a:spcPts val="0"/>
                        </a:spcBef>
                        <a:spcAft>
                          <a:spcPts val="0"/>
                        </a:spcAft>
                      </a:pPr>
                      <a:r>
                        <a:rPr lang="en-US" sz="1200">
                          <a:effectLst/>
                        </a:rPr>
                        <a:t>High School (n=150)</a:t>
                      </a:r>
                      <a:endParaRPr lang="en-US" sz="1100">
                        <a:effectLst/>
                        <a:latin typeface="Calibri"/>
                        <a:ea typeface="Calibri"/>
                        <a:cs typeface="Mangal"/>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marL="0" marR="0" algn="just">
                        <a:lnSpc>
                          <a:spcPct val="115000"/>
                        </a:lnSpc>
                        <a:spcBef>
                          <a:spcPts val="0"/>
                        </a:spcBef>
                        <a:spcAft>
                          <a:spcPts val="0"/>
                        </a:spcAft>
                      </a:pPr>
                      <a:r>
                        <a:rPr lang="en-US" sz="1200">
                          <a:effectLst/>
                        </a:rPr>
                        <a:t>College Students (n=350)</a:t>
                      </a:r>
                      <a:endParaRPr lang="en-US" sz="1100">
                        <a:effectLst/>
                        <a:latin typeface="Calibri"/>
                        <a:ea typeface="Calibri"/>
                        <a:cs typeface="Mangal"/>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gridSpan="3">
                  <a:txBody>
                    <a:bodyPr/>
                    <a:lstStyle/>
                    <a:p>
                      <a:pPr marL="0" marR="0" algn="just">
                        <a:lnSpc>
                          <a:spcPct val="115000"/>
                        </a:lnSpc>
                        <a:spcBef>
                          <a:spcPts val="0"/>
                        </a:spcBef>
                        <a:spcAft>
                          <a:spcPts val="0"/>
                        </a:spcAft>
                      </a:pPr>
                      <a:r>
                        <a:rPr lang="en-US" sz="1200">
                          <a:effectLst/>
                        </a:rPr>
                        <a:t>General (n=400)</a:t>
                      </a:r>
                      <a:endParaRPr lang="en-US" sz="1100">
                        <a:effectLst/>
                        <a:latin typeface="Calibri"/>
                        <a:ea typeface="Calibri"/>
                        <a:cs typeface="Mangal"/>
                      </a:endParaRPr>
                    </a:p>
                  </a:txBody>
                  <a:tcPr marL="68580" marR="68580" marT="0" marB="0"/>
                </a:tc>
                <a:tc hMerge="1">
                  <a:txBody>
                    <a:bodyPr/>
                    <a:lstStyle/>
                    <a:p>
                      <a:endParaRPr lang="en-US"/>
                    </a:p>
                  </a:txBody>
                  <a:tcPr/>
                </a:tc>
                <a:tc hMerge="1">
                  <a:txBody>
                    <a:bodyPr/>
                    <a:lstStyle/>
                    <a:p>
                      <a:endParaRPr lang="en-US"/>
                    </a:p>
                  </a:txBody>
                  <a:tcPr/>
                </a:tc>
              </a:tr>
              <a:tr h="0">
                <a:tc>
                  <a:txBody>
                    <a:bodyPr/>
                    <a:lstStyle/>
                    <a:p>
                      <a:pPr marL="0" marR="0" algn="just">
                        <a:lnSpc>
                          <a:spcPct val="115000"/>
                        </a:lnSpc>
                        <a:spcBef>
                          <a:spcPts val="0"/>
                        </a:spcBef>
                        <a:spcAft>
                          <a:spcPts val="0"/>
                        </a:spcAft>
                      </a:pPr>
                      <a:r>
                        <a:rPr lang="en-US" sz="1200">
                          <a:effectLst/>
                        </a:rPr>
                        <a:t>M</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SD</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Min</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Max</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M</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SD</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Min</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Max</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M</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SD</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p</a:t>
                      </a:r>
                      <a:endParaRPr lang="en-US" sz="1100">
                        <a:effectLst/>
                        <a:latin typeface="Calibri"/>
                        <a:ea typeface="Calibri"/>
                        <a:cs typeface="Mangal"/>
                      </a:endParaRPr>
                    </a:p>
                  </a:txBody>
                  <a:tcPr marL="68580" marR="68580" marT="0" marB="0"/>
                </a:tc>
              </a:tr>
              <a:tr h="0">
                <a:tc>
                  <a:txBody>
                    <a:bodyPr/>
                    <a:lstStyle/>
                    <a:p>
                      <a:pPr marL="0" marR="0" algn="just">
                        <a:lnSpc>
                          <a:spcPct val="115000"/>
                        </a:lnSpc>
                        <a:spcBef>
                          <a:spcPts val="0"/>
                        </a:spcBef>
                        <a:spcAft>
                          <a:spcPts val="0"/>
                        </a:spcAft>
                      </a:pPr>
                      <a:r>
                        <a:rPr lang="en-US" sz="1200">
                          <a:effectLst/>
                        </a:rPr>
                        <a:t>2.47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0.73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1.00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5.00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2.35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0.80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1.00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5.00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2.38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0.76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dirty="0">
                          <a:effectLst/>
                        </a:rPr>
                        <a:t>.001</a:t>
                      </a:r>
                      <a:endParaRPr lang="en-US" sz="1100" dirty="0">
                        <a:effectLst/>
                        <a:latin typeface="Calibri"/>
                        <a:ea typeface="Calibri"/>
                        <a:cs typeface="Mangal"/>
                      </a:endParaRPr>
                    </a:p>
                  </a:txBody>
                  <a:tcPr marL="68580" marR="68580" marT="0" marB="0"/>
                </a:tc>
              </a:tr>
            </a:tbl>
          </a:graphicData>
        </a:graphic>
      </p:graphicFrame>
    </p:spTree>
    <p:extLst>
      <p:ext uri="{BB962C8B-B14F-4D97-AF65-F5344CB8AC3E}">
        <p14:creationId xmlns:p14="http://schemas.microsoft.com/office/powerpoint/2010/main" xmlns="" val="37428426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189270408"/>
              </p:ext>
            </p:extLst>
          </p:nvPr>
        </p:nvGraphicFramePr>
        <p:xfrm>
          <a:off x="457200" y="2438401"/>
          <a:ext cx="8229600" cy="2071115"/>
        </p:xfrm>
        <a:graphic>
          <a:graphicData uri="http://schemas.openxmlformats.org/drawingml/2006/table">
            <a:tbl>
              <a:tblPr firstRow="1" firstCol="1" bandRow="1">
                <a:tableStyleId>{5C22544A-7EE6-4342-B048-85BDC9FD1C3A}</a:tableStyleId>
              </a:tblPr>
              <a:tblGrid>
                <a:gridCol w="1371600"/>
                <a:gridCol w="1371600"/>
                <a:gridCol w="1371600"/>
                <a:gridCol w="1371600"/>
                <a:gridCol w="1371600"/>
                <a:gridCol w="1371600"/>
              </a:tblGrid>
              <a:tr h="1088549">
                <a:tc>
                  <a:txBody>
                    <a:bodyPr/>
                    <a:lstStyle/>
                    <a:p>
                      <a:pPr marL="0" marR="0" algn="just">
                        <a:lnSpc>
                          <a:spcPct val="115000"/>
                        </a:lnSpc>
                        <a:spcBef>
                          <a:spcPts val="0"/>
                        </a:spcBef>
                        <a:spcAft>
                          <a:spcPts val="0"/>
                        </a:spcAft>
                      </a:pPr>
                      <a:r>
                        <a:rPr lang="en-US" sz="1200">
                          <a:effectLst/>
                        </a:rPr>
                        <a:t>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Sum of Squares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df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Mean Square</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F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p</a:t>
                      </a:r>
                      <a:endParaRPr lang="en-US" sz="1100">
                        <a:effectLst/>
                        <a:latin typeface="Calibri"/>
                        <a:ea typeface="Calibri"/>
                        <a:cs typeface="Mangal"/>
                      </a:endParaRPr>
                    </a:p>
                  </a:txBody>
                  <a:tcPr marL="68580" marR="68580" marT="0" marB="0"/>
                </a:tc>
              </a:tr>
              <a:tr h="0">
                <a:tc>
                  <a:txBody>
                    <a:bodyPr/>
                    <a:lstStyle/>
                    <a:p>
                      <a:pPr marL="0" marR="0" algn="just">
                        <a:lnSpc>
                          <a:spcPct val="115000"/>
                        </a:lnSpc>
                        <a:spcBef>
                          <a:spcPts val="0"/>
                        </a:spcBef>
                        <a:spcAft>
                          <a:spcPts val="0"/>
                        </a:spcAft>
                      </a:pPr>
                      <a:r>
                        <a:rPr lang="en-US" sz="1200">
                          <a:effectLst/>
                        </a:rPr>
                        <a:t>Between Groups</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82.565</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3</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23.654</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68.266</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.000</a:t>
                      </a:r>
                      <a:endParaRPr lang="en-US" sz="1100">
                        <a:effectLst/>
                        <a:latin typeface="Calibri"/>
                        <a:ea typeface="Calibri"/>
                        <a:cs typeface="Mangal"/>
                      </a:endParaRPr>
                    </a:p>
                  </a:txBody>
                  <a:tcPr marL="68580" marR="68580" marT="0" marB="0"/>
                </a:tc>
              </a:tr>
              <a:tr h="0">
                <a:tc>
                  <a:txBody>
                    <a:bodyPr/>
                    <a:lstStyle/>
                    <a:p>
                      <a:pPr marL="0" marR="0" algn="just">
                        <a:lnSpc>
                          <a:spcPct val="115000"/>
                        </a:lnSpc>
                        <a:spcBef>
                          <a:spcPts val="0"/>
                        </a:spcBef>
                        <a:spcAft>
                          <a:spcPts val="0"/>
                        </a:spcAft>
                      </a:pPr>
                      <a:r>
                        <a:rPr lang="en-US" sz="1200">
                          <a:effectLst/>
                        </a:rPr>
                        <a:t>Within Groups</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356.256</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396</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.564</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 </a:t>
                      </a:r>
                      <a:endParaRPr lang="en-US" sz="1100">
                        <a:effectLst/>
                        <a:latin typeface="Calibri"/>
                        <a:ea typeface="Calibri"/>
                        <a:cs typeface="Mangal"/>
                      </a:endParaRPr>
                    </a:p>
                  </a:txBody>
                  <a:tcPr marL="68580" marR="68580" marT="0" marB="0"/>
                </a:tc>
              </a:tr>
              <a:tr h="561942">
                <a:tc>
                  <a:txBody>
                    <a:bodyPr/>
                    <a:lstStyle/>
                    <a:p>
                      <a:pPr marL="0" marR="0" algn="just">
                        <a:lnSpc>
                          <a:spcPct val="115000"/>
                        </a:lnSpc>
                        <a:spcBef>
                          <a:spcPts val="0"/>
                        </a:spcBef>
                        <a:spcAft>
                          <a:spcPts val="0"/>
                        </a:spcAft>
                      </a:pPr>
                      <a:r>
                        <a:rPr lang="en-US" sz="1200">
                          <a:effectLst/>
                        </a:rPr>
                        <a:t>Total</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412.365</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399</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a:effectLst/>
                        </a:rPr>
                        <a:t> </a:t>
                      </a:r>
                      <a:endParaRPr lang="en-US" sz="1100">
                        <a:effectLst/>
                        <a:latin typeface="Calibri"/>
                        <a:ea typeface="Calibri"/>
                        <a:cs typeface="Mangal"/>
                      </a:endParaRPr>
                    </a:p>
                  </a:txBody>
                  <a:tcPr marL="68580" marR="68580" marT="0" marB="0"/>
                </a:tc>
                <a:tc>
                  <a:txBody>
                    <a:bodyPr/>
                    <a:lstStyle/>
                    <a:p>
                      <a:pPr marL="0" marR="0" algn="just">
                        <a:lnSpc>
                          <a:spcPct val="115000"/>
                        </a:lnSpc>
                        <a:spcBef>
                          <a:spcPts val="0"/>
                        </a:spcBef>
                        <a:spcAft>
                          <a:spcPts val="0"/>
                        </a:spcAft>
                      </a:pPr>
                      <a:r>
                        <a:rPr lang="en-US" sz="1200" dirty="0">
                          <a:effectLst/>
                        </a:rPr>
                        <a:t> </a:t>
                      </a:r>
                      <a:endParaRPr lang="en-US" sz="1100" dirty="0">
                        <a:effectLst/>
                        <a:latin typeface="Calibri"/>
                        <a:ea typeface="Calibri"/>
                        <a:cs typeface="Mangal"/>
                      </a:endParaRPr>
                    </a:p>
                  </a:txBody>
                  <a:tcPr marL="68580" marR="68580" marT="0" marB="0"/>
                </a:tc>
              </a:tr>
            </a:tbl>
          </a:graphicData>
        </a:graphic>
      </p:graphicFrame>
      <p:sp>
        <p:nvSpPr>
          <p:cNvPr id="3" name="Title 2"/>
          <p:cNvSpPr>
            <a:spLocks noGrp="1"/>
          </p:cNvSpPr>
          <p:nvPr>
            <p:ph type="title"/>
          </p:nvPr>
        </p:nvSpPr>
        <p:spPr/>
        <p:txBody>
          <a:bodyPr>
            <a:noAutofit/>
          </a:bodyPr>
          <a:lstStyle/>
          <a:p>
            <a:pPr algn="ctr"/>
            <a:r>
              <a:rPr lang="en-US" sz="4000" dirty="0">
                <a:latin typeface="Times New Roman" pitchFamily="18" charset="0"/>
                <a:cs typeface="Times New Roman" pitchFamily="18" charset="0"/>
              </a:rPr>
              <a:t>Analysis of Variance for Daily Use Duration</a:t>
            </a:r>
          </a:p>
        </p:txBody>
      </p:sp>
    </p:spTree>
    <p:extLst>
      <p:ext uri="{BB962C8B-B14F-4D97-AF65-F5344CB8AC3E}">
        <p14:creationId xmlns:p14="http://schemas.microsoft.com/office/powerpoint/2010/main" xmlns="" val="1884181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algn="just"/>
            <a:r>
              <a:rPr lang="en-US" dirty="0" smtClean="0">
                <a:latin typeface="Times New Roman" pitchFamily="18" charset="0"/>
                <a:cs typeface="Times New Roman" pitchFamily="18" charset="0"/>
              </a:rPr>
              <a:t>In </a:t>
            </a:r>
            <a:r>
              <a:rPr lang="en-US" dirty="0">
                <a:latin typeface="Times New Roman" pitchFamily="18" charset="0"/>
                <a:cs typeface="Times New Roman" pitchFamily="18" charset="0"/>
              </a:rPr>
              <a:t>addition to taking into account demographic factors like gender, school, department, and length of use, this research aimed to assess and contrast the levels of social media addiction among college and high school students. </a:t>
            </a:r>
            <a:endParaRPr lang="en-US"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Salience</a:t>
            </a:r>
            <a:r>
              <a:rPr lang="en-US" dirty="0">
                <a:latin typeface="Times New Roman" pitchFamily="18" charset="0"/>
                <a:cs typeface="Times New Roman" pitchFamily="18" charset="0"/>
              </a:rPr>
              <a:t>, tolerance, mood modulation, withdrawal, relapse, and conflict were some of the addiction features that were studied.</a:t>
            </a:r>
          </a:p>
          <a:p>
            <a:pPr algn="just"/>
            <a:r>
              <a:rPr lang="en-US" dirty="0">
                <a:latin typeface="Times New Roman" pitchFamily="18" charset="0"/>
                <a:cs typeface="Times New Roman" pitchFamily="18" charset="0"/>
              </a:rPr>
              <a:t>According to the research, a moderate degree of social media addiction was reported by students in both high school and college. </a:t>
            </a:r>
            <a:endParaRPr lang="en-US"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Given </a:t>
            </a:r>
            <a:r>
              <a:rPr lang="en-US" dirty="0">
                <a:latin typeface="Times New Roman" pitchFamily="18" charset="0"/>
                <a:cs typeface="Times New Roman" pitchFamily="18" charset="0"/>
              </a:rPr>
              <a:t>the continuous growing trend in social media use, there's a worry that this level might rise even if it may not be frightening now. </a:t>
            </a:r>
          </a:p>
        </p:txBody>
      </p:sp>
      <p:sp>
        <p:nvSpPr>
          <p:cNvPr id="3" name="Title 2"/>
          <p:cNvSpPr>
            <a:spLocks noGrp="1"/>
          </p:cNvSpPr>
          <p:nvPr>
            <p:ph type="title"/>
          </p:nvPr>
        </p:nvSpPr>
        <p:spPr>
          <a:xfrm>
            <a:off x="457200" y="838200"/>
            <a:ext cx="8229600" cy="457200"/>
          </a:xfrm>
        </p:spPr>
        <p:txBody>
          <a:bodyPr>
            <a:normAutofit fontScale="90000"/>
          </a:bodyPr>
          <a:lstStyle/>
          <a:p>
            <a:pPr algn="ctr"/>
            <a:r>
              <a:rPr lang="en-US" dirty="0">
                <a:latin typeface="Times New Roman" pitchFamily="18" charset="0"/>
                <a:cs typeface="Times New Roman" pitchFamily="18" charset="0"/>
              </a:rPr>
              <a:t>DISCUSSION AND CONCLUSIONS </a:t>
            </a:r>
            <a:r>
              <a:rPr lang="en-US" dirty="0"/>
              <a:t/>
            </a:r>
            <a:br>
              <a:rPr lang="en-US" dirty="0"/>
            </a:br>
            <a:endParaRPr lang="en-US" dirty="0"/>
          </a:p>
        </p:txBody>
      </p:sp>
    </p:spTree>
    <p:extLst>
      <p:ext uri="{BB962C8B-B14F-4D97-AF65-F5344CB8AC3E}">
        <p14:creationId xmlns:p14="http://schemas.microsoft.com/office/powerpoint/2010/main" xmlns="" val="1813282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62500" lnSpcReduction="20000"/>
          </a:bodyPr>
          <a:lstStyle/>
          <a:p>
            <a:pPr marL="624078" lvl="0" indent="-514350" algn="just">
              <a:buFont typeface="+mj-lt"/>
              <a:buAutoNum type="arabicPeriod"/>
            </a:pPr>
            <a:r>
              <a:rPr lang="en-US" sz="2900" dirty="0" smtClean="0">
                <a:latin typeface="Times New Roman" pitchFamily="18" charset="0"/>
                <a:cs typeface="Times New Roman" pitchFamily="18" charset="0"/>
              </a:rPr>
              <a:t>Al-</a:t>
            </a:r>
            <a:r>
              <a:rPr lang="en-US" sz="2900" dirty="0" err="1" smtClean="0">
                <a:latin typeface="Times New Roman" pitchFamily="18" charset="0"/>
                <a:cs typeface="Times New Roman" pitchFamily="18" charset="0"/>
              </a:rPr>
              <a:t>Yafi</a:t>
            </a:r>
            <a:r>
              <a:rPr lang="en-US" sz="2900" dirty="0" smtClean="0">
                <a:latin typeface="Times New Roman" pitchFamily="18" charset="0"/>
                <a:cs typeface="Times New Roman" pitchFamily="18" charset="0"/>
              </a:rPr>
              <a:t> </a:t>
            </a:r>
            <a:r>
              <a:rPr lang="en-US" sz="2900" dirty="0">
                <a:latin typeface="Times New Roman" pitchFamily="18" charset="0"/>
                <a:cs typeface="Times New Roman" pitchFamily="18" charset="0"/>
              </a:rPr>
              <a:t>K, El-</a:t>
            </a:r>
            <a:r>
              <a:rPr lang="en-US" sz="2900" dirty="0" err="1">
                <a:latin typeface="Times New Roman" pitchFamily="18" charset="0"/>
                <a:cs typeface="Times New Roman" pitchFamily="18" charset="0"/>
              </a:rPr>
              <a:t>Masri</a:t>
            </a:r>
            <a:r>
              <a:rPr lang="en-US" sz="2900" dirty="0">
                <a:latin typeface="Times New Roman" pitchFamily="18" charset="0"/>
                <a:cs typeface="Times New Roman" pitchFamily="18" charset="0"/>
              </a:rPr>
              <a:t> M, Tsai R. The effects of using social network sites on academic performance: the case of Qatar. Journal of Enterprise Information Management. 2018; 31(3):446-462. </a:t>
            </a:r>
          </a:p>
          <a:p>
            <a:pPr marL="624078" lvl="0" indent="-514350" algn="just">
              <a:buFont typeface="+mj-lt"/>
              <a:buAutoNum type="arabicPeriod"/>
            </a:pPr>
            <a:r>
              <a:rPr lang="en-US" sz="2900" dirty="0">
                <a:latin typeface="Times New Roman" pitchFamily="18" charset="0"/>
                <a:cs typeface="Times New Roman" pitchFamily="18" charset="0"/>
              </a:rPr>
              <a:t>Han L, </a:t>
            </a:r>
            <a:r>
              <a:rPr lang="en-US" sz="2900" dirty="0" err="1">
                <a:latin typeface="Times New Roman" pitchFamily="18" charset="0"/>
                <a:cs typeface="Times New Roman" pitchFamily="18" charset="0"/>
              </a:rPr>
              <a:t>Geng</a:t>
            </a:r>
            <a:r>
              <a:rPr lang="en-US" sz="2900" dirty="0">
                <a:latin typeface="Times New Roman" pitchFamily="18" charset="0"/>
                <a:cs typeface="Times New Roman" pitchFamily="18" charset="0"/>
              </a:rPr>
              <a:t> J, </a:t>
            </a:r>
            <a:r>
              <a:rPr lang="en-US" sz="2900" dirty="0" err="1">
                <a:latin typeface="Times New Roman" pitchFamily="18" charset="0"/>
                <a:cs typeface="Times New Roman" pitchFamily="18" charset="0"/>
              </a:rPr>
              <a:t>Jou</a:t>
            </a:r>
            <a:r>
              <a:rPr lang="en-US" sz="2900" dirty="0">
                <a:latin typeface="Times New Roman" pitchFamily="18" charset="0"/>
                <a:cs typeface="Times New Roman" pitchFamily="18" charset="0"/>
              </a:rPr>
              <a:t> M, Gao F, Yang H. Relationship between shyness and mobile phone addiction in Chinese young adults: Mediating roles of self-control and attachment anxiety. Computers in Human Behavior. 2017;76:363-371. </a:t>
            </a:r>
          </a:p>
          <a:p>
            <a:pPr marL="624078" lvl="0" indent="-514350" algn="just">
              <a:buFont typeface="+mj-lt"/>
              <a:buAutoNum type="arabicPeriod"/>
            </a:pPr>
            <a:r>
              <a:rPr lang="en-US" sz="2900" dirty="0">
                <a:latin typeface="Times New Roman" pitchFamily="18" charset="0"/>
                <a:cs typeface="Times New Roman" pitchFamily="18" charset="0"/>
              </a:rPr>
              <a:t>Tang CSK, </a:t>
            </a:r>
            <a:r>
              <a:rPr lang="en-US" sz="2900" dirty="0" err="1">
                <a:latin typeface="Times New Roman" pitchFamily="18" charset="0"/>
                <a:cs typeface="Times New Roman" pitchFamily="18" charset="0"/>
              </a:rPr>
              <a:t>Koh</a:t>
            </a:r>
            <a:r>
              <a:rPr lang="en-US" sz="2900" dirty="0">
                <a:latin typeface="Times New Roman" pitchFamily="18" charset="0"/>
                <a:cs typeface="Times New Roman" pitchFamily="18" charset="0"/>
              </a:rPr>
              <a:t> YYW. Online social networking addiction among college students in Singapore: Comorbidity with behavioral addiction and affective disorder. Asian Journal of Psychiatry. 2017;25:175-178. </a:t>
            </a:r>
          </a:p>
          <a:p>
            <a:pPr marL="624078" lvl="0" indent="-514350" algn="just">
              <a:buFont typeface="+mj-lt"/>
              <a:buAutoNum type="arabicPeriod"/>
            </a:pPr>
            <a:r>
              <a:rPr lang="en-US" sz="2900" dirty="0">
                <a:latin typeface="Times New Roman" pitchFamily="18" charset="0"/>
                <a:cs typeface="Times New Roman" pitchFamily="18" charset="0"/>
              </a:rPr>
              <a:t>Xu H, Tan BCY. Why do I keep checking Facebook: Effects of message characteristics on the formation of social network services addiction? Thirty Third International Conference on Information Systems, Orlando; 2012. </a:t>
            </a:r>
            <a:r>
              <a:rPr lang="en-US" sz="2900" dirty="0" err="1">
                <a:latin typeface="Times New Roman" pitchFamily="18" charset="0"/>
                <a:cs typeface="Times New Roman" pitchFamily="18" charset="0"/>
              </a:rPr>
              <a:t>Available:http</a:t>
            </a:r>
            <a:r>
              <a:rPr lang="en-US" sz="2900" dirty="0">
                <a:latin typeface="Times New Roman" pitchFamily="18" charset="0"/>
                <a:cs typeface="Times New Roman" pitchFamily="18" charset="0"/>
              </a:rPr>
              <a:t>://elibrary.aisnet.org/</a:t>
            </a:r>
            <a:r>
              <a:rPr lang="en-US" sz="2900" dirty="0" err="1">
                <a:latin typeface="Times New Roman" pitchFamily="18" charset="0"/>
                <a:cs typeface="Times New Roman" pitchFamily="18" charset="0"/>
              </a:rPr>
              <a:t>Default.a</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spx?url</a:t>
            </a:r>
            <a:r>
              <a:rPr lang="en-US" sz="2900" dirty="0">
                <a:latin typeface="Times New Roman" pitchFamily="18" charset="0"/>
                <a:cs typeface="Times New Roman" pitchFamily="18" charset="0"/>
              </a:rPr>
              <a:t>=http://aisel.aisnet.org/cgi/viewcont </a:t>
            </a:r>
            <a:r>
              <a:rPr lang="en-US" sz="2900" dirty="0" err="1">
                <a:latin typeface="Times New Roman" pitchFamily="18" charset="0"/>
                <a:cs typeface="Times New Roman" pitchFamily="18" charset="0"/>
              </a:rPr>
              <a:t>ent.cgi?article</a:t>
            </a:r>
            <a:r>
              <a:rPr lang="en-US" sz="2900" dirty="0">
                <a:latin typeface="Times New Roman" pitchFamily="18" charset="0"/>
                <a:cs typeface="Times New Roman" pitchFamily="18" charset="0"/>
              </a:rPr>
              <a:t>=1216&amp;context= icis2012 </a:t>
            </a:r>
          </a:p>
          <a:p>
            <a:pPr marL="624078" lvl="0" indent="-514350" algn="just">
              <a:buFont typeface="+mj-lt"/>
              <a:buAutoNum type="arabicPeriod"/>
            </a:pPr>
            <a:r>
              <a:rPr lang="en-US" sz="2900" dirty="0" err="1">
                <a:latin typeface="Times New Roman" pitchFamily="18" charset="0"/>
                <a:cs typeface="Times New Roman" pitchFamily="18" charset="0"/>
              </a:rPr>
              <a:t>Andreassen</a:t>
            </a:r>
            <a:r>
              <a:rPr lang="en-US" sz="2900" dirty="0">
                <a:latin typeface="Times New Roman" pitchFamily="18" charset="0"/>
                <a:cs typeface="Times New Roman" pitchFamily="18" charset="0"/>
              </a:rPr>
              <a:t> CS, </a:t>
            </a:r>
            <a:r>
              <a:rPr lang="en-US" sz="2900" dirty="0" err="1">
                <a:latin typeface="Times New Roman" pitchFamily="18" charset="0"/>
                <a:cs typeface="Times New Roman" pitchFamily="18" charset="0"/>
              </a:rPr>
              <a:t>Torsheim</a:t>
            </a:r>
            <a:r>
              <a:rPr lang="en-US" sz="2900" dirty="0">
                <a:latin typeface="Times New Roman" pitchFamily="18" charset="0"/>
                <a:cs typeface="Times New Roman" pitchFamily="18" charset="0"/>
              </a:rPr>
              <a:t> T, </a:t>
            </a:r>
            <a:r>
              <a:rPr lang="en-US" sz="2900" dirty="0" err="1">
                <a:latin typeface="Times New Roman" pitchFamily="18" charset="0"/>
                <a:cs typeface="Times New Roman" pitchFamily="18" charset="0"/>
              </a:rPr>
              <a:t>Brunborg</a:t>
            </a:r>
            <a:r>
              <a:rPr lang="en-US" sz="2900" dirty="0">
                <a:latin typeface="Times New Roman" pitchFamily="18" charset="0"/>
                <a:cs typeface="Times New Roman" pitchFamily="18" charset="0"/>
              </a:rPr>
              <a:t> GS, </a:t>
            </a:r>
            <a:r>
              <a:rPr lang="en-US" sz="2900" dirty="0" err="1">
                <a:latin typeface="Times New Roman" pitchFamily="18" charset="0"/>
                <a:cs typeface="Times New Roman" pitchFamily="18" charset="0"/>
              </a:rPr>
              <a:t>Pallesen</a:t>
            </a:r>
            <a:r>
              <a:rPr lang="en-US" sz="2900" dirty="0">
                <a:latin typeface="Times New Roman" pitchFamily="18" charset="0"/>
                <a:cs typeface="Times New Roman" pitchFamily="18" charset="0"/>
              </a:rPr>
              <a:t> S. Development of a Facebook addiction scale. </a:t>
            </a:r>
            <a:r>
              <a:rPr lang="en-US" sz="2900" dirty="0" err="1">
                <a:latin typeface="Times New Roman" pitchFamily="18" charset="0"/>
                <a:cs typeface="Times New Roman" pitchFamily="18" charset="0"/>
              </a:rPr>
              <a:t>Psychol</a:t>
            </a:r>
            <a:r>
              <a:rPr lang="en-US" sz="2900" dirty="0">
                <a:latin typeface="Times New Roman" pitchFamily="18" charset="0"/>
                <a:cs typeface="Times New Roman" pitchFamily="18" charset="0"/>
              </a:rPr>
              <a:t> Rep. 2012;110:501–17. </a:t>
            </a:r>
          </a:p>
          <a:p>
            <a:endParaRPr lang="en-US" dirty="0"/>
          </a:p>
        </p:txBody>
      </p:sp>
      <p:sp>
        <p:nvSpPr>
          <p:cNvPr id="3" name="Title 2"/>
          <p:cNvSpPr>
            <a:spLocks noGrp="1"/>
          </p:cNvSpPr>
          <p:nvPr>
            <p:ph type="title"/>
          </p:nvPr>
        </p:nvSpPr>
        <p:spPr>
          <a:xfrm>
            <a:off x="457200" y="533400"/>
            <a:ext cx="8229600" cy="914400"/>
          </a:xfrm>
        </p:spPr>
        <p:txBody>
          <a:bodyPr>
            <a:normAutofit fontScale="90000"/>
          </a:bodyPr>
          <a:lstStyle/>
          <a:p>
            <a:pPr algn="ctr"/>
            <a:r>
              <a:rPr lang="en-US" dirty="0">
                <a:latin typeface="Times New Roman" pitchFamily="18" charset="0"/>
                <a:cs typeface="Times New Roman" pitchFamily="18" charset="0"/>
              </a:rPr>
              <a:t>REFERENCES </a:t>
            </a:r>
            <a:r>
              <a:rPr lang="en-US" dirty="0"/>
              <a:t/>
            </a:r>
            <a:br>
              <a:rPr lang="en-US" dirty="0"/>
            </a:br>
            <a:endParaRPr lang="en-US" dirty="0"/>
          </a:p>
        </p:txBody>
      </p:sp>
    </p:spTree>
    <p:extLst>
      <p:ext uri="{BB962C8B-B14F-4D97-AF65-F5344CB8AC3E}">
        <p14:creationId xmlns:p14="http://schemas.microsoft.com/office/powerpoint/2010/main" xmlns="" val="2287720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4754562"/>
          </a:xfrm>
        </p:spPr>
        <p:txBody>
          <a:bodyPr>
            <a:normAutofit/>
          </a:bodyPr>
          <a:lstStyle/>
          <a:p>
            <a:pPr algn="ctr"/>
            <a:r>
              <a:rPr lang="en-US" sz="8000" dirty="0" smtClean="0">
                <a:latin typeface="Times New Roman" pitchFamily="18" charset="0"/>
                <a:cs typeface="Times New Roman" pitchFamily="18" charset="0"/>
              </a:rPr>
              <a:t>Thank You </a:t>
            </a:r>
            <a:endParaRPr lang="en-US" sz="8000" dirty="0">
              <a:latin typeface="Times New Roman" pitchFamily="18" charset="0"/>
              <a:cs typeface="Times New Roman" pitchFamily="18" charset="0"/>
            </a:endParaRPr>
          </a:p>
        </p:txBody>
      </p:sp>
    </p:spTree>
    <p:extLst>
      <p:ext uri="{BB962C8B-B14F-4D97-AF65-F5344CB8AC3E}">
        <p14:creationId xmlns:p14="http://schemas.microsoft.com/office/powerpoint/2010/main" xmlns="" val="385939344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8</TotalTime>
  <Words>868</Words>
  <Application>Microsoft Office PowerPoint</Application>
  <PresentationFormat>On-screen Show (4:3)</PresentationFormat>
  <Paragraphs>133</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Concourse</vt:lpstr>
      <vt:lpstr>RIGIDITY AND SOCIAL NETWORKING ADDICTION AMONG COLLEGE STUDENTS</vt:lpstr>
      <vt:lpstr>INTRODUCTION </vt:lpstr>
      <vt:lpstr>LITERATURE REVIEW  </vt:lpstr>
      <vt:lpstr>METHODS  </vt:lpstr>
      <vt:lpstr>RESULTS  </vt:lpstr>
      <vt:lpstr>Slide 6</vt:lpstr>
      <vt:lpstr>Analysis of Variance for Daily Use Duration</vt:lpstr>
      <vt:lpstr>DISCUSSION AND CONCLUSIONS  </vt:lpstr>
      <vt:lpstr>REFERENCES  </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RIGIDITY AND SOCIAL NETWORKING ADDICTION AMONG COLLEGE STUDENTS</dc:title>
  <dc:creator>Shruti</dc:creator>
  <cp:lastModifiedBy>pc</cp:lastModifiedBy>
  <cp:revision>2</cp:revision>
  <dcterms:created xsi:type="dcterms:W3CDTF">2024-02-23T12:57:35Z</dcterms:created>
  <dcterms:modified xsi:type="dcterms:W3CDTF">2024-03-12T09:46:37Z</dcterms:modified>
</cp:coreProperties>
</file>