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9983"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87661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899752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701867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F9E3746-6741-4DA1-B17A-149351D694F1}"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48095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9E3746-6741-4DA1-B17A-149351D694F1}"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980567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F9E3746-6741-4DA1-B17A-149351D694F1}"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729980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9E3746-6741-4DA1-B17A-149351D694F1}"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3379235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9E3746-6741-4DA1-B17A-149351D694F1}"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4289379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A83E7F2-1656-4A41-A121-99D28A080986}" type="slidenum">
              <a:rPr lang="en-US" smtClean="0"/>
              <a:pPr/>
              <a:t>‹#›</a:t>
            </a:fld>
            <a:endParaRPr lang="en-US"/>
          </a:p>
        </p:txBody>
      </p:sp>
      <p:sp>
        <p:nvSpPr>
          <p:cNvPr id="5" name="Date Placeholder 4"/>
          <p:cNvSpPr>
            <a:spLocks noGrp="1"/>
          </p:cNvSpPr>
          <p:nvPr>
            <p:ph type="dt" sz="half" idx="10"/>
          </p:nvPr>
        </p:nvSpPr>
        <p:spPr/>
        <p:txBody>
          <a:bodyPr/>
          <a:lstStyle/>
          <a:p>
            <a:fld id="{5F9E3746-6741-4DA1-B17A-149351D694F1}" type="datetimeFigureOut">
              <a:rPr lang="en-US" smtClean="0"/>
              <a:pPr/>
              <a:t>3/12/2024</a:t>
            </a:fld>
            <a:endParaRPr lang="en-US"/>
          </a:p>
        </p:txBody>
      </p:sp>
    </p:spTree>
    <p:extLst>
      <p:ext uri="{BB962C8B-B14F-4D97-AF65-F5344CB8AC3E}">
        <p14:creationId xmlns:p14="http://schemas.microsoft.com/office/powerpoint/2010/main" xmlns="" val="3623032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4187109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28110483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2071310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3243519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875826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6851128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9E3746-6741-4DA1-B17A-149351D694F1}"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1873404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F9E3746-6741-4DA1-B17A-149351D694F1}" type="datetimeFigureOut">
              <a:rPr lang="en-US" smtClean="0"/>
              <a:pPr/>
              <a:t>3/12/2024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A83E7F2-1656-4A41-A121-99D28A080986}" type="slidenum">
              <a:rPr lang="en-US" smtClean="0"/>
              <a:pPr/>
              <a:t>‹#›</a:t>
            </a:fld>
            <a:endParaRPr lang="en-US"/>
          </a:p>
        </p:txBody>
      </p:sp>
    </p:spTree>
    <p:extLst>
      <p:ext uri="{BB962C8B-B14F-4D97-AF65-F5344CB8AC3E}">
        <p14:creationId xmlns:p14="http://schemas.microsoft.com/office/powerpoint/2010/main" xmlns="" val="425875847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53A82F8-7999-6856-1FDC-7F209464025D}"/>
              </a:ext>
            </a:extLst>
          </p:cNvPr>
          <p:cNvSpPr>
            <a:spLocks noGrp="1"/>
          </p:cNvSpPr>
          <p:nvPr>
            <p:ph type="ctrTitle"/>
          </p:nvPr>
        </p:nvSpPr>
        <p:spPr>
          <a:xfrm>
            <a:off x="952885" y="2072025"/>
            <a:ext cx="7766936" cy="1646302"/>
          </a:xfrm>
        </p:spPr>
        <p:txBody>
          <a:bodyPr/>
          <a:lstStyle/>
          <a:p>
            <a:r>
              <a:rPr lang="en-US" sz="2500" b="1" kern="100" dirty="0">
                <a:effectLst/>
                <a:latin typeface="Times New Roman" panose="02020603050405020304" pitchFamily="18" charset="0"/>
                <a:ea typeface="Calibri" panose="020F0502020204030204" pitchFamily="34" charset="0"/>
                <a:cs typeface="Mangal" panose="02040503050203030202" pitchFamily="18" charset="0"/>
              </a:rPr>
              <a:t>FACTS AND OUTCOMES OF RECENT INVENTIONS IN CARDIAC MEDICINES</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0" y="5954483"/>
            <a:ext cx="1988429" cy="369332"/>
          </a:xfrm>
          <a:prstGeom prst="rect">
            <a:avLst/>
          </a:prstGeom>
        </p:spPr>
        <p:txBody>
          <a:bodyPr wrap="none">
            <a:spAutoFit/>
          </a:bodyPr>
          <a:lstStyle/>
          <a:p>
            <a:r>
              <a:rPr lang="en-US" dirty="0" smtClean="0"/>
              <a:t>Swarnima Pandey</a:t>
            </a:r>
            <a:endParaRPr lang="en-US" dirty="0"/>
          </a:p>
        </p:txBody>
      </p:sp>
      <p:sp>
        <p:nvSpPr>
          <p:cNvPr id="4" name="Rectangle 3"/>
          <p:cNvSpPr/>
          <p:nvPr/>
        </p:nvSpPr>
        <p:spPr>
          <a:xfrm>
            <a:off x="0" y="6273972"/>
            <a:ext cx="2118272" cy="369332"/>
          </a:xfrm>
          <a:prstGeom prst="rect">
            <a:avLst/>
          </a:prstGeom>
        </p:spPr>
        <p:txBody>
          <a:bodyPr wrap="none">
            <a:spAutoFit/>
          </a:bodyPr>
          <a:lstStyle/>
          <a:p>
            <a:r>
              <a:rPr lang="en-US" dirty="0" smtClean="0"/>
              <a:t>Subject: Pharmacy</a:t>
            </a:r>
            <a:endParaRPr lang="en-US" dirty="0"/>
          </a:p>
        </p:txBody>
      </p:sp>
    </p:spTree>
    <p:extLst>
      <p:ext uri="{BB962C8B-B14F-4D97-AF65-F5344CB8AC3E}">
        <p14:creationId xmlns:p14="http://schemas.microsoft.com/office/powerpoint/2010/main" xmlns="" val="4121771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5B7BD5-1E7D-FFA7-DA08-0376D9DF3241}"/>
              </a:ext>
            </a:extLst>
          </p:cNvPr>
          <p:cNvSpPr>
            <a:spLocks noGrp="1"/>
          </p:cNvSpPr>
          <p:nvPr>
            <p:ph type="title"/>
          </p:nvPr>
        </p:nvSpPr>
        <p:spPr>
          <a:xfrm>
            <a:off x="580352" y="156238"/>
            <a:ext cx="8596668" cy="1320800"/>
          </a:xfrm>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INTRODUCTION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130AF655-B14A-A93F-91C6-31B7B8480C41}"/>
              </a:ext>
            </a:extLst>
          </p:cNvPr>
          <p:cNvSpPr>
            <a:spLocks noGrp="1"/>
          </p:cNvSpPr>
          <p:nvPr>
            <p:ph idx="1"/>
          </p:nvPr>
        </p:nvSpPr>
        <p:spPr/>
        <p:txBody>
          <a:bodyPr>
            <a:normAutofit fontScale="85000" lnSpcReduction="10000"/>
          </a:bodyPr>
          <a:lstStyle/>
          <a:p>
            <a:pPr algn="just"/>
            <a:r>
              <a:rPr lang="en-US" sz="1800" dirty="0">
                <a:effectLst/>
                <a:latin typeface="Times New Roman" panose="02020603050405020304" pitchFamily="18" charset="0"/>
                <a:ea typeface="Calibri" panose="020F0502020204030204" pitchFamily="34" charset="0"/>
              </a:rPr>
              <a:t>The field of cardiac medicine has experienced a revolutionary transition in the last several years, marked by ground-breaking discoveries that have completely changed how cardiovascular illnesses are treated</a:t>
            </a:r>
          </a:p>
          <a:p>
            <a:pPr algn="just"/>
            <a:r>
              <a:rPr lang="en-US" sz="1800" dirty="0">
                <a:effectLst/>
                <a:latin typeface="Times New Roman" panose="02020603050405020304" pitchFamily="18" charset="0"/>
                <a:ea typeface="Calibri" panose="020F0502020204030204" pitchFamily="34" charset="0"/>
              </a:rPr>
              <a:t>In order to highlight the significant influence that recent advancements in cardiac medications have had on clinical practice, patient outcomes, and the overall state of cardiovascular health, this introduction offers a thorough examination of the data and conclusions arising from these discoveries.</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It is impossible to exaggerate the importance of these latest discoveries, especially given the alarmingly high prevalence of cardiovascular illnesses worldwide</a:t>
            </a:r>
          </a:p>
          <a:p>
            <a:pPr algn="just"/>
            <a:r>
              <a:rPr lang="en-US" sz="1800" dirty="0">
                <a:effectLst/>
                <a:latin typeface="Times New Roman" panose="02020603050405020304" pitchFamily="18" charset="0"/>
                <a:ea typeface="Calibri" panose="020F0502020204030204" pitchFamily="34" charset="0"/>
              </a:rPr>
              <a:t>The World Health </a:t>
            </a:r>
            <a:r>
              <a:rPr lang="en-US" sz="1800" dirty="0" err="1">
                <a:effectLst/>
                <a:latin typeface="Times New Roman" panose="02020603050405020304" pitchFamily="18" charset="0"/>
                <a:ea typeface="Calibri" panose="020F0502020204030204" pitchFamily="34" charset="0"/>
              </a:rPr>
              <a:t>Organisation</a:t>
            </a:r>
            <a:r>
              <a:rPr lang="en-US" sz="1800" dirty="0">
                <a:effectLst/>
                <a:latin typeface="Times New Roman" panose="02020603050405020304" pitchFamily="18" charset="0"/>
                <a:ea typeface="Calibri" panose="020F0502020204030204" pitchFamily="34" charset="0"/>
              </a:rPr>
              <a:t> (WHO) estimates that 17.9 million fatalities worldwide occur each year as a result of CVDs, accounting for roughly 31% of all deaths</a:t>
            </a:r>
            <a:endParaRPr lang="en-US" sz="1800" dirty="0">
              <a:latin typeface="Times New Roman" panose="02020603050405020304" pitchFamily="18" charset="0"/>
              <a:ea typeface="Calibri" panose="020F0502020204030204" pitchFamily="34" charset="0"/>
            </a:endParaRPr>
          </a:p>
          <a:p>
            <a:pPr algn="just"/>
            <a:r>
              <a:rPr lang="en-US" sz="1800" kern="100" dirty="0">
                <a:effectLst/>
                <a:latin typeface="Times New Roman" panose="02020603050405020304" pitchFamily="18" charset="0"/>
                <a:ea typeface="Calibri" panose="020F0502020204030204" pitchFamily="34" charset="0"/>
                <a:cs typeface="Mangal" panose="02040503050203030202" pitchFamily="18" charset="0"/>
              </a:rPr>
              <a:t>In this context, the development of novel cardiac medications presents a ray of hope, claiming to reduce the financial toll that cardiovascular illnesses exact on people and society globally in addition to relieving their symptoms and consequences.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algn="just"/>
            <a:r>
              <a:rPr lang="en-US" sz="1800" dirty="0">
                <a:effectLst/>
                <a:latin typeface="Times New Roman" panose="02020603050405020304" pitchFamily="18" charset="0"/>
                <a:ea typeface="Calibri" panose="020F0502020204030204" pitchFamily="34" charset="0"/>
              </a:rPr>
              <a:t>Conventional methods for developing new drugs frequently depended on general-purpose interventions and empirical observations, which produced less-than-ideal results and inconsistent treatment responses</a:t>
            </a:r>
            <a:endParaRPr lang="en-US" sz="1800" dirty="0">
              <a:latin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xmlns="" val="1696538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8FC6C8E-382D-6A6B-3D23-3495D19CF70A}"/>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REVIEW OF LITERATURE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D1B67B56-D6D6-8746-48AA-D12386015A25}"/>
              </a:ext>
            </a:extLst>
          </p:cNvPr>
          <p:cNvSpPr>
            <a:spLocks noGrp="1"/>
          </p:cNvSpPr>
          <p:nvPr>
            <p:ph idx="1"/>
          </p:nvPr>
        </p:nvSpPr>
        <p:spPr/>
        <p:txBody>
          <a:bodyPr>
            <a:normAutofit fontScale="92500" lnSpcReduction="20000"/>
          </a:bodyPr>
          <a:lstStyle/>
          <a:p>
            <a:pPr algn="just"/>
            <a:r>
              <a:rPr lang="en-US" sz="1800" dirty="0">
                <a:effectLst/>
                <a:latin typeface="Times New Roman" panose="02020603050405020304" pitchFamily="18" charset="0"/>
                <a:ea typeface="Calibri" panose="020F0502020204030204" pitchFamily="34" charset="0"/>
              </a:rPr>
              <a:t>Getting cardiac troponin right: Appraisal of the 2020 European Society of Cardiology guidelines for the management of acute coronary syndromes in patients presenting without persistent ST-segment elevation," a thorough analysis by Apple et al.,2021 offers a critical assessment of the most recent guidelines. Their research is supported by the Laboratory Medicine Committee and the International Federation of Clinical Chemistry, and it acts as a guide for medical professionals as they navigate the intricate world of acute coronary syndromes</a:t>
            </a:r>
          </a:p>
          <a:p>
            <a:pPr algn="just"/>
            <a:r>
              <a:rPr lang="en-US" sz="1800" dirty="0">
                <a:effectLst/>
                <a:latin typeface="Times New Roman" panose="02020603050405020304" pitchFamily="18" charset="0"/>
                <a:ea typeface="Calibri" panose="020F0502020204030204" pitchFamily="34" charset="0"/>
              </a:rPr>
              <a:t>Similarly, Bouchard et al.'s 2019"Fifty years of cardiac surgery: Innovation, evolution, and revolution in cardiovascular therapies" provides an overview of the development of cardiac surgery during the previous fifty years. The writers follow the path of invention and revolution that has influenced modern cardiovascular treatments via a historical prism. </a:t>
            </a:r>
            <a:endParaRPr lang="en-US" sz="1800" dirty="0">
              <a:latin typeface="Times New Roman" panose="02020603050405020304" pitchFamily="18" charset="0"/>
              <a:ea typeface="Calibri" panose="020F0502020204030204" pitchFamily="34" charset="0"/>
            </a:endParaRPr>
          </a:p>
          <a:p>
            <a:pPr algn="just"/>
            <a:r>
              <a:rPr lang="en-US" sz="1800" dirty="0">
                <a:effectLst/>
                <a:latin typeface="Times New Roman" panose="02020603050405020304" pitchFamily="18" charset="0"/>
                <a:ea typeface="Calibri" panose="020F0502020204030204" pitchFamily="34" charset="0"/>
              </a:rPr>
              <a:t>The study by Collinson et al. 2021 "To what extent do labs follow suggested protocols for the handling of cardiac biomarkers in Europe? The study "</a:t>
            </a:r>
            <a:r>
              <a:rPr lang="en-US" sz="1800" dirty="0" err="1">
                <a:effectLst/>
                <a:latin typeface="Times New Roman" panose="02020603050405020304" pitchFamily="18" charset="0"/>
                <a:ea typeface="Calibri" panose="020F0502020204030204" pitchFamily="34" charset="0"/>
              </a:rPr>
              <a:t>CArdiac</a:t>
            </a:r>
            <a:r>
              <a:rPr lang="en-US" sz="1800" dirty="0">
                <a:effectLst/>
                <a:latin typeface="Times New Roman" panose="02020603050405020304" pitchFamily="18" charset="0"/>
                <a:ea typeface="Calibri" panose="020F0502020204030204" pitchFamily="34" charset="0"/>
              </a:rPr>
              <a:t> </a:t>
            </a:r>
            <a:r>
              <a:rPr lang="en-US" sz="1800" dirty="0" err="1">
                <a:effectLst/>
                <a:latin typeface="Times New Roman" panose="02020603050405020304" pitchFamily="18" charset="0"/>
                <a:ea typeface="Calibri" panose="020F0502020204030204" pitchFamily="34" charset="0"/>
              </a:rPr>
              <a:t>MARker</a:t>
            </a:r>
            <a:r>
              <a:rPr lang="en-US" sz="1800" dirty="0">
                <a:effectLst/>
                <a:latin typeface="Times New Roman" panose="02020603050405020304" pitchFamily="18" charset="0"/>
                <a:ea typeface="Calibri" panose="020F0502020204030204" pitchFamily="34" charset="0"/>
              </a:rPr>
              <a:t> Guideline Uptake in Europe (CAMARGUE)" highlights how guidelines are really put into practice. Through evaluating adherence in laboratories around Europe, their research provides important understandings of actual practice patterns.</a:t>
            </a:r>
            <a:endParaRPr lang="en-US" dirty="0"/>
          </a:p>
        </p:txBody>
      </p:sp>
    </p:spTree>
    <p:extLst>
      <p:ext uri="{BB962C8B-B14F-4D97-AF65-F5344CB8AC3E}">
        <p14:creationId xmlns:p14="http://schemas.microsoft.com/office/powerpoint/2010/main" xmlns="" val="3520534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F13E4F4-09E1-3F44-FE71-9C0354144B9D}"/>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RECENT INVENTIONS IN CARDIAC MEDICINES</a:t>
            </a:r>
            <a:endParaRPr lang="en-US" dirty="0"/>
          </a:p>
        </p:txBody>
      </p:sp>
      <p:sp>
        <p:nvSpPr>
          <p:cNvPr id="3" name="Content Placeholder 2">
            <a:extLst>
              <a:ext uri="{FF2B5EF4-FFF2-40B4-BE49-F238E27FC236}">
                <a16:creationId xmlns:a16="http://schemas.microsoft.com/office/drawing/2014/main" xmlns="" id="{24D39394-6835-A2E2-BF83-1A5945119E62}"/>
              </a:ext>
            </a:extLst>
          </p:cNvPr>
          <p:cNvSpPr>
            <a:spLocks noGrp="1"/>
          </p:cNvSpPr>
          <p:nvPr>
            <p:ph idx="1"/>
          </p:nvPr>
        </p:nvSpPr>
        <p:spPr/>
        <p:txBody>
          <a:bodyPr>
            <a:normAutofit fontScale="85000" lnSpcReduction="10000"/>
          </a:bodyPr>
          <a:lstStyle/>
          <a:p>
            <a:r>
              <a:rPr lang="en-US" sz="1800" dirty="0">
                <a:effectLst/>
                <a:latin typeface="Times New Roman" panose="02020603050405020304" pitchFamily="18" charset="0"/>
                <a:ea typeface="Calibri" panose="020F0502020204030204" pitchFamily="34" charset="0"/>
              </a:rPr>
              <a:t>Recent developments in cardiac medicine have had a profound impact, giving patients with a range of cardiovascular disorders hope and better results</a:t>
            </a:r>
          </a:p>
          <a:p>
            <a:r>
              <a:rPr lang="en-US" sz="1800" dirty="0">
                <a:effectLst/>
                <a:latin typeface="Times New Roman" panose="02020603050405020304" pitchFamily="18" charset="0"/>
                <a:ea typeface="Calibri" panose="020F0502020204030204" pitchFamily="34" charset="0"/>
              </a:rPr>
              <a:t>The discovery of RNA-based treatments, in particular RNA interference (RNAi) technology, is a noteworthy innovation that shows promise for treating genetic heart problems.</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The development of innovative drug delivery methods aimed at improving the effectiveness and safety of heart drugs is another ground-breaking innovation</a:t>
            </a:r>
          </a:p>
          <a:p>
            <a:r>
              <a:rPr lang="en-US" sz="1800" dirty="0">
                <a:effectLst/>
                <a:latin typeface="Times New Roman" panose="02020603050405020304" pitchFamily="18" charset="0"/>
                <a:ea typeface="Calibri" panose="020F0502020204030204" pitchFamily="34" charset="0"/>
              </a:rPr>
              <a:t>Nanotechnology-based strategies, such those involving nanoparticles and nanocarriers, maximize therapeutic outcomes by allowing for precise medication targeting, controlled release, and enhanced bioavailability while reducing side effects.</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Artificial intelligence (AI)-powered systems examine complicated medical data, such as genetic profiles, imaging scans, and clinical characteristics, to find trends, forecast the course of diseases, and inform individualised treatment plans</a:t>
            </a:r>
          </a:p>
          <a:p>
            <a:r>
              <a:rPr lang="en-US" sz="1800" dirty="0">
                <a:effectLst/>
                <a:latin typeface="Times New Roman" panose="02020603050405020304" pitchFamily="18" charset="0"/>
                <a:ea typeface="Calibri" panose="020F0502020204030204" pitchFamily="34" charset="0"/>
              </a:rPr>
              <a:t>Through sustained investigation and cooperation between scientists, physicians, and industry participants, these developments have the potential to transform cardiac treatment and enhance the quality of life for millions of individuals impacted by heart-related ailments globally.</a:t>
            </a:r>
            <a:endParaRPr lang="en-US" dirty="0"/>
          </a:p>
        </p:txBody>
      </p:sp>
    </p:spTree>
    <p:extLst>
      <p:ext uri="{BB962C8B-B14F-4D97-AF65-F5344CB8AC3E}">
        <p14:creationId xmlns:p14="http://schemas.microsoft.com/office/powerpoint/2010/main" xmlns="" val="2526079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499308-D687-FBE6-837A-3FD95EB6F247}"/>
              </a:ext>
            </a:extLst>
          </p:cNvPr>
          <p:cNvSpPr>
            <a:spLocks noGrp="1"/>
          </p:cNvSpPr>
          <p:nvPr>
            <p:ph type="title"/>
          </p:nvPr>
        </p:nvSpPr>
        <p:spPr/>
        <p:txBody>
          <a:bodyPr>
            <a:no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OUTCOMES AND CLINICAL IMPLICATIONS</a:t>
            </a:r>
            <a:endParaRPr lang="en-US" sz="4000" dirty="0"/>
          </a:p>
        </p:txBody>
      </p:sp>
      <p:sp>
        <p:nvSpPr>
          <p:cNvPr id="3" name="Content Placeholder 2">
            <a:extLst>
              <a:ext uri="{FF2B5EF4-FFF2-40B4-BE49-F238E27FC236}">
                <a16:creationId xmlns:a16="http://schemas.microsoft.com/office/drawing/2014/main" xmlns="" id="{6319440A-22E8-8A3C-F65C-4E7BEFB0CBD7}"/>
              </a:ext>
            </a:extLst>
          </p:cNvPr>
          <p:cNvSpPr>
            <a:spLocks noGrp="1"/>
          </p:cNvSpPr>
          <p:nvPr>
            <p:ph idx="1"/>
          </p:nvPr>
        </p:nvSpPr>
        <p:spPr/>
        <p:txBody>
          <a:bodyPr>
            <a:normAutofit fontScale="85000" lnSpcReduction="20000"/>
          </a:bodyPr>
          <a:lstStyle/>
          <a:p>
            <a:pPr marL="342900" marR="0" lvl="0" indent="-342900" algn="just">
              <a:lnSpc>
                <a:spcPct val="115000"/>
              </a:lnSpc>
              <a:spcBef>
                <a:spcPts val="0"/>
              </a:spcBef>
              <a:spcAft>
                <a:spcPts val="0"/>
              </a:spcAft>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Better Patient Outcomes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New developments in heart medications have produced notable gains in patient outcomes, such as lower death rates, fewer hospital stays, and increased quality of life for those suffering from cardiovascular illnesses.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Improved Disease Management</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Heart failure, arrhythmias, and coronary artery disease can now be managed more successfully thanks to new treatments and therapies. Patients have longer survival times, reduced illness exacerbations, and improved symptom control.</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Methods in Precision Medicine:</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Personalized treatment strategies based on unique patient characteristics, such as genetic profiles, biomarker expression, and disease phenotypes, have been made possible by the use of precision medicine in cardiac care. This customized strategy lowers the chance of side effects while increasing treatment efficacy.</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Early Diagnosis and Detection: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New biomarkers and diagnostic tools make it possible to identify cardiac conditions early on, which improves prognosis and allows for prompt intervention. This stops the progression of the disease and improves long-term results.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Minimized Side Effects of Treatment:</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New developments in cardiac medication seek to maximize therapeutic efficacy while minimizing side effects associated with treatment. Patient adherence to treatment is enhanced by targeted therapies, sophisticated drug delivery systems, and optimized dosage schedules, which together improve the tolerability profile.</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3840793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FCE449-8329-AF21-60ED-4CD5BF9D664E}"/>
              </a:ext>
            </a:extLst>
          </p:cNvPr>
          <p:cNvSpPr>
            <a:spLocks noGrp="1"/>
          </p:cNvSpPr>
          <p:nvPr>
            <p:ph type="title"/>
          </p:nvPr>
        </p:nvSpPr>
        <p:spPr/>
        <p:txBody>
          <a:bodyPr>
            <a:normAutofit/>
          </a:bodyPr>
          <a:lstStyle/>
          <a:p>
            <a:pPr algn="ctr"/>
            <a:r>
              <a:rPr lang="en-US" sz="4000" b="1" kern="100">
                <a:effectLst/>
                <a:latin typeface="Times New Roman" panose="02020603050405020304" pitchFamily="18" charset="0"/>
                <a:ea typeface="Calibri" panose="020F0502020204030204" pitchFamily="34" charset="0"/>
                <a:cs typeface="Mangal" panose="02040503050203030202" pitchFamily="18" charset="0"/>
              </a:rPr>
              <a:t>CONCLUSION </a:t>
            </a:r>
            <a:r>
              <a:rPr lang="en-US" sz="4000" kern="100">
                <a:effectLst/>
                <a:latin typeface="Calibri" panose="020F0502020204030204" pitchFamily="34" charset="0"/>
                <a:ea typeface="Calibri" panose="020F0502020204030204" pitchFamily="34" charset="0"/>
                <a:cs typeface="Mangal" panose="02040503050203030202" pitchFamily="18" charset="0"/>
              </a:rPr>
              <a:t/>
            </a:r>
            <a:br>
              <a:rPr lang="en-US" sz="4000" kern="10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2F670EE8-E214-983A-54E0-1E25A7F2AD59}"/>
              </a:ext>
            </a:extLst>
          </p:cNvPr>
          <p:cNvSpPr>
            <a:spLocks noGrp="1"/>
          </p:cNvSpPr>
          <p:nvPr>
            <p:ph idx="1"/>
          </p:nvPr>
        </p:nvSpPr>
        <p:spPr/>
        <p:txBody>
          <a:bodyPr>
            <a:normAutofit fontScale="92500" lnSpcReduction="10000"/>
          </a:bodyPr>
          <a:lstStyle/>
          <a:p>
            <a:r>
              <a:rPr lang="en-US" sz="1800" dirty="0">
                <a:latin typeface="Times New Roman" panose="02020603050405020304" pitchFamily="18" charset="0"/>
                <a:ea typeface="Calibri" panose="020F0502020204030204" pitchFamily="34" charset="0"/>
              </a:rPr>
              <a:t>C</a:t>
            </a:r>
            <a:r>
              <a:rPr lang="en-US" sz="1800" dirty="0">
                <a:effectLst/>
                <a:latin typeface="Times New Roman" panose="02020603050405020304" pitchFamily="18" charset="0"/>
                <a:ea typeface="Calibri" panose="020F0502020204030204" pitchFamily="34" charset="0"/>
              </a:rPr>
              <a:t>utting-edge research and technical developments have propelled the area of cardiac medicine's notable recent advances</a:t>
            </a:r>
          </a:p>
          <a:p>
            <a:r>
              <a:rPr lang="en-US" sz="1800" dirty="0">
                <a:effectLst/>
                <a:latin typeface="Times New Roman" panose="02020603050405020304" pitchFamily="18" charset="0"/>
                <a:ea typeface="Calibri" panose="020F0502020204030204" pitchFamily="34" charset="0"/>
              </a:rPr>
              <a:t>These advancements have not only fundamentally changed how we treat cardiovascular disorders but have also greatly enhanced clinical care and patient outcomes</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Recent developments in cardiac medicine have ushered in a new era of individualised, patient-centered care, from the rise of precision medicine techniques catered to specific patient features to the integration of digital health systems for proactive management and remote monitoring. </a:t>
            </a:r>
          </a:p>
          <a:p>
            <a:r>
              <a:rPr lang="en-US" sz="1800" dirty="0">
                <a:effectLst/>
                <a:latin typeface="Times New Roman" panose="02020603050405020304" pitchFamily="18" charset="0"/>
                <a:ea typeface="Calibri" panose="020F0502020204030204" pitchFamily="34" charset="0"/>
              </a:rPr>
              <a:t>Furthermore, these advancements have improved disease management, decreased death rates, and minimized side effects of treatment, all of which have improved the quality of life for those who suffer from cardiovascular diseases</a:t>
            </a:r>
            <a:endParaRPr lang="en-US" sz="1800" dirty="0">
              <a:latin typeface="Times New Roman" panose="02020603050405020304" pitchFamily="18" charset="0"/>
              <a:ea typeface="Calibri" panose="020F0502020204030204" pitchFamily="34" charset="0"/>
            </a:endParaRPr>
          </a:p>
          <a:p>
            <a:r>
              <a:rPr lang="en-US" sz="1800" kern="100" dirty="0">
                <a:effectLst/>
                <a:latin typeface="Times New Roman" panose="02020603050405020304" pitchFamily="18" charset="0"/>
                <a:ea typeface="Calibri" panose="020F0502020204030204" pitchFamily="34" charset="0"/>
                <a:cs typeface="Mangal" panose="02040503050203030202" pitchFamily="18" charset="0"/>
              </a:rPr>
              <a:t>A better future for patients and healthcare systems around the world is promised by the facts and results of recent advancements in cardiac drugs, which provide hope among the challenges of managing cardiovascular care in the twenty-first century.</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1232140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9FCBBB0-D963-99BF-0BE2-1774205ED848}"/>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REFERENCES </a:t>
            </a:r>
            <a:r>
              <a:rPr lang="en-US" sz="4000" kern="100" dirty="0">
                <a:effectLst/>
                <a:latin typeface="Calibri" panose="020F0502020204030204" pitchFamily="34" charset="0"/>
                <a:ea typeface="Calibri" panose="020F0502020204030204" pitchFamily="34" charset="0"/>
                <a:cs typeface="Mangal" panose="02040503050203030202" pitchFamily="18" charset="0"/>
              </a:rPr>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xmlns="" id="{B5D5E49A-55F4-E4BC-0BDB-B39A3D24AA8B}"/>
              </a:ext>
            </a:extLst>
          </p:cNvPr>
          <p:cNvSpPr>
            <a:spLocks noGrp="1"/>
          </p:cNvSpPr>
          <p:nvPr>
            <p:ph idx="1"/>
          </p:nvPr>
        </p:nvSpPr>
        <p:spPr/>
        <p:txBody>
          <a:bodyPr>
            <a:normAutofit fontScale="55000" lnSpcReduction="20000"/>
          </a:bodyPr>
          <a:lstStyle/>
          <a:p>
            <a:pPr marL="342900" marR="0" lvl="0" indent="-342900" algn="just">
              <a:lnSpc>
                <a:spcPct val="115000"/>
              </a:lnSpc>
              <a:spcBef>
                <a:spcPts val="0"/>
              </a:spcBef>
              <a:spcAft>
                <a:spcPts val="0"/>
              </a:spcAft>
              <a:buFont typeface="+mj-lt"/>
              <a:buAutoNum type="arabicPeriod"/>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Apple, F. S., Collinson, P. O.,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Kavsak</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P. A., Body, R., Ordonez-Llanos, J.,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Saenger</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A. K., ... &amp; IFCC Committee on Clinical Applications of Cardiac Bio-Markers. (2021). Getting cardiac troponin right: Appraisal of the 2020 European Society of Cardiology guidelines for the management of acute coronary syndromes in patients presenting without persistent ST-segment elevation by the International Federation of Clinical Chemistry and Laboratory Medicine Committee on Clinical Applications of Cardiac Bio-Markers. Clinical chemistry, 67(5), 730-735.</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mj-lt"/>
              <a:buAutoNum type="arabicPeriod"/>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Bouchard, T.,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Subichin</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M., &amp;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Firstenberg</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M. S. (2019). Fifty years of cardiac surgery: Innovation, evolution, and revolution in cardiovascular therapies. International Journal of Academic Medicine, 5(3), 156-164.</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mj-lt"/>
              <a:buAutoNum type="arabicPeriod"/>
            </a:pPr>
            <a:r>
              <a:rPr lang="it-IT" sz="2200" kern="100" dirty="0">
                <a:effectLst/>
                <a:latin typeface="Times New Roman" panose="02020603050405020304" pitchFamily="18" charset="0"/>
                <a:ea typeface="Calibri" panose="020F0502020204030204" pitchFamily="34" charset="0"/>
                <a:cs typeface="Mangal" panose="02040503050203030202" pitchFamily="18" charset="0"/>
              </a:rPr>
              <a:t>Collinson, P., Suvisaari, J., Aakre, K. M., Baum, H., Duff, C. J., Gruson, D., ... </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&amp; EFLM Task Group on Cardiac Markers. (2021). How well do laboratories adhere to recommended guidelines for cardiac biomarkers management in Europe? The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CArdiac</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MARker</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Guideline Uptake in Europe (CAMARGUE) Study of the European Federation of Laboratory Medicine Task Group on Cardiac Markers. Clinical chemistry, 67(8), 1144-1152.</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0"/>
              </a:spcAft>
              <a:buFont typeface="+mj-lt"/>
              <a:buAutoNum type="arabicPeriod"/>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Duran, A. G.,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Reidell</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O.,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Stachelscheid</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H., Klose, K.,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Gossen</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M., Falk, V., ... &amp;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Stamm</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C. (2018). Regenerative medicine/cardiac cell therapy: Pluripotent stem cells. The Thoracic and cardiovascular surgeon, 7(01), 053-062.</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15000"/>
              </a:lnSpc>
              <a:spcBef>
                <a:spcPts val="0"/>
              </a:spcBef>
              <a:spcAft>
                <a:spcPts val="1000"/>
              </a:spcAft>
              <a:buFont typeface="+mj-lt"/>
              <a:buAutoNum type="arabicPeriod"/>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Duran, A. G.,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Reidell</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O.,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Stachelscheid</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H., Klose, K.,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Gossen</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M., Falk, V., ... &amp;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Stamm</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C. (2018). Regenerative medicine/cardiac cell therapy: Pluripotent stem cells. The Thoracic and cardiovascular surgeon, 7(01), 053-062.</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523266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6CB3E0-0399-F49F-D663-3EF086DE2E9C}"/>
              </a:ext>
            </a:extLst>
          </p:cNvPr>
          <p:cNvSpPr>
            <a:spLocks noGrp="1"/>
          </p:cNvSpPr>
          <p:nvPr>
            <p:ph type="title"/>
          </p:nvPr>
        </p:nvSpPr>
        <p:spPr>
          <a:xfrm>
            <a:off x="3872346" y="2429454"/>
            <a:ext cx="3456709" cy="784801"/>
          </a:xfrm>
        </p:spPr>
        <p:txBody>
          <a:bodyPr>
            <a:normAutofit/>
          </a:bodyPr>
          <a:lstStyle/>
          <a:p>
            <a:r>
              <a:rPr lang="en-US"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xmlns="" val="2204830812"/>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7</TotalTime>
  <Words>1328</Words>
  <Application>Microsoft Office PowerPoint</Application>
  <PresentationFormat>Custom</PresentationFormat>
  <Paragraphs>40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Facet</vt:lpstr>
      <vt:lpstr>FACTS AND OUTCOMES OF RECENT INVENTIONS IN CARDIAC MEDICINES </vt:lpstr>
      <vt:lpstr>INTRODUCTION  </vt:lpstr>
      <vt:lpstr>REVIEW OF LITERATURE  </vt:lpstr>
      <vt:lpstr>RECENT INVENTIONS IN CARDIAC MEDICINES</vt:lpstr>
      <vt:lpstr>OUTCOMES AND CLINICAL IMPLICATIONS</vt:lpstr>
      <vt:lpstr>CONCLUSION  </vt:lpstr>
      <vt:lpstr>REFERENCES  </vt:lpstr>
      <vt:lpstr>THANK YOU </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FACTS AND OUTCOMES OF RECENT INVENTIONS IN CARDIAC MEDICINES</dc:title>
  <dc:creator>intel</dc:creator>
  <cp:lastModifiedBy>pc</cp:lastModifiedBy>
  <cp:revision>22</cp:revision>
  <dcterms:created xsi:type="dcterms:W3CDTF">2024-03-12T11:52:20Z</dcterms:created>
  <dcterms:modified xsi:type="dcterms:W3CDTF">2024-03-12T12:13:52Z</dcterms:modified>
</cp:coreProperties>
</file>