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FCB4B-B25C-CC48-FF94-92446FE7D5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D6EBDFE-A85E-6666-1F93-756D31DC3E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B8157E64-6345-8FC3-6193-7540DCFBF337}"/>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2C2B427F-B604-A90A-64B0-6E90FE482C5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0FBA754-0028-506C-C777-C61111DB70C7}"/>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23969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008A5-E876-0799-22E6-E0AD8E75712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BFF84ED-F4AD-FBC9-A0D7-98BF6933A4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BFAB59C-7876-5398-73C4-D77AB4482590}"/>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8DA76464-C6D7-73EB-11ED-D9B72899CF0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80006F4-51DB-782A-56BD-BBB1AF55E1D4}"/>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1027020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F9D6B-E7DE-5BBD-7EA6-07A28A1446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9917B78-D1A7-C53E-0827-213B90C183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D34166-90D2-EF4A-65D1-5C48F77B8B3C}"/>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06651A7E-DDDB-605C-466C-424FACA6F82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F16F27A-3B90-D930-5C3B-F6BBA6A94924}"/>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17650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90B8F-98DC-D6D5-FA59-F51D9A1F89F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ACC556C6-65B8-510F-742E-7C54AC6942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7FB30C5-4DE6-1B24-BB43-5A735D5692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2337976-3B58-6112-8C28-3CF5FA64AFD3}"/>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6" name="Footer Placeholder 5">
            <a:extLst>
              <a:ext uri="{FF2B5EF4-FFF2-40B4-BE49-F238E27FC236}">
                <a16:creationId xmlns:a16="http://schemas.microsoft.com/office/drawing/2014/main" id="{3C528DD2-E2EF-FE45-74F7-F841338B95B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C771337-F720-0D41-395B-F2BF0A32C0C4}"/>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4047388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C5A4B-D9B8-B6E0-A5EE-1F532A067DF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C4D1736-65F2-A4D1-B289-C6A5E41CDA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AB1764-1DD0-854A-15E6-A5C4170391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D81CDE36-295C-AA26-C6C2-1CAC152D49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13A736-14AB-1B13-4005-E4FA01BD1C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4FEC26D7-4633-8A46-DDF8-07EBAC36F2B4}"/>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8" name="Footer Placeholder 7">
            <a:extLst>
              <a:ext uri="{FF2B5EF4-FFF2-40B4-BE49-F238E27FC236}">
                <a16:creationId xmlns:a16="http://schemas.microsoft.com/office/drawing/2014/main" id="{3430C117-9389-63F2-50EC-6995A93AFCC4}"/>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91C640E-9814-A295-042F-DAB0913BD1CD}"/>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2747293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CAB05-E4E3-737A-FED5-620AE194210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3A4C31CE-47C7-A893-F8BE-F88D5D562B12}"/>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4" name="Footer Placeholder 3">
            <a:extLst>
              <a:ext uri="{FF2B5EF4-FFF2-40B4-BE49-F238E27FC236}">
                <a16:creationId xmlns:a16="http://schemas.microsoft.com/office/drawing/2014/main" id="{2F84AC7D-6777-3436-7A8D-315B0D16FEA5}"/>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6D084D3A-F686-07D8-57D2-4A1464BDD034}"/>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1863386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4CA049-9602-9EA8-8E43-EE2ADB4D4D05}"/>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3" name="Footer Placeholder 2">
            <a:extLst>
              <a:ext uri="{FF2B5EF4-FFF2-40B4-BE49-F238E27FC236}">
                <a16:creationId xmlns:a16="http://schemas.microsoft.com/office/drawing/2014/main" id="{75E808DB-733D-B06F-EF5F-3D32DA9834B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A84C3CB2-0844-52E9-DAAA-038412DF7417}"/>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1569285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5D0B4-171B-5877-6B27-34D2535AED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A1495EB-171D-6707-3BBF-2E68712B9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B0F45CC-3807-DB14-FA59-72657CA0D6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B5EF95-5CEF-E328-B70A-29EA60DCCD7D}"/>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6" name="Footer Placeholder 5">
            <a:extLst>
              <a:ext uri="{FF2B5EF4-FFF2-40B4-BE49-F238E27FC236}">
                <a16:creationId xmlns:a16="http://schemas.microsoft.com/office/drawing/2014/main" id="{2F593AE0-20C0-EE72-9C21-50976DDD230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189B785-824D-4F1D-508B-83E919F7B10D}"/>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2936545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8EECA-C10F-AE3A-0BD2-5032C9981E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D4DAE9D3-CD1D-C326-3A5C-AAA417AF00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CAB11459-B122-D323-BAF8-F24FB9DE66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4CD2C6-2E8B-EF59-3723-E1BAF0E60171}"/>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6" name="Footer Placeholder 5">
            <a:extLst>
              <a:ext uri="{FF2B5EF4-FFF2-40B4-BE49-F238E27FC236}">
                <a16:creationId xmlns:a16="http://schemas.microsoft.com/office/drawing/2014/main" id="{981C0364-8B79-2F9B-E754-5D6322423CE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0748248-1335-2719-7AD9-BD93D0F986C2}"/>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493938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9EA9E-AC6F-A847-C61E-CDEAD3B408B0}"/>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58BEE46-1F67-79DB-8CEF-A0CA790810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D3813DB-BAF6-F1B6-1E91-0B978D9BDE76}"/>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1495C7B2-DBA8-B099-B92C-4E246640209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FE165E3-F5BA-2A99-FE38-069C03A3B77C}"/>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357636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6A7748-15AF-264B-C55D-5A70A9AB132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29C3D5A-0A49-09DC-6FA5-7481DE5AD9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35609AA-28A1-DAA7-5F00-D118DFB3C04D}"/>
              </a:ext>
            </a:extLst>
          </p:cNvPr>
          <p:cNvSpPr>
            <a:spLocks noGrp="1"/>
          </p:cNvSpPr>
          <p:nvPr>
            <p:ph type="dt" sz="half" idx="10"/>
          </p:nvPr>
        </p:nvSpPr>
        <p:spPr/>
        <p:txBody>
          <a:body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1193B835-E611-5AC6-9A49-CBE9F12FFFC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254200A-AE2D-781A-1741-3D385926F2F7}"/>
              </a:ext>
            </a:extLst>
          </p:cNvPr>
          <p:cNvSpPr>
            <a:spLocks noGrp="1"/>
          </p:cNvSpPr>
          <p:nvPr>
            <p:ph type="sldNum" sz="quarter" idx="12"/>
          </p:nvPr>
        </p:nvSpPr>
        <p:spPr/>
        <p:txBody>
          <a:bodyPr/>
          <a:lstStyle/>
          <a:p>
            <a:fld id="{EE25643E-5268-42D6-88A5-A2ABCF3E9AD0}" type="slidenum">
              <a:rPr lang="en-IN" smtClean="0"/>
              <a:t>‹#›</a:t>
            </a:fld>
            <a:endParaRPr lang="en-IN"/>
          </a:p>
        </p:txBody>
      </p:sp>
    </p:spTree>
    <p:extLst>
      <p:ext uri="{BB962C8B-B14F-4D97-AF65-F5344CB8AC3E}">
        <p14:creationId xmlns:p14="http://schemas.microsoft.com/office/powerpoint/2010/main" val="2932459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A4210-B991-CD78-7581-FE3CB7A66B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1BADFFF-3704-A464-9EDD-C2980B17AC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DACCB2A-FD48-9847-9B93-8CC055172C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2720F-B2E6-487F-8F32-80EC3084BCC7}" type="datetimeFigureOut">
              <a:rPr lang="en-IN" smtClean="0"/>
              <a:t>21-03-2026</a:t>
            </a:fld>
            <a:endParaRPr lang="en-IN"/>
          </a:p>
        </p:txBody>
      </p:sp>
      <p:sp>
        <p:nvSpPr>
          <p:cNvPr id="5" name="Footer Placeholder 4">
            <a:extLst>
              <a:ext uri="{FF2B5EF4-FFF2-40B4-BE49-F238E27FC236}">
                <a16:creationId xmlns:a16="http://schemas.microsoft.com/office/drawing/2014/main" id="{625447CA-204A-C76D-9214-7DCB6AD380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435FF17B-E6D1-8532-FE5F-20E61209E7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25643E-5268-42D6-88A5-A2ABCF3E9AD0}" type="slidenum">
              <a:rPr lang="en-IN" smtClean="0"/>
              <a:t>‹#›</a:t>
            </a:fld>
            <a:endParaRPr lang="en-IN"/>
          </a:p>
        </p:txBody>
      </p:sp>
    </p:spTree>
    <p:extLst>
      <p:ext uri="{BB962C8B-B14F-4D97-AF65-F5344CB8AC3E}">
        <p14:creationId xmlns:p14="http://schemas.microsoft.com/office/powerpoint/2010/main" val="3185770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wnload Free Vectors, Images, Photos &amp; Videos | Vecteezy">
            <a:extLst>
              <a:ext uri="{FF2B5EF4-FFF2-40B4-BE49-F238E27FC236}">
                <a16:creationId xmlns:a16="http://schemas.microsoft.com/office/drawing/2014/main" id="{0334E2CD-7355-A1D3-1DF4-22F3122749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56F4D61-C2A3-8164-FDF0-87EF0D532912}"/>
              </a:ext>
            </a:extLst>
          </p:cNvPr>
          <p:cNvSpPr>
            <a:spLocks noGrp="1"/>
          </p:cNvSpPr>
          <p:nvPr>
            <p:ph type="ctrTitle"/>
          </p:nvPr>
        </p:nvSpPr>
        <p:spPr>
          <a:xfrm>
            <a:off x="1582993" y="1106129"/>
            <a:ext cx="9950245" cy="4409615"/>
          </a:xfrm>
        </p:spPr>
        <p:txBody>
          <a:bodyPr>
            <a:normAutofit fontScale="90000"/>
          </a:bodyPr>
          <a:lstStyle/>
          <a:p>
            <a:r>
              <a:rPr lang="en-IN" sz="3200" b="1" dirty="0">
                <a:latin typeface="Times New Roman" panose="02020603050405020304" pitchFamily="18" charset="0"/>
                <a:cs typeface="Times New Roman" panose="02020603050405020304" pitchFamily="18" charset="0"/>
              </a:rPr>
              <a:t>THE EVOLUTION OF SCENIC REPRESENTATION IN RAJPUTANA AND MUGHAL MINIATURE PAINTINGS: FORMS, FUNCTIONS, AND SYMBOLISM</a:t>
            </a:r>
            <a:br>
              <a:rPr lang="en-IN" sz="3200" b="1" dirty="0">
                <a:latin typeface="Times New Roman" panose="02020603050405020304" pitchFamily="18" charset="0"/>
                <a:cs typeface="Times New Roman" panose="02020603050405020304" pitchFamily="18" charset="0"/>
              </a:rPr>
            </a:br>
            <a:br>
              <a:rPr lang="en-IN" sz="6600" dirty="0"/>
            </a:br>
            <a:r>
              <a:rPr lang="en-US" sz="2200" b="1" dirty="0">
                <a:latin typeface="Times New Roman" panose="02020603050405020304" pitchFamily="18" charset="0"/>
                <a:cs typeface="Times New Roman" panose="02020603050405020304" pitchFamily="18" charset="0"/>
              </a:rPr>
              <a:t>C. Venugopal Reddy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Research Scholar</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University of Technology</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Dr. Saurabh Saxena</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Supervisor</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University of Technology</a:t>
            </a:r>
            <a:endParaRPr lang="en-IN" sz="6600" dirty="0"/>
          </a:p>
        </p:txBody>
      </p:sp>
    </p:spTree>
    <p:extLst>
      <p:ext uri="{BB962C8B-B14F-4D97-AF65-F5344CB8AC3E}">
        <p14:creationId xmlns:p14="http://schemas.microsoft.com/office/powerpoint/2010/main" val="112771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ownload Free Vectors, Images, Photos &amp; Videos | Vecteezy">
            <a:extLst>
              <a:ext uri="{FF2B5EF4-FFF2-40B4-BE49-F238E27FC236}">
                <a16:creationId xmlns:a16="http://schemas.microsoft.com/office/drawing/2014/main" id="{32FC0AC8-8EBF-0BC3-3779-F26CDA57C5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C2907F9-7682-9492-E9CE-2AEDD093B5DD}"/>
              </a:ext>
            </a:extLst>
          </p:cNvPr>
          <p:cNvSpPr>
            <a:spLocks noGrp="1"/>
          </p:cNvSpPr>
          <p:nvPr>
            <p:ph type="title"/>
          </p:nvPr>
        </p:nvSpPr>
        <p:spPr>
          <a:xfrm>
            <a:off x="838200" y="365126"/>
            <a:ext cx="10515600" cy="873740"/>
          </a:xfrm>
        </p:spPr>
        <p:txBody>
          <a:bodyPr/>
          <a:lstStyle/>
          <a:p>
            <a:pPr algn="ctr"/>
            <a:r>
              <a:rPr lang="en-US" sz="4000" b="1" dirty="0">
                <a:latin typeface="Times New Roman" panose="02020603050405020304" pitchFamily="18" charset="0"/>
                <a:cs typeface="Times New Roman" panose="02020603050405020304" pitchFamily="18" charset="0"/>
              </a:rPr>
              <a:t>ABSTRACT</a:t>
            </a:r>
            <a:r>
              <a:rPr lang="en-US" dirty="0"/>
              <a:t> </a:t>
            </a:r>
            <a:endParaRPr lang="en-IN" dirty="0"/>
          </a:p>
        </p:txBody>
      </p:sp>
      <p:sp>
        <p:nvSpPr>
          <p:cNvPr id="3" name="Content Placeholder 2">
            <a:extLst>
              <a:ext uri="{FF2B5EF4-FFF2-40B4-BE49-F238E27FC236}">
                <a16:creationId xmlns:a16="http://schemas.microsoft.com/office/drawing/2014/main" id="{B8E59F65-BB0B-AAB2-2D5C-F2CB23A5A483}"/>
              </a:ext>
            </a:extLst>
          </p:cNvPr>
          <p:cNvSpPr>
            <a:spLocks noGrp="1"/>
          </p:cNvSpPr>
          <p:nvPr>
            <p:ph idx="1"/>
          </p:nvPr>
        </p:nvSpPr>
        <p:spPr>
          <a:xfrm>
            <a:off x="191729" y="1548582"/>
            <a:ext cx="11842955" cy="5147186"/>
          </a:xfrm>
        </p:spPr>
        <p:txBody>
          <a:bodyPr>
            <a:normAutofit/>
          </a:bodyPr>
          <a:lstStyle/>
          <a:p>
            <a:pPr marL="0" indent="0" algn="just">
              <a:buNone/>
            </a:pPr>
            <a:r>
              <a:rPr lang="en-IN" sz="2000" dirty="0">
                <a:latin typeface="Times New Roman" panose="02020603050405020304" pitchFamily="18" charset="0"/>
                <a:cs typeface="Times New Roman" panose="02020603050405020304" pitchFamily="18" charset="0"/>
              </a:rPr>
              <a:t>The history of scenic representation of the miniature paintings in Rajputana and the Mughal period reflects a superlative amalgamation of artistry, intercultural communication, and symbolism in the Indian subcontinent during the 16 </a:t>
            </a:r>
            <a:r>
              <a:rPr lang="en-IN" sz="2000" dirty="0" err="1">
                <a:latin typeface="Times New Roman" panose="02020603050405020304" pitchFamily="18" charset="0"/>
                <a:cs typeface="Times New Roman" panose="02020603050405020304" pitchFamily="18" charset="0"/>
              </a:rPr>
              <a:t>th</a:t>
            </a:r>
            <a:r>
              <a:rPr lang="en-IN" sz="2000" dirty="0">
                <a:latin typeface="Times New Roman" panose="02020603050405020304" pitchFamily="18" charset="0"/>
                <a:cs typeface="Times New Roman" panose="02020603050405020304" pitchFamily="18" charset="0"/>
              </a:rPr>
              <a:t> -19 </a:t>
            </a:r>
            <a:r>
              <a:rPr lang="en-IN" sz="2000" dirty="0" err="1">
                <a:latin typeface="Times New Roman" panose="02020603050405020304" pitchFamily="18" charset="0"/>
                <a:cs typeface="Times New Roman" panose="02020603050405020304" pitchFamily="18" charset="0"/>
              </a:rPr>
              <a:t>th</a:t>
            </a:r>
            <a:r>
              <a:rPr lang="en-IN" sz="2000" dirty="0">
                <a:latin typeface="Times New Roman" panose="02020603050405020304" pitchFamily="18" charset="0"/>
                <a:cs typeface="Times New Roman" panose="02020603050405020304" pitchFamily="18" charset="0"/>
              </a:rPr>
              <a:t> centuries. This paper examines how the landscape; hills, rivers, architecture, gardens and heavenly settings came to acquire unique visual and conceptual identities in these two traditions. Mughal miniature painting was based on Persian traditions and subsequently European naturalism, with the stress on realism, depth, and close study of nature, frequently with scenery to record imperial life, historical events, and courtly gilded splendour. Rajputana miniature painting, by contrast, was more stylised and expressive, with landscapes serving more as a means of expression, spirituality and poetic stories, especially in such subjects as </a:t>
            </a:r>
            <a:r>
              <a:rPr lang="en-IN" sz="2000" dirty="0" err="1">
                <a:latin typeface="Times New Roman" panose="02020603050405020304" pitchFamily="18" charset="0"/>
                <a:cs typeface="Times New Roman" panose="02020603050405020304" pitchFamily="18" charset="0"/>
              </a:rPr>
              <a:t>Ragamala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Baramasa</a:t>
            </a:r>
            <a:r>
              <a:rPr lang="en-IN" sz="2000" dirty="0">
                <a:latin typeface="Times New Roman" panose="02020603050405020304" pitchFamily="18" charset="0"/>
                <a:cs typeface="Times New Roman" panose="02020603050405020304" pitchFamily="18" charset="0"/>
              </a:rPr>
              <a:t> and Krishna-Lila. The formal elements, discussed in the paper, include composition, color, and space structure, as well as the analysis of the functional role of scenery in building a narrative background and an emotional atmosphere. It also emphasizes the way the scenic imagery of Rajputana paintings reflects metaphysical concepts and religious feelings, contrary to the empirical observation and state power in Mughal paintings. The research uses the comparative approach to insist that both traditions use scenic representation as not only a decorative element but an important narration as well as symbolic element that expresses not only the aesthetic philosophies and socio-cultural values of their respective epochs and also as a historical context.</a:t>
            </a:r>
          </a:p>
          <a:p>
            <a:pPr marL="0" indent="0">
              <a:buNone/>
            </a:pPr>
            <a:endParaRPr lang="en-IN" dirty="0"/>
          </a:p>
        </p:txBody>
      </p:sp>
    </p:spTree>
    <p:extLst>
      <p:ext uri="{BB962C8B-B14F-4D97-AF65-F5344CB8AC3E}">
        <p14:creationId xmlns:p14="http://schemas.microsoft.com/office/powerpoint/2010/main" val="3935256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314</Words>
  <Application>Microsoft Office PowerPoint</Application>
  <PresentationFormat>Widescreen</PresentationFormat>
  <Paragraphs>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THE EVOLUTION OF SCENIC REPRESENTATION IN RAJPUTANA AND MUGHAL MINIATURE PAINTINGS: FORMS, FUNCTIONS, AND SYMBOLISM  C. Venugopal Reddy Research Scholar University of Technology Dr. Saurabh Saxena Supervisor University of Technology</vt:lpstr>
      <vt:lpstr>ABSTRACT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2026-03-21T07:38:26Z</dcterms:created>
  <dcterms:modified xsi:type="dcterms:W3CDTF">2026-03-21T07:38:32Z</dcterms:modified>
</cp:coreProperties>
</file>