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0" r:id="rId3"/>
    <p:sldId id="261" r:id="rId4"/>
    <p:sldId id="262" r:id="rId5"/>
    <p:sldId id="263" r:id="rId6"/>
    <p:sldId id="264" r:id="rId7"/>
    <p:sldId id="265" r:id="rId8"/>
    <p:sldId id="266" r:id="rId9"/>
    <p:sldId id="267" r:id="rId10"/>
    <p:sldId id="268" r:id="rId11"/>
    <p:sldId id="269"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15-Oct-24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15-Oct-24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15-Oct-24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15-Oct-24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15-Oct-24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15-Oct-24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15-Oct-24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15-Oct-24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15-Oct-24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15-Oct-24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15-Oct-24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15-Oct-24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15-Oct-24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15-Oct-24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15-Oct-24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15-Oct-24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15-Oct-24</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sukumar.baishya@gmail.com" TargetMode="External"/><Relationship Id="rId2" Type="http://schemas.openxmlformats.org/officeDocument/2006/relationships/hyperlink" Target="mailto:raytalkeshwar@yahoo.com" TargetMode="External"/><Relationship Id="rId1" Type="http://schemas.openxmlformats.org/officeDocument/2006/relationships/slideLayout" Target="../slideLayouts/slideLayout1.xml"/><Relationship Id="rId4" Type="http://schemas.openxmlformats.org/officeDocument/2006/relationships/hyperlink" Target="mailto:dipikace.nerist@gmail.co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51952-5E3A-4BA8-9BD6-602336EE8B1B}"/>
              </a:ext>
            </a:extLst>
          </p:cNvPr>
          <p:cNvSpPr>
            <a:spLocks noGrp="1"/>
          </p:cNvSpPr>
          <p:nvPr>
            <p:ph type="ctrTitle"/>
          </p:nvPr>
        </p:nvSpPr>
        <p:spPr>
          <a:xfrm>
            <a:off x="930166" y="2297609"/>
            <a:ext cx="10873991" cy="2262781"/>
          </a:xfrm>
        </p:spPr>
        <p:txBody>
          <a:bodyPr>
            <a:noAutofit/>
          </a:bodyPr>
          <a:lstStyle/>
          <a:p>
            <a:pPr algn="ctr"/>
            <a:r>
              <a:rPr lang="en-US" sz="4000" b="1" dirty="0">
                <a:latin typeface="Times New Roman" panose="02020603050405020304" pitchFamily="18" charset="0"/>
                <a:cs typeface="Times New Roman" panose="02020603050405020304" pitchFamily="18" charset="0"/>
              </a:rPr>
              <a:t>A Comparative Study of the Scaled Boundary Finite Element Method (SBFEM) and the Finite Element Method (FEM)</a:t>
            </a:r>
            <a:br>
              <a:rPr lang="en-US" sz="4000" b="1" dirty="0">
                <a:latin typeface="Times New Roman" panose="02020603050405020304" pitchFamily="18" charset="0"/>
                <a:cs typeface="Times New Roman" panose="02020603050405020304" pitchFamily="18" charset="0"/>
              </a:rPr>
            </a:br>
            <a:endParaRPr lang="en-US" sz="4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D7E4C1E6-BF92-4C7E-9BCB-86E51C7A97A1}"/>
              </a:ext>
            </a:extLst>
          </p:cNvPr>
          <p:cNvSpPr/>
          <p:nvPr/>
        </p:nvSpPr>
        <p:spPr>
          <a:xfrm>
            <a:off x="4382814" y="3878746"/>
            <a:ext cx="7635766" cy="2723181"/>
          </a:xfrm>
          <a:prstGeom prst="rect">
            <a:avLst/>
          </a:prstGeom>
        </p:spPr>
        <p:txBody>
          <a:bodyPr wrap="square">
            <a:spAutoFit/>
          </a:bodyPr>
          <a:lstStyle/>
          <a:p>
            <a:pPr marL="72390" marR="83185" algn="r">
              <a:lnSpc>
                <a:spcPct val="150000"/>
              </a:lnSpc>
              <a:spcBef>
                <a:spcPts val="785"/>
              </a:spcBef>
              <a:spcAft>
                <a:spcPts val="0"/>
              </a:spcAft>
            </a:pPr>
            <a:r>
              <a:rPr lang="en-US" sz="1600" b="1" spc="-5" dirty="0" err="1">
                <a:latin typeface="Times New Roman" panose="02020603050405020304" pitchFamily="18" charset="0"/>
                <a:ea typeface="Times New Roman" panose="02020603050405020304" pitchFamily="18" charset="0"/>
              </a:rPr>
              <a:t>Talkeshwar</a:t>
            </a:r>
            <a:r>
              <a:rPr lang="en-US" sz="1600" b="1" dirty="0">
                <a:latin typeface="Times New Roman" panose="02020603050405020304" pitchFamily="18" charset="0"/>
                <a:ea typeface="Times New Roman" panose="02020603050405020304" pitchFamily="18" charset="0"/>
              </a:rPr>
              <a:t> Ray</a:t>
            </a:r>
            <a:r>
              <a:rPr lang="en-US" sz="1600" b="1" baseline="30000" dirty="0">
                <a:latin typeface="Times New Roman" panose="02020603050405020304" pitchFamily="18" charset="0"/>
                <a:ea typeface="Times New Roman" panose="02020603050405020304" pitchFamily="18" charset="0"/>
              </a:rPr>
              <a:t>1</a:t>
            </a:r>
            <a:r>
              <a:rPr lang="en-US" sz="1600" b="1" dirty="0">
                <a:latin typeface="Times New Roman" panose="02020603050405020304" pitchFamily="18" charset="0"/>
                <a:ea typeface="Times New Roman" panose="02020603050405020304" pitchFamily="18" charset="0"/>
              </a:rPr>
              <a:t>, Sukumar</a:t>
            </a:r>
            <a:r>
              <a:rPr lang="en-US" sz="1600" b="1" spc="-10" dirty="0">
                <a:latin typeface="Times New Roman" panose="02020603050405020304" pitchFamily="18" charset="0"/>
                <a:ea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rPr>
              <a:t>Baishya</a:t>
            </a:r>
            <a:r>
              <a:rPr lang="en-US" sz="1600" b="1" spc="-85" dirty="0">
                <a:latin typeface="Times New Roman" panose="02020603050405020304" pitchFamily="18" charset="0"/>
                <a:ea typeface="Times New Roman" panose="02020603050405020304" pitchFamily="18" charset="0"/>
              </a:rPr>
              <a:t> </a:t>
            </a:r>
            <a:r>
              <a:rPr lang="en-US" sz="1600" b="1" baseline="30000" dirty="0">
                <a:latin typeface="Times New Roman" panose="02020603050405020304" pitchFamily="18" charset="0"/>
                <a:ea typeface="Times New Roman" panose="02020603050405020304" pitchFamily="18" charset="0"/>
              </a:rPr>
              <a:t>2</a:t>
            </a:r>
            <a:r>
              <a:rPr lang="en-US" sz="1600" b="1" spc="-90" dirty="0">
                <a:latin typeface="Times New Roman" panose="02020603050405020304" pitchFamily="18" charset="0"/>
                <a:ea typeface="Times New Roman" panose="02020603050405020304" pitchFamily="18" charset="0"/>
              </a:rPr>
              <a:t> </a:t>
            </a:r>
            <a:r>
              <a:rPr lang="en-US" sz="1600" b="1" dirty="0">
                <a:latin typeface="Times New Roman" panose="02020603050405020304" pitchFamily="18" charset="0"/>
                <a:ea typeface="Times New Roman" panose="02020603050405020304" pitchFamily="18" charset="0"/>
              </a:rPr>
              <a:t>and Dipika Devi</a:t>
            </a:r>
            <a:r>
              <a:rPr lang="en-US" sz="1600" b="1" baseline="30000" dirty="0">
                <a:latin typeface="Times New Roman" panose="02020603050405020304" pitchFamily="18" charset="0"/>
                <a:ea typeface="Times New Roman" panose="02020603050405020304" pitchFamily="18" charset="0"/>
              </a:rPr>
              <a:t>3</a:t>
            </a:r>
            <a:endParaRPr lang="en-US" sz="1600" b="1" dirty="0">
              <a:latin typeface="Times New Roman" panose="02020603050405020304" pitchFamily="18" charset="0"/>
              <a:ea typeface="Times New Roman" panose="02020603050405020304" pitchFamily="18" charset="0"/>
            </a:endParaRPr>
          </a:p>
          <a:p>
            <a:pPr marL="71755" marR="86360" algn="r">
              <a:lnSpc>
                <a:spcPct val="150000"/>
              </a:lnSpc>
              <a:spcBef>
                <a:spcPts val="670"/>
              </a:spcBef>
              <a:spcAft>
                <a:spcPts val="0"/>
              </a:spcAft>
            </a:pPr>
            <a:r>
              <a:rPr lang="en-US" sz="1600" dirty="0">
                <a:latin typeface="Times New Roman" panose="02020603050405020304" pitchFamily="18" charset="0"/>
                <a:ea typeface="Times New Roman" panose="02020603050405020304" pitchFamily="18" charset="0"/>
              </a:rPr>
              <a:t>1</a:t>
            </a:r>
            <a:r>
              <a:rPr lang="en-US" sz="1600" i="1" dirty="0">
                <a:latin typeface="Times New Roman" panose="02020603050405020304" pitchFamily="18" charset="0"/>
                <a:ea typeface="Times New Roman" panose="02020603050405020304" pitchFamily="18" charset="0"/>
              </a:rPr>
              <a:t>Assistant</a:t>
            </a:r>
            <a:r>
              <a:rPr lang="en-US" sz="1600" i="1" spc="-15" dirty="0">
                <a:latin typeface="Times New Roman" panose="02020603050405020304" pitchFamily="18" charset="0"/>
                <a:ea typeface="Times New Roman" panose="02020603050405020304" pitchFamily="18" charset="0"/>
              </a:rPr>
              <a:t> </a:t>
            </a:r>
            <a:r>
              <a:rPr lang="en-US" sz="1600" i="1" dirty="0">
                <a:latin typeface="Times New Roman" panose="02020603050405020304" pitchFamily="18" charset="0"/>
                <a:ea typeface="Times New Roman" panose="02020603050405020304" pitchFamily="18" charset="0"/>
              </a:rPr>
              <a:t>Professor,</a:t>
            </a:r>
            <a:r>
              <a:rPr lang="en-US" sz="1600" i="1" spc="-10" dirty="0">
                <a:latin typeface="Times New Roman" panose="02020603050405020304" pitchFamily="18" charset="0"/>
                <a:ea typeface="Times New Roman" panose="02020603050405020304" pitchFamily="18" charset="0"/>
              </a:rPr>
              <a:t> </a:t>
            </a:r>
            <a:r>
              <a:rPr lang="en-US" sz="1600" i="1" dirty="0">
                <a:latin typeface="Times New Roman" panose="02020603050405020304" pitchFamily="18" charset="0"/>
                <a:ea typeface="Times New Roman" panose="02020603050405020304" pitchFamily="18" charset="0"/>
              </a:rPr>
              <a:t>Department</a:t>
            </a:r>
            <a:r>
              <a:rPr lang="en-US" sz="1600" i="1" spc="-15" dirty="0">
                <a:latin typeface="Times New Roman" panose="02020603050405020304" pitchFamily="18" charset="0"/>
                <a:ea typeface="Times New Roman" panose="02020603050405020304" pitchFamily="18" charset="0"/>
              </a:rPr>
              <a:t> </a:t>
            </a:r>
            <a:r>
              <a:rPr lang="en-US" sz="1600" i="1" dirty="0">
                <a:latin typeface="Times New Roman" panose="02020603050405020304" pitchFamily="18" charset="0"/>
                <a:ea typeface="Times New Roman" panose="02020603050405020304" pitchFamily="18" charset="0"/>
              </a:rPr>
              <a:t>of</a:t>
            </a:r>
            <a:r>
              <a:rPr lang="en-US" sz="1600" i="1" spc="-15" dirty="0">
                <a:latin typeface="Times New Roman" panose="02020603050405020304" pitchFamily="18" charset="0"/>
                <a:ea typeface="Times New Roman" panose="02020603050405020304" pitchFamily="18" charset="0"/>
              </a:rPr>
              <a:t> </a:t>
            </a:r>
            <a:r>
              <a:rPr lang="en-US" sz="1600" i="1" dirty="0">
                <a:latin typeface="Times New Roman" panose="02020603050405020304" pitchFamily="18" charset="0"/>
                <a:ea typeface="Times New Roman" panose="02020603050405020304" pitchFamily="18" charset="0"/>
              </a:rPr>
              <a:t>Civil</a:t>
            </a:r>
            <a:r>
              <a:rPr lang="en-US" sz="1600" i="1" spc="-5" dirty="0">
                <a:latin typeface="Times New Roman" panose="02020603050405020304" pitchFamily="18" charset="0"/>
                <a:ea typeface="Times New Roman" panose="02020603050405020304" pitchFamily="18" charset="0"/>
              </a:rPr>
              <a:t> </a:t>
            </a:r>
            <a:r>
              <a:rPr lang="en-US" sz="1600" i="1" dirty="0">
                <a:latin typeface="Times New Roman" panose="02020603050405020304" pitchFamily="18" charset="0"/>
                <a:ea typeface="Times New Roman" panose="02020603050405020304" pitchFamily="18" charset="0"/>
              </a:rPr>
              <a:t>Engineering,</a:t>
            </a:r>
            <a:r>
              <a:rPr lang="en-US" sz="1600" i="1" spc="-65" dirty="0">
                <a:latin typeface="Times New Roman" panose="02020603050405020304" pitchFamily="18" charset="0"/>
                <a:ea typeface="Times New Roman" panose="02020603050405020304" pitchFamily="18" charset="0"/>
              </a:rPr>
              <a:t> </a:t>
            </a:r>
            <a:r>
              <a:rPr lang="en-US" sz="1600" i="1" dirty="0">
                <a:latin typeface="Times New Roman" panose="02020603050405020304" pitchFamily="18" charset="0"/>
                <a:ea typeface="Times New Roman" panose="02020603050405020304" pitchFamily="18" charset="0"/>
              </a:rPr>
              <a:t>Himalayan</a:t>
            </a:r>
            <a:r>
              <a:rPr lang="en-US" sz="1600" i="1" spc="-5" dirty="0">
                <a:latin typeface="Times New Roman" panose="02020603050405020304" pitchFamily="18" charset="0"/>
                <a:ea typeface="Times New Roman" panose="02020603050405020304" pitchFamily="18" charset="0"/>
              </a:rPr>
              <a:t> </a:t>
            </a:r>
            <a:r>
              <a:rPr lang="en-US" sz="1600" i="1" dirty="0">
                <a:latin typeface="Times New Roman" panose="02020603050405020304" pitchFamily="18" charset="0"/>
                <a:ea typeface="Times New Roman" panose="02020603050405020304" pitchFamily="18" charset="0"/>
              </a:rPr>
              <a:t>University,</a:t>
            </a:r>
            <a:r>
              <a:rPr lang="en-US" sz="1600" i="1" spc="-5" dirty="0">
                <a:latin typeface="Times New Roman" panose="02020603050405020304" pitchFamily="18" charset="0"/>
                <a:ea typeface="Times New Roman" panose="02020603050405020304" pitchFamily="18" charset="0"/>
              </a:rPr>
              <a:t> </a:t>
            </a:r>
            <a:r>
              <a:rPr lang="en-US" sz="1600" i="1" dirty="0" err="1">
                <a:latin typeface="Times New Roman" panose="02020603050405020304" pitchFamily="18" charset="0"/>
                <a:ea typeface="Times New Roman" panose="02020603050405020304" pitchFamily="18" charset="0"/>
              </a:rPr>
              <a:t>Itanagar</a:t>
            </a:r>
            <a:r>
              <a:rPr lang="en-US" sz="1600" i="1" dirty="0">
                <a:latin typeface="Times New Roman" panose="02020603050405020304" pitchFamily="18" charset="0"/>
                <a:ea typeface="Times New Roman" panose="02020603050405020304" pitchFamily="18" charset="0"/>
              </a:rPr>
              <a:t>,</a:t>
            </a:r>
            <a:r>
              <a:rPr lang="en-US" sz="1600" i="1" spc="-5" dirty="0">
                <a:latin typeface="Times New Roman" panose="02020603050405020304" pitchFamily="18" charset="0"/>
                <a:ea typeface="Times New Roman" panose="02020603050405020304" pitchFamily="18" charset="0"/>
              </a:rPr>
              <a:t> </a:t>
            </a:r>
            <a:r>
              <a:rPr lang="en-US" sz="1600" i="1" dirty="0">
                <a:latin typeface="Times New Roman" panose="02020603050405020304" pitchFamily="18" charset="0"/>
                <a:ea typeface="Times New Roman" panose="02020603050405020304" pitchFamily="18" charset="0"/>
              </a:rPr>
              <a:t>Arunachal</a:t>
            </a:r>
            <a:r>
              <a:rPr lang="en-US" sz="1600" i="1" spc="-15" dirty="0">
                <a:latin typeface="Times New Roman" panose="02020603050405020304" pitchFamily="18" charset="0"/>
                <a:ea typeface="Times New Roman" panose="02020603050405020304" pitchFamily="18" charset="0"/>
              </a:rPr>
              <a:t> </a:t>
            </a:r>
            <a:r>
              <a:rPr lang="en-US" sz="1600" i="1" dirty="0">
                <a:latin typeface="Times New Roman" panose="02020603050405020304" pitchFamily="18" charset="0"/>
                <a:ea typeface="Times New Roman" panose="02020603050405020304" pitchFamily="18" charset="0"/>
              </a:rPr>
              <a:t>Pradesh,</a:t>
            </a:r>
            <a:r>
              <a:rPr lang="en-US" sz="1600" i="1" spc="-235" dirty="0">
                <a:latin typeface="Times New Roman" panose="02020603050405020304" pitchFamily="18" charset="0"/>
                <a:ea typeface="Times New Roman" panose="02020603050405020304" pitchFamily="18" charset="0"/>
              </a:rPr>
              <a:t> </a:t>
            </a:r>
            <a:r>
              <a:rPr lang="en-US" sz="1600" i="1" dirty="0">
                <a:latin typeface="Times New Roman" panose="02020603050405020304" pitchFamily="18" charset="0"/>
                <a:ea typeface="Times New Roman" panose="02020603050405020304" pitchFamily="18" charset="0"/>
              </a:rPr>
              <a:t>India</a:t>
            </a:r>
            <a:r>
              <a:rPr lang="en-US" sz="1600" i="1" spc="-5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E-mail: </a:t>
            </a:r>
            <a:r>
              <a:rPr lang="en-US" sz="1600" u="sng" dirty="0">
                <a:solidFill>
                  <a:srgbClr val="0462C1"/>
                </a:solidFill>
                <a:latin typeface="Times New Roman" panose="02020603050405020304" pitchFamily="18" charset="0"/>
                <a:ea typeface="Times New Roman" panose="02020603050405020304" pitchFamily="18" charset="0"/>
                <a:hlinkClick r:id="rId2"/>
              </a:rPr>
              <a:t>raytalkeshwar@yahoo.com</a:t>
            </a:r>
            <a:endParaRPr lang="en-US" sz="1600" dirty="0">
              <a:latin typeface="Times New Roman" panose="02020603050405020304" pitchFamily="18" charset="0"/>
              <a:ea typeface="Times New Roman" panose="02020603050405020304" pitchFamily="18" charset="0"/>
            </a:endParaRPr>
          </a:p>
          <a:p>
            <a:pPr marL="1555750" marR="0" indent="-1355090" algn="r">
              <a:lnSpc>
                <a:spcPct val="150000"/>
              </a:lnSpc>
              <a:spcBef>
                <a:spcPts val="5"/>
              </a:spcBef>
              <a:spcAft>
                <a:spcPts val="0"/>
              </a:spcAft>
            </a:pPr>
            <a:r>
              <a:rPr lang="en-US" sz="1600" i="1" spc="-5" baseline="30000" dirty="0">
                <a:latin typeface="Times New Roman" panose="02020603050405020304" pitchFamily="18" charset="0"/>
                <a:ea typeface="Times New Roman" panose="02020603050405020304" pitchFamily="18" charset="0"/>
              </a:rPr>
              <a:t>2</a:t>
            </a:r>
            <a:r>
              <a:rPr lang="en-US" sz="1600" i="1" spc="-5" dirty="0">
                <a:latin typeface="Times New Roman" panose="02020603050405020304" pitchFamily="18" charset="0"/>
                <a:ea typeface="Times New Roman" panose="02020603050405020304" pitchFamily="18" charset="0"/>
              </a:rPr>
              <a:t> Professor, Department </a:t>
            </a:r>
            <a:r>
              <a:rPr lang="en-US" sz="1600" i="1" dirty="0">
                <a:latin typeface="Times New Roman" panose="02020603050405020304" pitchFamily="18" charset="0"/>
                <a:ea typeface="Times New Roman" panose="02020603050405020304" pitchFamily="18" charset="0"/>
              </a:rPr>
              <a:t>of Civil Engineering, North Eastern Regional Institute of Science and Technology,</a:t>
            </a:r>
            <a:r>
              <a:rPr lang="en-US" sz="1600" i="1" spc="-235" dirty="0">
                <a:latin typeface="Times New Roman" panose="02020603050405020304" pitchFamily="18" charset="0"/>
                <a:ea typeface="Times New Roman" panose="02020603050405020304" pitchFamily="18" charset="0"/>
              </a:rPr>
              <a:t> </a:t>
            </a:r>
            <a:r>
              <a:rPr lang="en-US" sz="1600" i="1" dirty="0">
                <a:latin typeface="Times New Roman" panose="02020603050405020304" pitchFamily="18" charset="0"/>
                <a:ea typeface="Times New Roman" panose="02020603050405020304" pitchFamily="18" charset="0"/>
              </a:rPr>
              <a:t>India</a:t>
            </a:r>
            <a:r>
              <a:rPr lang="en-US" sz="1600" i="1" spc="1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E-mail:</a:t>
            </a:r>
            <a:r>
              <a:rPr lang="en-US" sz="1600" spc="5" dirty="0">
                <a:latin typeface="Times New Roman" panose="02020603050405020304" pitchFamily="18" charset="0"/>
                <a:ea typeface="Times New Roman" panose="02020603050405020304" pitchFamily="18" charset="0"/>
              </a:rPr>
              <a:t> </a:t>
            </a:r>
            <a:r>
              <a:rPr lang="en-US" sz="1600" u="sng" dirty="0">
                <a:solidFill>
                  <a:srgbClr val="0462C1"/>
                </a:solidFill>
                <a:latin typeface="Times New Roman" panose="02020603050405020304" pitchFamily="18" charset="0"/>
                <a:ea typeface="Times New Roman" panose="02020603050405020304" pitchFamily="18" charset="0"/>
                <a:hlinkClick r:id="rId3"/>
              </a:rPr>
              <a:t>sukumar.baishya@gmail.com</a:t>
            </a:r>
            <a:endParaRPr lang="en-US" sz="1600" dirty="0">
              <a:latin typeface="Times New Roman" panose="02020603050405020304" pitchFamily="18" charset="0"/>
              <a:ea typeface="Times New Roman" panose="02020603050405020304" pitchFamily="18" charset="0"/>
            </a:endParaRPr>
          </a:p>
          <a:p>
            <a:pPr marL="68580" marR="86360" algn="r">
              <a:lnSpc>
                <a:spcPct val="150000"/>
              </a:lnSpc>
              <a:spcBef>
                <a:spcPts val="0"/>
              </a:spcBef>
              <a:spcAft>
                <a:spcPts val="0"/>
              </a:spcAft>
            </a:pPr>
            <a:r>
              <a:rPr lang="en-US" sz="1600" i="1" spc="-10" baseline="30000" dirty="0">
                <a:latin typeface="Times New Roman" panose="02020603050405020304" pitchFamily="18" charset="0"/>
                <a:ea typeface="Times New Roman" panose="02020603050405020304" pitchFamily="18" charset="0"/>
              </a:rPr>
              <a:t>3</a:t>
            </a:r>
            <a:r>
              <a:rPr lang="en-US" sz="1600" i="1" spc="-10" dirty="0">
                <a:latin typeface="Times New Roman" panose="02020603050405020304" pitchFamily="18" charset="0"/>
                <a:ea typeface="Times New Roman" panose="02020603050405020304" pitchFamily="18" charset="0"/>
              </a:rPr>
              <a:t>Associate Professor, Department of Civil </a:t>
            </a:r>
            <a:r>
              <a:rPr lang="en-US" sz="1600" i="1" spc="-5" dirty="0">
                <a:latin typeface="Times New Roman" panose="02020603050405020304" pitchFamily="18" charset="0"/>
                <a:ea typeface="Times New Roman" panose="02020603050405020304" pitchFamily="18" charset="0"/>
              </a:rPr>
              <a:t>Engineering, North Eastern Regional Institute of Science and</a:t>
            </a:r>
            <a:r>
              <a:rPr lang="en-US" sz="1600" i="1" spc="-235" dirty="0">
                <a:latin typeface="Times New Roman" panose="02020603050405020304" pitchFamily="18" charset="0"/>
                <a:ea typeface="Times New Roman" panose="02020603050405020304" pitchFamily="18" charset="0"/>
              </a:rPr>
              <a:t> </a:t>
            </a:r>
            <a:r>
              <a:rPr lang="en-US" sz="1600" i="1" dirty="0">
                <a:latin typeface="Times New Roman" panose="02020603050405020304" pitchFamily="18" charset="0"/>
                <a:ea typeface="Times New Roman" panose="02020603050405020304" pitchFamily="18" charset="0"/>
              </a:rPr>
              <a:t>Technology,</a:t>
            </a:r>
            <a:r>
              <a:rPr lang="en-US" sz="1600" i="1" spc="-15" dirty="0">
                <a:latin typeface="Times New Roman" panose="02020603050405020304" pitchFamily="18" charset="0"/>
                <a:ea typeface="Times New Roman" panose="02020603050405020304" pitchFamily="18" charset="0"/>
              </a:rPr>
              <a:t> </a:t>
            </a:r>
            <a:r>
              <a:rPr lang="en-US" sz="1600" i="1" dirty="0">
                <a:latin typeface="Times New Roman" panose="02020603050405020304" pitchFamily="18" charset="0"/>
                <a:ea typeface="Times New Roman" panose="02020603050405020304" pitchFamily="18" charset="0"/>
              </a:rPr>
              <a:t>India</a:t>
            </a:r>
            <a:r>
              <a:rPr lang="en-US" sz="1600" i="1" spc="2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E-mail: </a:t>
            </a:r>
            <a:r>
              <a:rPr lang="en-US" sz="1600" u="sng" dirty="0">
                <a:solidFill>
                  <a:srgbClr val="0462C1"/>
                </a:solidFill>
                <a:latin typeface="Times New Roman" panose="02020603050405020304" pitchFamily="18" charset="0"/>
                <a:ea typeface="Times New Roman" panose="02020603050405020304" pitchFamily="18" charset="0"/>
                <a:hlinkClick r:id="rId4"/>
              </a:rPr>
              <a:t>dipikace.nerist@gmail.com</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27932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A9DB0AD-523C-4D01-A60B-D9C2BAC9FAB3}"/>
              </a:ext>
            </a:extLst>
          </p:cNvPr>
          <p:cNvSpPr/>
          <p:nvPr/>
        </p:nvSpPr>
        <p:spPr>
          <a:xfrm>
            <a:off x="404648" y="1331369"/>
            <a:ext cx="11382704" cy="5028556"/>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Times New Roman" panose="02020603050405020304" pitchFamily="18" charset="0"/>
                <a:cs typeface="Times New Roman" panose="02020603050405020304" pitchFamily="18" charset="0"/>
              </a:rPr>
              <a:t>The Finite Element Method (FEM) has long been regarded as a robust numerical method for</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solving partial differential equations (PDEs) in engineering, particularly in solid mechanics,</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fluid dynamics, and heat transfer.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However, the emergence of the Scaled Boundary Finite Element Method (SBFEM) has provided an alternative approach, particularly effective in addressing certain limitations inherent in FEM. SBFEM, developed by Wolf and Song in the late 1990s, is a semi-analytical approach that combines elements of both FEM and boundary element methods (BEM), offering advantages in modeling unbounded domains and handling singularities.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paper aims to explore the differences between these two methods in terms of their mathematical formulation, computational complexity, accuracy, and practical applications.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While FEM is well-established and widely adopted, SBFEM is gaining traction due to its capability in addressing certain types of problems more efficiently.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comparison will help engineers and researchers understand when SBFEM may be a better choice over FEM and vice versa.</a:t>
            </a:r>
          </a:p>
        </p:txBody>
      </p:sp>
      <p:sp>
        <p:nvSpPr>
          <p:cNvPr id="5" name="Rectangle 4">
            <a:extLst>
              <a:ext uri="{FF2B5EF4-FFF2-40B4-BE49-F238E27FC236}">
                <a16:creationId xmlns:a16="http://schemas.microsoft.com/office/drawing/2014/main" id="{B6A0751E-35FC-4901-9434-239724CC65B5}"/>
              </a:ext>
            </a:extLst>
          </p:cNvPr>
          <p:cNvSpPr/>
          <p:nvPr/>
        </p:nvSpPr>
        <p:spPr>
          <a:xfrm>
            <a:off x="530773" y="406669"/>
            <a:ext cx="11130454" cy="905056"/>
          </a:xfrm>
          <a:prstGeom prst="rect">
            <a:avLst/>
          </a:prstGeom>
        </p:spPr>
        <p:txBody>
          <a:bodyPr wrap="square">
            <a:spAutoFit/>
          </a:bodyPr>
          <a:lstStyle/>
          <a:p>
            <a:pPr marR="0" lvl="0" algn="ctr">
              <a:lnSpc>
                <a:spcPct val="150000"/>
              </a:lnSpc>
              <a:spcBef>
                <a:spcPts val="815"/>
              </a:spcBef>
              <a:spcAft>
                <a:spcPts val="0"/>
              </a:spcAft>
              <a:buSzPts val="1200"/>
              <a:tabLst>
                <a:tab pos="216535" algn="l"/>
              </a:tabLst>
            </a:pPr>
            <a:r>
              <a:rPr lang="en-US" sz="4000" b="1" kern="0" dirty="0">
                <a:latin typeface="Times New Roman" panose="02020603050405020304" pitchFamily="18" charset="0"/>
                <a:ea typeface="Times New Roman" panose="02020603050405020304" pitchFamily="18" charset="0"/>
              </a:rPr>
              <a:t>INTRODUCTION</a:t>
            </a:r>
          </a:p>
        </p:txBody>
      </p:sp>
    </p:spTree>
    <p:extLst>
      <p:ext uri="{BB962C8B-B14F-4D97-AF65-F5344CB8AC3E}">
        <p14:creationId xmlns:p14="http://schemas.microsoft.com/office/powerpoint/2010/main" val="3296867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EA857F1-2F12-4D85-BC0E-A68E029449C8}"/>
              </a:ext>
            </a:extLst>
          </p:cNvPr>
          <p:cNvSpPr/>
          <p:nvPr/>
        </p:nvSpPr>
        <p:spPr>
          <a:xfrm>
            <a:off x="451945" y="0"/>
            <a:ext cx="11288110" cy="905056"/>
          </a:xfrm>
          <a:prstGeom prst="rect">
            <a:avLst/>
          </a:prstGeom>
        </p:spPr>
        <p:txBody>
          <a:bodyPr wrap="square">
            <a:spAutoFit/>
          </a:bodyPr>
          <a:lstStyle/>
          <a:p>
            <a:pPr marR="0" lvl="0" algn="ctr">
              <a:lnSpc>
                <a:spcPct val="150000"/>
              </a:lnSpc>
              <a:spcBef>
                <a:spcPts val="815"/>
              </a:spcBef>
              <a:spcAft>
                <a:spcPts val="0"/>
              </a:spcAft>
              <a:buSzPts val="1200"/>
              <a:tabLst>
                <a:tab pos="216535" algn="l"/>
              </a:tabLst>
            </a:pPr>
            <a:r>
              <a:rPr lang="en-US" sz="4000" b="1" kern="0" dirty="0">
                <a:latin typeface="Times New Roman" panose="02020603050405020304" pitchFamily="18" charset="0"/>
                <a:ea typeface="Times New Roman" panose="02020603050405020304" pitchFamily="18" charset="0"/>
              </a:rPr>
              <a:t>METHODOLOGY</a:t>
            </a:r>
          </a:p>
        </p:txBody>
      </p:sp>
      <p:sp>
        <p:nvSpPr>
          <p:cNvPr id="6" name="Rectangle 5">
            <a:extLst>
              <a:ext uri="{FF2B5EF4-FFF2-40B4-BE49-F238E27FC236}">
                <a16:creationId xmlns:a16="http://schemas.microsoft.com/office/drawing/2014/main" id="{5DD490FD-F6EF-4842-897C-0FD06C4DD8F0}"/>
              </a:ext>
            </a:extLst>
          </p:cNvPr>
          <p:cNvSpPr/>
          <p:nvPr/>
        </p:nvSpPr>
        <p:spPr>
          <a:xfrm>
            <a:off x="451945" y="905056"/>
            <a:ext cx="11288110" cy="5859553"/>
          </a:xfrm>
          <a:prstGeom prst="rect">
            <a:avLst/>
          </a:prstGeom>
        </p:spPr>
        <p:txBody>
          <a:bodyPr wrap="square">
            <a:spAutoFit/>
          </a:bodyPr>
          <a:lstStyle/>
          <a:p>
            <a:pPr marL="285750" marR="75565" indent="-285750" algn="just">
              <a:lnSpc>
                <a:spcPct val="150000"/>
              </a:lnSpc>
              <a:buSzPts val="1200"/>
              <a:buFont typeface="Times New Roman" panose="02020603050405020304" pitchFamily="18" charset="0"/>
              <a:buAutoNum type="alphaLcParenR"/>
              <a:tabLst>
                <a:tab pos="521335" algn="l"/>
              </a:tabLst>
            </a:pPr>
            <a:r>
              <a:rPr lang="en-US" b="1" dirty="0">
                <a:latin typeface="Times New Roman" panose="02020603050405020304" pitchFamily="18" charset="0"/>
                <a:ea typeface="Times New Roman" panose="02020603050405020304" pitchFamily="18" charset="0"/>
                <a:cs typeface="Times New Roman" panose="02020603050405020304" pitchFamily="18" charset="0"/>
              </a:rPr>
              <a:t>Mathematical Formulation</a:t>
            </a:r>
            <a:r>
              <a:rPr lang="en-US" dirty="0">
                <a:latin typeface="Times New Roman" panose="02020603050405020304" pitchFamily="18" charset="0"/>
                <a:ea typeface="Times New Roman" panose="02020603050405020304" pitchFamily="18" charset="0"/>
                <a:cs typeface="Times New Roman" panose="02020603050405020304" pitchFamily="18" charset="0"/>
              </a:rPr>
              <a:t>: The mathematical formulation of the </a:t>
            </a:r>
            <a:r>
              <a:rPr lang="en-US" b="1" dirty="0">
                <a:latin typeface="Times New Roman" panose="02020603050405020304" pitchFamily="18" charset="0"/>
                <a:ea typeface="Times New Roman" panose="02020603050405020304" pitchFamily="18" charset="0"/>
                <a:cs typeface="Times New Roman" panose="02020603050405020304" pitchFamily="18" charset="0"/>
              </a:rPr>
              <a:t>Finite Element</a:t>
            </a:r>
            <a:r>
              <a:rPr lang="en-US"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latin typeface="Times New Roman" panose="02020603050405020304" pitchFamily="18" charset="0"/>
                <a:ea typeface="Times New Roman" panose="02020603050405020304" pitchFamily="18" charset="0"/>
                <a:cs typeface="Times New Roman" panose="02020603050405020304" pitchFamily="18" charset="0"/>
              </a:rPr>
              <a:t>Method (FEM) </a:t>
            </a:r>
            <a:r>
              <a:rPr lang="en-US" dirty="0">
                <a:latin typeface="Times New Roman" panose="02020603050405020304" pitchFamily="18" charset="0"/>
                <a:ea typeface="Times New Roman" panose="02020603050405020304" pitchFamily="18" charset="0"/>
                <a:cs typeface="Times New Roman" panose="02020603050405020304" pitchFamily="18" charset="0"/>
              </a:rPr>
              <a:t>and the </a:t>
            </a:r>
            <a:r>
              <a:rPr lang="en-US" b="1" dirty="0">
                <a:latin typeface="Times New Roman" panose="02020603050405020304" pitchFamily="18" charset="0"/>
                <a:ea typeface="Times New Roman" panose="02020603050405020304" pitchFamily="18" charset="0"/>
                <a:cs typeface="Times New Roman" panose="02020603050405020304" pitchFamily="18" charset="0"/>
              </a:rPr>
              <a:t>Scaled Boundary Finite Element Method (SBFEM) </a:t>
            </a:r>
            <a:r>
              <a:rPr lang="en-US" dirty="0">
                <a:latin typeface="Times New Roman" panose="02020603050405020304" pitchFamily="18" charset="0"/>
                <a:ea typeface="Times New Roman" panose="02020603050405020304" pitchFamily="18" charset="0"/>
                <a:cs typeface="Times New Roman" panose="02020603050405020304" pitchFamily="18" charset="0"/>
              </a:rPr>
              <a:t>begins</a:t>
            </a:r>
            <a:r>
              <a:rPr lang="en-US" spc="-28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with discretizing the governing equations for structural mechanics problems, typically</a:t>
            </a:r>
            <a:r>
              <a:rPr lang="en-US" spc="-28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described by partial differential equations (PDEs) derived from continuum mechanics</a:t>
            </a:r>
            <a:r>
              <a:rPr lang="en-US" spc="5" dirty="0">
                <a:latin typeface="Times New Roman" panose="02020603050405020304" pitchFamily="18" charset="0"/>
                <a:ea typeface="Times New Roman" panose="02020603050405020304" pitchFamily="18" charset="0"/>
                <a:cs typeface="Times New Roman" panose="02020603050405020304" pitchFamily="18" charset="0"/>
              </a:rPr>
              <a:t>.</a:t>
            </a:r>
          </a:p>
          <a:p>
            <a:pPr marL="742950" marR="75565" lvl="1" indent="-285750" algn="just">
              <a:lnSpc>
                <a:spcPct val="150000"/>
              </a:lnSpc>
              <a:buSzPts val="1200"/>
              <a:buFont typeface="Wingdings" panose="05000000000000000000" pitchFamily="2" charset="2"/>
              <a:buChar char="ü"/>
              <a:tabLst>
                <a:tab pos="521335" algn="l"/>
              </a:tabLst>
            </a:pPr>
            <a:r>
              <a:rPr lang="en-US" b="1" dirty="0">
                <a:latin typeface="Times New Roman" panose="02020603050405020304" pitchFamily="18" charset="0"/>
                <a:cs typeface="Times New Roman" panose="02020603050405020304" pitchFamily="18" charset="0"/>
              </a:rPr>
              <a:t>FEM Mathematical Formulation: </a:t>
            </a:r>
            <a:r>
              <a:rPr lang="en-US" dirty="0">
                <a:latin typeface="Times New Roman" panose="02020603050405020304" pitchFamily="18" charset="0"/>
                <a:cs typeface="Times New Roman" panose="02020603050405020304" pitchFamily="18" charset="0"/>
              </a:rPr>
              <a:t>Within each finite element, the solution (e.g., displacement, stress) is approximated by shape functions, which are typically low-order polynomials. The solution is expressed as:</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Where, 𝑢(𝑥) is the approximated displacement, 𝑁</a:t>
            </a:r>
            <a:r>
              <a:rPr lang="en-US" baseline="-25000" dirty="0">
                <a:latin typeface="Times New Roman" panose="02020603050405020304" pitchFamily="18" charset="0"/>
                <a:cs typeface="Times New Roman" panose="02020603050405020304" pitchFamily="18" charset="0"/>
              </a:rPr>
              <a:t>𝑖</a:t>
            </a:r>
            <a:r>
              <a:rPr lang="en-US" dirty="0">
                <a:latin typeface="Times New Roman" panose="02020603050405020304" pitchFamily="18" charset="0"/>
                <a:cs typeface="Times New Roman" panose="02020603050405020304" pitchFamily="18" charset="0"/>
              </a:rPr>
              <a:t>(𝑥) are the shape functions, and</a:t>
            </a:r>
          </a:p>
          <a:p>
            <a:pPr algn="just">
              <a:lnSpc>
                <a:spcPct val="150000"/>
              </a:lnSpc>
            </a:pPr>
            <a:r>
              <a:rPr lang="en-US" dirty="0">
                <a:latin typeface="Times New Roman" panose="02020603050405020304" pitchFamily="18" charset="0"/>
                <a:cs typeface="Times New Roman" panose="02020603050405020304" pitchFamily="18" charset="0"/>
              </a:rPr>
              <a:t>𝑢</a:t>
            </a:r>
            <a:r>
              <a:rPr lang="en-US" baseline="-25000" dirty="0">
                <a:latin typeface="Times New Roman" panose="02020603050405020304" pitchFamily="18" charset="0"/>
                <a:cs typeface="Times New Roman" panose="02020603050405020304" pitchFamily="18" charset="0"/>
              </a:rPr>
              <a:t>𝑖</a:t>
            </a:r>
            <a:r>
              <a:rPr lang="en-US" dirty="0">
                <a:latin typeface="Times New Roman" panose="02020603050405020304" pitchFamily="18" charset="0"/>
                <a:cs typeface="Times New Roman" panose="02020603050405020304" pitchFamily="18" charset="0"/>
              </a:rPr>
              <a:t> are the nodal values of the unknown variable (e.g., displacements).</a:t>
            </a:r>
          </a:p>
          <a:p>
            <a:pPr marL="742950" lvl="1" indent="-285750" algn="just">
              <a:lnSpc>
                <a:spcPct val="150000"/>
              </a:lnSpc>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SBFEM Mathematical Formulation: </a:t>
            </a:r>
            <a:r>
              <a:rPr lang="en-US" dirty="0">
                <a:latin typeface="Times New Roman" panose="02020603050405020304" pitchFamily="18" charset="0"/>
                <a:cs typeface="Times New Roman" panose="02020603050405020304" pitchFamily="18" charset="0"/>
              </a:rPr>
              <a:t>The discretized boundary in SBFEM leads to a system of equations in the form:</a:t>
            </a:r>
          </a:p>
          <a:p>
            <a:pPr lvl="1"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Where, 𝒓 is the radial distance and 𝜽 represents the tangential coordinates. The matrices [𝑨], [𝑩], [𝑪] depend on the boundary conditions and the geometry of the problem.</a:t>
            </a:r>
          </a:p>
        </p:txBody>
      </p:sp>
      <p:pic>
        <p:nvPicPr>
          <p:cNvPr id="7" name="Picture 6">
            <a:extLst>
              <a:ext uri="{FF2B5EF4-FFF2-40B4-BE49-F238E27FC236}">
                <a16:creationId xmlns:a16="http://schemas.microsoft.com/office/drawing/2014/main" id="{FF064252-BCC8-41E6-9504-A749907E460C}"/>
              </a:ext>
            </a:extLst>
          </p:cNvPr>
          <p:cNvPicPr>
            <a:picLocks noChangeAspect="1"/>
          </p:cNvPicPr>
          <p:nvPr/>
        </p:nvPicPr>
        <p:blipFill>
          <a:blip r:embed="rId2"/>
          <a:stretch>
            <a:fillRect/>
          </a:stretch>
        </p:blipFill>
        <p:spPr>
          <a:xfrm>
            <a:off x="5271594" y="3093524"/>
            <a:ext cx="1333500" cy="733425"/>
          </a:xfrm>
          <a:prstGeom prst="rect">
            <a:avLst/>
          </a:prstGeom>
        </p:spPr>
      </p:pic>
      <p:pic>
        <p:nvPicPr>
          <p:cNvPr id="8" name="Picture 7">
            <a:extLst>
              <a:ext uri="{FF2B5EF4-FFF2-40B4-BE49-F238E27FC236}">
                <a16:creationId xmlns:a16="http://schemas.microsoft.com/office/drawing/2014/main" id="{1E2957A8-C5B8-4E50-8177-38A8AA38A919}"/>
              </a:ext>
            </a:extLst>
          </p:cNvPr>
          <p:cNvPicPr/>
          <p:nvPr/>
        </p:nvPicPr>
        <p:blipFill>
          <a:blip r:embed="rId3"/>
          <a:stretch>
            <a:fillRect/>
          </a:stretch>
        </p:blipFill>
        <p:spPr>
          <a:xfrm>
            <a:off x="4109544" y="5184640"/>
            <a:ext cx="3657600" cy="638175"/>
          </a:xfrm>
          <a:prstGeom prst="rect">
            <a:avLst/>
          </a:prstGeom>
        </p:spPr>
      </p:pic>
    </p:spTree>
    <p:extLst>
      <p:ext uri="{BB962C8B-B14F-4D97-AF65-F5344CB8AC3E}">
        <p14:creationId xmlns:p14="http://schemas.microsoft.com/office/powerpoint/2010/main" val="31092225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486A835-EE10-49A0-A733-4DB36BECE90B}"/>
              </a:ext>
            </a:extLst>
          </p:cNvPr>
          <p:cNvSpPr/>
          <p:nvPr/>
        </p:nvSpPr>
        <p:spPr>
          <a:xfrm>
            <a:off x="459827" y="480276"/>
            <a:ext cx="11272345" cy="5897448"/>
          </a:xfrm>
          <a:prstGeom prst="rect">
            <a:avLst/>
          </a:prstGeom>
        </p:spPr>
        <p:txBody>
          <a:bodyPr wrap="square">
            <a:spAutoFit/>
          </a:bodyPr>
          <a:lstStyle/>
          <a:p>
            <a:pPr algn="just">
              <a:lnSpc>
                <a:spcPct val="150000"/>
              </a:lnSpc>
              <a:buSzPts val="1200"/>
              <a:tabLst>
                <a:tab pos="521335" algn="l"/>
              </a:tabLst>
            </a:pPr>
            <a:r>
              <a:rPr lang="en-US" b="1" kern="0" dirty="0">
                <a:latin typeface="Times New Roman" panose="02020603050405020304" pitchFamily="18" charset="0"/>
                <a:ea typeface="Times New Roman" panose="02020603050405020304" pitchFamily="18" charset="0"/>
              </a:rPr>
              <a:t> b) Computational</a:t>
            </a:r>
            <a:r>
              <a:rPr lang="en-US" b="1" kern="0" spc="-15" dirty="0">
                <a:latin typeface="Times New Roman" panose="02020603050405020304" pitchFamily="18" charset="0"/>
                <a:ea typeface="Times New Roman" panose="02020603050405020304" pitchFamily="18" charset="0"/>
              </a:rPr>
              <a:t> </a:t>
            </a:r>
            <a:r>
              <a:rPr lang="en-US" b="1" kern="0" dirty="0">
                <a:latin typeface="Times New Roman" panose="02020603050405020304" pitchFamily="18" charset="0"/>
                <a:ea typeface="Times New Roman" panose="02020603050405020304" pitchFamily="18" charset="0"/>
              </a:rPr>
              <a:t>Aspects</a:t>
            </a:r>
          </a:p>
          <a:p>
            <a:pPr marR="5011420" algn="just">
              <a:lnSpc>
                <a:spcPct val="150000"/>
              </a:lnSpc>
              <a:spcBef>
                <a:spcPts val="300"/>
              </a:spcBef>
            </a:pPr>
            <a:r>
              <a:rPr lang="en-US" b="1" dirty="0">
                <a:latin typeface="Times New Roman" panose="02020603050405020304" pitchFamily="18" charset="0"/>
                <a:ea typeface="Times New Roman" panose="02020603050405020304" pitchFamily="18" charset="0"/>
              </a:rPr>
              <a:t>FEM</a:t>
            </a:r>
            <a:endParaRPr lang="en-US" dirty="0">
              <a:latin typeface="Times New Roman" panose="02020603050405020304" pitchFamily="18" charset="0"/>
              <a:ea typeface="Times New Roman" panose="02020603050405020304" pitchFamily="18" charset="0"/>
            </a:endParaRPr>
          </a:p>
          <a:p>
            <a:pPr marL="685800" marR="74930" lvl="1" indent="-228600" algn="just">
              <a:lnSpc>
                <a:spcPct val="150000"/>
              </a:lnSpc>
              <a:buSzPts val="1200"/>
              <a:buFont typeface="Times New Roman" panose="02020603050405020304" pitchFamily="18" charset="0"/>
              <a:buAutoNum type="romanLcParenR"/>
              <a:tabLst>
                <a:tab pos="783590" algn="l"/>
              </a:tabLst>
            </a:pPr>
            <a:r>
              <a:rPr lang="en-US" b="1" dirty="0">
                <a:latin typeface="Times New Roman" panose="02020603050405020304" pitchFamily="18" charset="0"/>
                <a:ea typeface="Times New Roman" panose="02020603050405020304" pitchFamily="18" charset="0"/>
              </a:rPr>
              <a:t>Mesh Generation</a:t>
            </a:r>
            <a:r>
              <a:rPr lang="en-US" dirty="0">
                <a:latin typeface="Times New Roman" panose="02020603050405020304" pitchFamily="18" charset="0"/>
                <a:ea typeface="Times New Roman" panose="02020603050405020304" pitchFamily="18" charset="0"/>
              </a:rPr>
              <a:t>: In FEM, a mesh is created over the entire domain, dividing it</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into finite elements. </a:t>
            </a:r>
          </a:p>
          <a:p>
            <a:pPr marL="685800" marR="74930" lvl="1" indent="-228600" algn="just">
              <a:lnSpc>
                <a:spcPct val="150000"/>
              </a:lnSpc>
              <a:buSzPts val="1200"/>
              <a:buFont typeface="Times New Roman" panose="02020603050405020304" pitchFamily="18" charset="0"/>
              <a:buAutoNum type="romanLcParenR"/>
              <a:tabLst>
                <a:tab pos="783590" algn="l"/>
              </a:tabLst>
            </a:pPr>
            <a:r>
              <a:rPr lang="en-US" b="1" dirty="0">
                <a:latin typeface="Times New Roman" panose="02020603050405020304" pitchFamily="18" charset="0"/>
                <a:ea typeface="Times New Roman" panose="02020603050405020304" pitchFamily="18" charset="0"/>
              </a:rPr>
              <a:t>Handling of Boundary Conditions</a:t>
            </a:r>
            <a:r>
              <a:rPr lang="en-US" dirty="0">
                <a:latin typeface="Times New Roman" panose="02020603050405020304" pitchFamily="18" charset="0"/>
                <a:ea typeface="Times New Roman" panose="02020603050405020304" pitchFamily="18" charset="0"/>
              </a:rPr>
              <a:t>: Boundary conditions in FEM are applied</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directly to the nodes on the boundary. </a:t>
            </a:r>
          </a:p>
          <a:p>
            <a:pPr marL="685800" marR="74930" lvl="1" indent="-228600" algn="just">
              <a:lnSpc>
                <a:spcPct val="150000"/>
              </a:lnSpc>
              <a:buSzPts val="1200"/>
              <a:buFont typeface="Times New Roman" panose="02020603050405020304" pitchFamily="18" charset="0"/>
              <a:buAutoNum type="romanLcParenR"/>
              <a:tabLst>
                <a:tab pos="783590" algn="l"/>
              </a:tabLst>
            </a:pPr>
            <a:r>
              <a:rPr lang="en-US" b="1" dirty="0">
                <a:latin typeface="Times New Roman" panose="02020603050405020304" pitchFamily="18" charset="0"/>
                <a:ea typeface="Times New Roman" panose="02020603050405020304" pitchFamily="18" charset="0"/>
              </a:rPr>
              <a:t>Solution Algorithm</a:t>
            </a:r>
            <a:r>
              <a:rPr lang="en-US" dirty="0">
                <a:latin typeface="Times New Roman" panose="02020603050405020304" pitchFamily="18" charset="0"/>
                <a:ea typeface="Times New Roman" panose="02020603050405020304" pitchFamily="18" charset="0"/>
              </a:rPr>
              <a:t>: FEM typically leads to a system of algebraic equations,</a:t>
            </a:r>
            <a:r>
              <a:rPr lang="en-US" spc="5" dirty="0">
                <a:latin typeface="Times New Roman" panose="02020603050405020304" pitchFamily="18" charset="0"/>
                <a:ea typeface="Times New Roman" panose="02020603050405020304" pitchFamily="18" charset="0"/>
              </a:rPr>
              <a:t> </a:t>
            </a:r>
            <a:r>
              <a:rPr lang="en-US" spc="-5" dirty="0">
                <a:latin typeface="Times New Roman" panose="02020603050405020304" pitchFamily="18" charset="0"/>
                <a:ea typeface="Times New Roman" panose="02020603050405020304" pitchFamily="18" charset="0"/>
              </a:rPr>
              <a:t>which</a:t>
            </a:r>
            <a:r>
              <a:rPr lang="en-US" spc="-7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are</a:t>
            </a:r>
            <a:r>
              <a:rPr lang="en-US" spc="-8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solved</a:t>
            </a:r>
            <a:r>
              <a:rPr lang="en-US" spc="-7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using</a:t>
            </a:r>
            <a:r>
              <a:rPr lang="en-US" spc="-8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numerical</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techniques</a:t>
            </a:r>
            <a:r>
              <a:rPr lang="en-US" spc="-7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such</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as</a:t>
            </a:r>
            <a:r>
              <a:rPr lang="en-US" spc="-7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direct</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methods</a:t>
            </a:r>
            <a:r>
              <a:rPr lang="en-US" spc="-7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(e.g.,</a:t>
            </a:r>
            <a:r>
              <a:rPr lang="en-US" spc="-7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Gaussian</a:t>
            </a:r>
            <a:r>
              <a:rPr lang="en-US" spc="-28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elimination) or iterative methods (e.g., conjugate gradient).</a:t>
            </a:r>
          </a:p>
          <a:p>
            <a:pPr marR="74930" algn="just">
              <a:lnSpc>
                <a:spcPct val="150000"/>
              </a:lnSpc>
              <a:buSzPts val="1200"/>
              <a:tabLst>
                <a:tab pos="783590" algn="l"/>
              </a:tabLst>
            </a:pPr>
            <a:r>
              <a:rPr lang="en-US" b="1" kern="0" dirty="0">
                <a:latin typeface="Times New Roman" panose="02020603050405020304" pitchFamily="18" charset="0"/>
                <a:ea typeface="Times New Roman" panose="02020603050405020304" pitchFamily="18" charset="0"/>
              </a:rPr>
              <a:t>SBFEM</a:t>
            </a:r>
          </a:p>
          <a:p>
            <a:pPr marL="800100" marR="74295" lvl="1" indent="-342900" algn="just">
              <a:lnSpc>
                <a:spcPct val="150000"/>
              </a:lnSpc>
              <a:spcBef>
                <a:spcPts val="5"/>
              </a:spcBef>
              <a:buSzPts val="1200"/>
              <a:buFont typeface="Times New Roman" panose="02020603050405020304" pitchFamily="18" charset="0"/>
              <a:buAutoNum type="romanLcParenR"/>
              <a:tabLst>
                <a:tab pos="783590" algn="l"/>
              </a:tabLst>
            </a:pPr>
            <a:r>
              <a:rPr lang="en-US" b="1" dirty="0">
                <a:latin typeface="Times New Roman" panose="02020603050405020304" pitchFamily="18" charset="0"/>
                <a:ea typeface="Times New Roman" panose="02020603050405020304" pitchFamily="18" charset="0"/>
              </a:rPr>
              <a:t>Mesh Generation</a:t>
            </a:r>
            <a:r>
              <a:rPr lang="en-US" dirty="0">
                <a:latin typeface="Times New Roman" panose="02020603050405020304" pitchFamily="18" charset="0"/>
                <a:ea typeface="Times New Roman" panose="02020603050405020304" pitchFamily="18" charset="0"/>
              </a:rPr>
              <a:t>: Unlike FEM, SBFEM discretizes only the boundary of the</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subdomains,</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not</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entire domain.</a:t>
            </a:r>
            <a:r>
              <a:rPr lang="en-US" spc="5" dirty="0">
                <a:latin typeface="Times New Roman" panose="02020603050405020304" pitchFamily="18" charset="0"/>
                <a:ea typeface="Times New Roman" panose="02020603050405020304" pitchFamily="18" charset="0"/>
              </a:rPr>
              <a:t> </a:t>
            </a:r>
          </a:p>
          <a:p>
            <a:pPr marL="800100" marR="74295" lvl="1" indent="-342900" algn="just">
              <a:lnSpc>
                <a:spcPct val="150000"/>
              </a:lnSpc>
              <a:spcBef>
                <a:spcPts val="5"/>
              </a:spcBef>
              <a:buSzPts val="1200"/>
              <a:buFont typeface="Times New Roman" panose="02020603050405020304" pitchFamily="18" charset="0"/>
              <a:buAutoNum type="romanLcParenR"/>
              <a:tabLst>
                <a:tab pos="783590" algn="l"/>
              </a:tabLst>
            </a:pPr>
            <a:r>
              <a:rPr lang="en-US" b="1" dirty="0">
                <a:latin typeface="Times New Roman" panose="02020603050405020304" pitchFamily="18" charset="0"/>
                <a:ea typeface="Times New Roman" panose="02020603050405020304" pitchFamily="18" charset="0"/>
              </a:rPr>
              <a:t>Handling</a:t>
            </a:r>
            <a:r>
              <a:rPr lang="en-US" b="1" spc="5"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of</a:t>
            </a:r>
            <a:r>
              <a:rPr lang="en-US" b="1" spc="5"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Boundary</a:t>
            </a:r>
            <a:r>
              <a:rPr lang="en-US" b="1" spc="5"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Conditions</a:t>
            </a:r>
            <a:r>
              <a:rPr lang="en-US" dirty="0">
                <a:latin typeface="Times New Roman" panose="02020603050405020304" pitchFamily="18" charset="0"/>
                <a:ea typeface="Times New Roman" panose="02020603050405020304" pitchFamily="18" charset="0"/>
              </a:rPr>
              <a:t>:</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SBFEM</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simplifies</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application</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of</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boundary conditions, as they are applied to the boundary of the subdomains. </a:t>
            </a:r>
          </a:p>
          <a:p>
            <a:pPr marL="800100" marR="74295" lvl="1" indent="-342900" algn="just">
              <a:lnSpc>
                <a:spcPct val="150000"/>
              </a:lnSpc>
              <a:spcBef>
                <a:spcPts val="5"/>
              </a:spcBef>
              <a:buSzPts val="1200"/>
              <a:buFont typeface="Times New Roman" panose="02020603050405020304" pitchFamily="18" charset="0"/>
              <a:buAutoNum type="romanLcParenR"/>
              <a:tabLst>
                <a:tab pos="783590" algn="l"/>
              </a:tabLst>
            </a:pPr>
            <a:r>
              <a:rPr lang="en-US" b="1" dirty="0">
                <a:latin typeface="Times New Roman" panose="02020603050405020304" pitchFamily="18" charset="0"/>
                <a:ea typeface="Times New Roman" panose="02020603050405020304" pitchFamily="18" charset="0"/>
              </a:rPr>
              <a:t>Solution Algorithm</a:t>
            </a:r>
            <a:r>
              <a:rPr lang="en-US" dirty="0">
                <a:latin typeface="Times New Roman" panose="02020603050405020304" pitchFamily="18" charset="0"/>
                <a:ea typeface="Times New Roman" panose="02020603050405020304" pitchFamily="18" charset="0"/>
              </a:rPr>
              <a:t>: SBFEM results in a semi-analytical solution for the radial</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direction,</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while</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tangential</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direction</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is</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treated</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numerically.</a:t>
            </a:r>
            <a:r>
              <a:rPr lang="en-US" spc="5" dirty="0">
                <a:latin typeface="Times New Roman" panose="02020603050405020304" pitchFamily="18" charset="0"/>
                <a:ea typeface="Times New Roman" panose="02020603050405020304" pitchFamily="18" charset="0"/>
              </a:rPr>
              <a:t> </a:t>
            </a:r>
            <a:endParaRPr lang="en-US" dirty="0"/>
          </a:p>
        </p:txBody>
      </p:sp>
    </p:spTree>
    <p:extLst>
      <p:ext uri="{BB962C8B-B14F-4D97-AF65-F5344CB8AC3E}">
        <p14:creationId xmlns:p14="http://schemas.microsoft.com/office/powerpoint/2010/main" val="50105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7133D07-0DDB-4C54-859F-39E90AFF7550}"/>
              </a:ext>
            </a:extLst>
          </p:cNvPr>
          <p:cNvSpPr/>
          <p:nvPr/>
        </p:nvSpPr>
        <p:spPr>
          <a:xfrm>
            <a:off x="207579" y="188882"/>
            <a:ext cx="11776842" cy="6480236"/>
          </a:xfrm>
          <a:prstGeom prst="rect">
            <a:avLst/>
          </a:prstGeom>
        </p:spPr>
        <p:txBody>
          <a:bodyPr wrap="square">
            <a:spAutoFit/>
          </a:bodyPr>
          <a:lstStyle/>
          <a:p>
            <a:pPr marR="3914140" algn="just">
              <a:lnSpc>
                <a:spcPct val="150000"/>
              </a:lnSpc>
              <a:buSzPts val="1200"/>
              <a:tabLst>
                <a:tab pos="513715" algn="l"/>
              </a:tabLst>
            </a:pPr>
            <a:r>
              <a:rPr lang="en-US" b="1" kern="0" dirty="0">
                <a:latin typeface="Times New Roman" panose="02020603050405020304" pitchFamily="18" charset="0"/>
                <a:ea typeface="Times New Roman" panose="02020603050405020304" pitchFamily="18" charset="0"/>
              </a:rPr>
              <a:t>c) Practical Applications</a:t>
            </a:r>
            <a:r>
              <a:rPr lang="en-US" b="1" kern="0" spc="-285" dirty="0">
                <a:latin typeface="Times New Roman" panose="02020603050405020304" pitchFamily="18" charset="0"/>
                <a:ea typeface="Times New Roman" panose="02020603050405020304" pitchFamily="18" charset="0"/>
              </a:rPr>
              <a:t> </a:t>
            </a:r>
          </a:p>
          <a:p>
            <a:pPr marR="77470" lvl="0" algn="just">
              <a:lnSpc>
                <a:spcPct val="150000"/>
              </a:lnSpc>
              <a:buSzPts val="1000"/>
              <a:tabLst>
                <a:tab pos="970915" algn="l"/>
              </a:tabLst>
            </a:pPr>
            <a:r>
              <a:rPr lang="en-US" b="1" dirty="0">
                <a:latin typeface="Times New Roman" panose="02020603050405020304" pitchFamily="18" charset="0"/>
                <a:ea typeface="Wingdings" panose="05000000000000000000" pitchFamily="2" charset="2"/>
                <a:cs typeface="Wingdings" panose="05000000000000000000" pitchFamily="2" charset="2"/>
              </a:rPr>
              <a:t>FEM Applications: </a:t>
            </a:r>
            <a:r>
              <a:rPr lang="en-US" dirty="0">
                <a:latin typeface="Times New Roman" panose="02020603050405020304" pitchFamily="18" charset="0"/>
                <a:ea typeface="Wingdings" panose="05000000000000000000" pitchFamily="2" charset="2"/>
                <a:cs typeface="Wingdings" panose="05000000000000000000" pitchFamily="2" charset="2"/>
              </a:rPr>
              <a:t>FEM is widely used in a variety of engineering fields for solving problems related to structural mechanics, fluid dynamics, heat transfer, and more. Some typical applications include:</a:t>
            </a:r>
          </a:p>
          <a:p>
            <a:pPr marL="342900" marR="77470" lvl="0" indent="-342900" algn="just">
              <a:lnSpc>
                <a:spcPct val="150000"/>
              </a:lnSpc>
              <a:buSzPts val="1000"/>
              <a:buFont typeface="Wingdings" panose="05000000000000000000" pitchFamily="2" charset="2"/>
              <a:buChar char=""/>
              <a:tabLst>
                <a:tab pos="970915" algn="l"/>
              </a:tabLst>
            </a:pPr>
            <a:r>
              <a:rPr lang="en-US" b="1" dirty="0">
                <a:latin typeface="Times New Roman" panose="02020603050405020304" pitchFamily="18" charset="0"/>
                <a:ea typeface="Wingdings" panose="05000000000000000000" pitchFamily="2" charset="2"/>
                <a:cs typeface="Wingdings" panose="05000000000000000000" pitchFamily="2" charset="2"/>
              </a:rPr>
              <a:t>Stress</a:t>
            </a:r>
            <a:r>
              <a:rPr lang="en-US" b="1" spc="215" dirty="0">
                <a:latin typeface="Times New Roman" panose="02020603050405020304" pitchFamily="18" charset="0"/>
                <a:ea typeface="Wingdings" panose="05000000000000000000" pitchFamily="2" charset="2"/>
                <a:cs typeface="Wingdings" panose="05000000000000000000" pitchFamily="2" charset="2"/>
              </a:rPr>
              <a:t> </a:t>
            </a:r>
            <a:r>
              <a:rPr lang="en-US" b="1" dirty="0">
                <a:latin typeface="Times New Roman" panose="02020603050405020304" pitchFamily="18" charset="0"/>
                <a:ea typeface="Wingdings" panose="05000000000000000000" pitchFamily="2" charset="2"/>
                <a:cs typeface="Wingdings" panose="05000000000000000000" pitchFamily="2" charset="2"/>
              </a:rPr>
              <a:t>analysis</a:t>
            </a:r>
            <a:r>
              <a:rPr lang="en-US" b="1" spc="210" dirty="0">
                <a:latin typeface="Times New Roman" panose="02020603050405020304" pitchFamily="18" charset="0"/>
                <a:ea typeface="Wingdings" panose="05000000000000000000" pitchFamily="2" charset="2"/>
                <a:cs typeface="Wingdings" panose="05000000000000000000" pitchFamily="2" charset="2"/>
              </a:rPr>
              <a:t> </a:t>
            </a:r>
            <a:r>
              <a:rPr lang="en-US" b="1" dirty="0">
                <a:latin typeface="Times New Roman" panose="02020603050405020304" pitchFamily="18" charset="0"/>
                <a:ea typeface="Wingdings" panose="05000000000000000000" pitchFamily="2" charset="2"/>
                <a:cs typeface="Wingdings" panose="05000000000000000000" pitchFamily="2" charset="2"/>
              </a:rPr>
              <a:t>in</a:t>
            </a:r>
            <a:r>
              <a:rPr lang="en-US" b="1" spc="215" dirty="0">
                <a:latin typeface="Times New Roman" panose="02020603050405020304" pitchFamily="18" charset="0"/>
                <a:ea typeface="Wingdings" panose="05000000000000000000" pitchFamily="2" charset="2"/>
                <a:cs typeface="Wingdings" panose="05000000000000000000" pitchFamily="2" charset="2"/>
              </a:rPr>
              <a:t> </a:t>
            </a:r>
            <a:r>
              <a:rPr lang="en-US" b="1" dirty="0">
                <a:latin typeface="Times New Roman" panose="02020603050405020304" pitchFamily="18" charset="0"/>
                <a:ea typeface="Wingdings" panose="05000000000000000000" pitchFamily="2" charset="2"/>
                <a:cs typeface="Wingdings" panose="05000000000000000000" pitchFamily="2" charset="2"/>
              </a:rPr>
              <a:t>structures</a:t>
            </a:r>
            <a:r>
              <a:rPr lang="en-US" dirty="0">
                <a:latin typeface="Times New Roman" panose="02020603050405020304" pitchFamily="18" charset="0"/>
                <a:ea typeface="Wingdings" panose="05000000000000000000" pitchFamily="2" charset="2"/>
                <a:cs typeface="Wingdings" panose="05000000000000000000" pitchFamily="2" charset="2"/>
              </a:rPr>
              <a:t>:</a:t>
            </a:r>
            <a:r>
              <a:rPr lang="en-US" spc="220"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FEM</a:t>
            </a:r>
            <a:r>
              <a:rPr lang="en-US" spc="21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is</a:t>
            </a:r>
            <a:r>
              <a:rPr lang="en-US" spc="22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used</a:t>
            </a:r>
            <a:r>
              <a:rPr lang="en-US" spc="220"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extensively</a:t>
            </a:r>
            <a:r>
              <a:rPr lang="en-US" spc="19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to</a:t>
            </a:r>
            <a:r>
              <a:rPr lang="en-US" spc="21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calculate</a:t>
            </a:r>
            <a:r>
              <a:rPr lang="en-US" spc="21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stress,</a:t>
            </a:r>
            <a:r>
              <a:rPr lang="en-US" spc="-28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strain,</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and deformation in</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structures under various</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loading</a:t>
            </a:r>
            <a:r>
              <a:rPr lang="en-US" spc="-10"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conditions.</a:t>
            </a:r>
          </a:p>
          <a:p>
            <a:pPr marL="342900" marR="76835" lvl="0" indent="-342900" algn="just">
              <a:lnSpc>
                <a:spcPct val="150000"/>
              </a:lnSpc>
              <a:spcBef>
                <a:spcPts val="5"/>
              </a:spcBef>
              <a:buSzPts val="1000"/>
              <a:buFont typeface="Wingdings" panose="05000000000000000000" pitchFamily="2" charset="2"/>
              <a:buChar char=""/>
              <a:tabLst>
                <a:tab pos="970915" algn="l"/>
              </a:tabLst>
            </a:pPr>
            <a:r>
              <a:rPr lang="en-US" b="1" dirty="0">
                <a:latin typeface="Times New Roman" panose="02020603050405020304" pitchFamily="18" charset="0"/>
                <a:ea typeface="Wingdings" panose="05000000000000000000" pitchFamily="2" charset="2"/>
                <a:cs typeface="Wingdings" panose="05000000000000000000" pitchFamily="2" charset="2"/>
              </a:rPr>
              <a:t>Vibration</a:t>
            </a:r>
            <a:r>
              <a:rPr lang="en-US" b="1" spc="155" dirty="0">
                <a:latin typeface="Times New Roman" panose="02020603050405020304" pitchFamily="18" charset="0"/>
                <a:ea typeface="Wingdings" panose="05000000000000000000" pitchFamily="2" charset="2"/>
                <a:cs typeface="Wingdings" panose="05000000000000000000" pitchFamily="2" charset="2"/>
              </a:rPr>
              <a:t> </a:t>
            </a:r>
            <a:r>
              <a:rPr lang="en-US" b="1" dirty="0">
                <a:latin typeface="Times New Roman" panose="02020603050405020304" pitchFamily="18" charset="0"/>
                <a:ea typeface="Wingdings" panose="05000000000000000000" pitchFamily="2" charset="2"/>
                <a:cs typeface="Wingdings" panose="05000000000000000000" pitchFamily="2" charset="2"/>
              </a:rPr>
              <a:t>analysis</a:t>
            </a:r>
            <a:r>
              <a:rPr lang="en-US" dirty="0">
                <a:latin typeface="Times New Roman" panose="02020603050405020304" pitchFamily="18" charset="0"/>
                <a:ea typeface="Wingdings" panose="05000000000000000000" pitchFamily="2" charset="2"/>
                <a:cs typeface="Wingdings" panose="05000000000000000000" pitchFamily="2" charset="2"/>
              </a:rPr>
              <a:t>:</a:t>
            </a:r>
            <a:r>
              <a:rPr lang="en-US" spc="15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FEM</a:t>
            </a:r>
            <a:r>
              <a:rPr lang="en-US" spc="160"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is</a:t>
            </a:r>
            <a:r>
              <a:rPr lang="en-US" spc="160"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used</a:t>
            </a:r>
            <a:r>
              <a:rPr lang="en-US" spc="160"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to</a:t>
            </a:r>
            <a:r>
              <a:rPr lang="en-US" spc="15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calculate</a:t>
            </a:r>
            <a:r>
              <a:rPr lang="en-US" spc="15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natural</a:t>
            </a:r>
            <a:r>
              <a:rPr lang="en-US" spc="15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frequencies</a:t>
            </a:r>
            <a:r>
              <a:rPr lang="en-US" spc="170"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and</a:t>
            </a:r>
            <a:r>
              <a:rPr lang="en-US" spc="15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mode</a:t>
            </a:r>
            <a:r>
              <a:rPr lang="en-US" spc="-28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shapes</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in mechanical and</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civil engineering</a:t>
            </a:r>
            <a:r>
              <a:rPr lang="en-US" spc="-1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systems.</a:t>
            </a:r>
          </a:p>
          <a:p>
            <a:pPr marL="342900" marR="76835" lvl="0" indent="-342900" algn="just">
              <a:lnSpc>
                <a:spcPct val="150000"/>
              </a:lnSpc>
              <a:buSzPts val="1000"/>
              <a:buFont typeface="Wingdings" panose="05000000000000000000" pitchFamily="2" charset="2"/>
              <a:buChar char=""/>
              <a:tabLst>
                <a:tab pos="970915" algn="l"/>
              </a:tabLst>
            </a:pPr>
            <a:r>
              <a:rPr lang="en-US" b="1" dirty="0">
                <a:latin typeface="Times New Roman" panose="02020603050405020304" pitchFamily="18" charset="0"/>
                <a:ea typeface="Wingdings" panose="05000000000000000000" pitchFamily="2" charset="2"/>
                <a:cs typeface="Wingdings" panose="05000000000000000000" pitchFamily="2" charset="2"/>
              </a:rPr>
              <a:t>Thermal</a:t>
            </a:r>
            <a:r>
              <a:rPr lang="en-US" b="1" spc="-20" dirty="0">
                <a:latin typeface="Times New Roman" panose="02020603050405020304" pitchFamily="18" charset="0"/>
                <a:ea typeface="Wingdings" panose="05000000000000000000" pitchFamily="2" charset="2"/>
                <a:cs typeface="Wingdings" panose="05000000000000000000" pitchFamily="2" charset="2"/>
              </a:rPr>
              <a:t> </a:t>
            </a:r>
            <a:r>
              <a:rPr lang="en-US" b="1" dirty="0">
                <a:latin typeface="Times New Roman" panose="02020603050405020304" pitchFamily="18" charset="0"/>
                <a:ea typeface="Wingdings" panose="05000000000000000000" pitchFamily="2" charset="2"/>
                <a:cs typeface="Wingdings" panose="05000000000000000000" pitchFamily="2" charset="2"/>
              </a:rPr>
              <a:t>analysis</a:t>
            </a:r>
            <a:r>
              <a:rPr lang="en-US" dirty="0">
                <a:latin typeface="Times New Roman" panose="02020603050405020304" pitchFamily="18" charset="0"/>
                <a:ea typeface="Wingdings" panose="05000000000000000000" pitchFamily="2" charset="2"/>
                <a:cs typeface="Wingdings" panose="05000000000000000000" pitchFamily="2" charset="2"/>
              </a:rPr>
              <a:t>:</a:t>
            </a:r>
            <a:r>
              <a:rPr lang="en-US" spc="-1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FEM</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is</a:t>
            </a:r>
            <a:r>
              <a:rPr lang="en-US" spc="-1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applied</a:t>
            </a:r>
            <a:r>
              <a:rPr lang="en-US" spc="-20"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to</a:t>
            </a:r>
            <a:r>
              <a:rPr lang="en-US" spc="-1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solve</a:t>
            </a:r>
            <a:r>
              <a:rPr lang="en-US" spc="-20"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problems</a:t>
            </a:r>
            <a:r>
              <a:rPr lang="en-US" spc="-1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involving</a:t>
            </a:r>
            <a:r>
              <a:rPr lang="en-US" spc="-30"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heat</a:t>
            </a:r>
            <a:r>
              <a:rPr lang="en-US" spc="-1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transfer</a:t>
            </a:r>
            <a:r>
              <a:rPr lang="en-US" spc="-2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in</a:t>
            </a:r>
            <a:r>
              <a:rPr lang="en-US" spc="-28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solid</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bodies, including</a:t>
            </a:r>
            <a:r>
              <a:rPr lang="en-US" spc="-1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conduction,</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convection, and radiation.</a:t>
            </a:r>
          </a:p>
          <a:p>
            <a:pPr marR="76835" lvl="0" algn="just">
              <a:lnSpc>
                <a:spcPct val="150000"/>
              </a:lnSpc>
              <a:buSzPts val="1000"/>
              <a:tabLst>
                <a:tab pos="970915" algn="l"/>
              </a:tabLst>
            </a:pPr>
            <a:r>
              <a:rPr lang="en-US" b="1" dirty="0">
                <a:latin typeface="Times New Roman" panose="02020603050405020304" pitchFamily="18" charset="0"/>
              </a:rPr>
              <a:t>SBFEM</a:t>
            </a:r>
            <a:r>
              <a:rPr lang="en-US" b="1" kern="0" spc="-15" dirty="0">
                <a:latin typeface="Times New Roman" panose="02020603050405020304" pitchFamily="18" charset="0"/>
                <a:ea typeface="Times New Roman" panose="02020603050405020304" pitchFamily="18" charset="0"/>
              </a:rPr>
              <a:t> </a:t>
            </a:r>
            <a:r>
              <a:rPr lang="en-US" b="1" kern="0" dirty="0">
                <a:latin typeface="Times New Roman" panose="02020603050405020304" pitchFamily="18" charset="0"/>
                <a:ea typeface="Times New Roman" panose="02020603050405020304" pitchFamily="18" charset="0"/>
              </a:rPr>
              <a:t>Applications: </a:t>
            </a:r>
            <a:r>
              <a:rPr lang="en-US" dirty="0">
                <a:latin typeface="Times New Roman" panose="02020603050405020304" pitchFamily="18" charset="0"/>
              </a:rPr>
              <a:t>SBFEM</a:t>
            </a:r>
            <a:r>
              <a:rPr lang="en-US" dirty="0">
                <a:latin typeface="Times New Roman" panose="02020603050405020304" pitchFamily="18" charset="0"/>
                <a:ea typeface="Times New Roman" panose="02020603050405020304" pitchFamily="18" charset="0"/>
              </a:rPr>
              <a:t> excels in specific applications where FEM might struggle, such as problems</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with singularities, unbounded domains, or highly complex geometries. Some typical</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applications</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include:</a:t>
            </a:r>
          </a:p>
          <a:p>
            <a:pPr marL="342900" marR="73660" lvl="0" indent="-342900" algn="just">
              <a:lnSpc>
                <a:spcPct val="150000"/>
              </a:lnSpc>
              <a:spcBef>
                <a:spcPts val="800"/>
              </a:spcBef>
              <a:spcAft>
                <a:spcPts val="0"/>
              </a:spcAft>
              <a:buSzPts val="1000"/>
              <a:buFont typeface="Wingdings" panose="05000000000000000000" pitchFamily="2" charset="2"/>
              <a:buChar char=""/>
              <a:tabLst>
                <a:tab pos="970915" algn="l"/>
              </a:tabLst>
            </a:pPr>
            <a:r>
              <a:rPr lang="en-US" b="1" dirty="0">
                <a:latin typeface="Times New Roman" panose="02020603050405020304" pitchFamily="18" charset="0"/>
                <a:ea typeface="Wingdings" panose="05000000000000000000" pitchFamily="2" charset="2"/>
                <a:cs typeface="Wingdings" panose="05000000000000000000" pitchFamily="2" charset="2"/>
              </a:rPr>
              <a:t>Crack</a:t>
            </a:r>
            <a:r>
              <a:rPr lang="en-US" b="1" spc="5" dirty="0">
                <a:latin typeface="Times New Roman" panose="02020603050405020304" pitchFamily="18" charset="0"/>
                <a:ea typeface="Wingdings" panose="05000000000000000000" pitchFamily="2" charset="2"/>
                <a:cs typeface="Wingdings" panose="05000000000000000000" pitchFamily="2" charset="2"/>
              </a:rPr>
              <a:t> </a:t>
            </a:r>
            <a:r>
              <a:rPr lang="en-US" b="1" dirty="0">
                <a:latin typeface="Times New Roman" panose="02020603050405020304" pitchFamily="18" charset="0"/>
                <a:ea typeface="Wingdings" panose="05000000000000000000" pitchFamily="2" charset="2"/>
                <a:cs typeface="Wingdings" panose="05000000000000000000" pitchFamily="2" charset="2"/>
              </a:rPr>
              <a:t>propagation</a:t>
            </a:r>
            <a:r>
              <a:rPr lang="en-US" dirty="0">
                <a:latin typeface="Times New Roman" panose="02020603050405020304" pitchFamily="18" charset="0"/>
                <a:ea typeface="Wingdings" panose="05000000000000000000" pitchFamily="2" charset="2"/>
                <a:cs typeface="Wingdings" panose="05000000000000000000" pitchFamily="2" charset="2"/>
              </a:rPr>
              <a:t>:</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SBFEM</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is</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particularly useful</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for</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fracture</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mechanics</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problems because it handles stress singularities at crack tips more efficiently</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than</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FEM.</a:t>
            </a:r>
          </a:p>
          <a:p>
            <a:pPr marL="342900" marR="76835" lvl="0" indent="-342900" algn="just">
              <a:lnSpc>
                <a:spcPct val="150000"/>
              </a:lnSpc>
              <a:spcBef>
                <a:spcPts val="800"/>
              </a:spcBef>
              <a:spcAft>
                <a:spcPts val="0"/>
              </a:spcAft>
              <a:buSzPts val="1000"/>
              <a:buFont typeface="Wingdings" panose="05000000000000000000" pitchFamily="2" charset="2"/>
              <a:buChar char=""/>
              <a:tabLst>
                <a:tab pos="970915" algn="l"/>
              </a:tabLst>
            </a:pPr>
            <a:r>
              <a:rPr lang="en-US" b="1" dirty="0">
                <a:latin typeface="Times New Roman" panose="02020603050405020304" pitchFamily="18" charset="0"/>
                <a:ea typeface="Wingdings" panose="05000000000000000000" pitchFamily="2" charset="2"/>
                <a:cs typeface="Wingdings" panose="05000000000000000000" pitchFamily="2" charset="2"/>
              </a:rPr>
              <a:t>Soil-structure interaction</a:t>
            </a:r>
            <a:r>
              <a:rPr lang="en-US" dirty="0">
                <a:latin typeface="Times New Roman" panose="02020603050405020304" pitchFamily="18" charset="0"/>
                <a:ea typeface="Wingdings" panose="05000000000000000000" pitchFamily="2" charset="2"/>
                <a:cs typeface="Wingdings" panose="05000000000000000000" pitchFamily="2" charset="2"/>
              </a:rPr>
              <a:t>: In geotechnical engineering, SBFEM can model</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infinite domains (e.g., soil extending to infinity) without artificial truncation of</a:t>
            </a:r>
            <a:r>
              <a:rPr lang="en-US" spc="-28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the</a:t>
            </a:r>
            <a:r>
              <a:rPr lang="en-US" spc="-5" dirty="0">
                <a:latin typeface="Times New Roman" panose="02020603050405020304" pitchFamily="18" charset="0"/>
                <a:ea typeface="Wingdings" panose="05000000000000000000" pitchFamily="2" charset="2"/>
                <a:cs typeface="Wingdings" panose="05000000000000000000" pitchFamily="2" charset="2"/>
              </a:rPr>
              <a:t> </a:t>
            </a:r>
            <a:r>
              <a:rPr lang="en-US" dirty="0">
                <a:latin typeface="Times New Roman" panose="02020603050405020304" pitchFamily="18" charset="0"/>
                <a:ea typeface="Wingdings" panose="05000000000000000000" pitchFamily="2" charset="2"/>
                <a:cs typeface="Wingdings" panose="05000000000000000000" pitchFamily="2" charset="2"/>
              </a:rPr>
              <a:t>domain, as is required in FEM.</a:t>
            </a:r>
          </a:p>
        </p:txBody>
      </p:sp>
    </p:spTree>
    <p:extLst>
      <p:ext uri="{BB962C8B-B14F-4D97-AF65-F5344CB8AC3E}">
        <p14:creationId xmlns:p14="http://schemas.microsoft.com/office/powerpoint/2010/main" val="30510889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1B33D-4EA0-4351-B8FA-5813BCFBF8F9}"/>
              </a:ext>
            </a:extLst>
          </p:cNvPr>
          <p:cNvSpPr>
            <a:spLocks noGrp="1"/>
          </p:cNvSpPr>
          <p:nvPr>
            <p:ph type="title"/>
          </p:nvPr>
        </p:nvSpPr>
        <p:spPr>
          <a:xfrm>
            <a:off x="231225" y="358481"/>
            <a:ext cx="11729545" cy="635875"/>
          </a:xfrm>
        </p:spPr>
        <p:txBody>
          <a:bodyPr>
            <a:normAutofit fontScale="90000"/>
          </a:bodyPr>
          <a:lstStyle/>
          <a:p>
            <a:pPr algn="ctr"/>
            <a:r>
              <a:rPr lang="en-US" sz="4000" b="1" dirty="0">
                <a:solidFill>
                  <a:schemeClr val="tx1">
                    <a:lumMod val="95000"/>
                    <a:lumOff val="5000"/>
                  </a:schemeClr>
                </a:solidFill>
                <a:latin typeface="Times New Roman" panose="02020603050405020304" pitchFamily="18" charset="0"/>
                <a:cs typeface="Times New Roman" panose="02020603050405020304" pitchFamily="18" charset="0"/>
              </a:rPr>
              <a:t>COMPARATIVE ANALYSIS: SBFEM VS FEM</a:t>
            </a:r>
            <a:endParaRPr lang="en-US" sz="40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3CD5E40-E1B5-4E19-9D30-2C61CA2CE156}"/>
              </a:ext>
            </a:extLst>
          </p:cNvPr>
          <p:cNvSpPr/>
          <p:nvPr/>
        </p:nvSpPr>
        <p:spPr>
          <a:xfrm>
            <a:off x="231226" y="994356"/>
            <a:ext cx="11729545" cy="5585119"/>
          </a:xfrm>
          <a:prstGeom prst="rect">
            <a:avLst/>
          </a:prstGeom>
        </p:spPr>
        <p:txBody>
          <a:bodyPr wrap="square">
            <a:spAutoFit/>
          </a:bodyPr>
          <a:lstStyle/>
          <a:p>
            <a:pPr algn="just">
              <a:lnSpc>
                <a:spcPct val="150000"/>
              </a:lnSpc>
              <a:buSzPts val="1200"/>
              <a:tabLst>
                <a:tab pos="292735" algn="l"/>
              </a:tabLst>
            </a:pPr>
            <a:r>
              <a:rPr lang="en-US" b="1" dirty="0">
                <a:latin typeface="Times New Roman" panose="02020603050405020304" pitchFamily="18" charset="0"/>
                <a:ea typeface="Times New Roman" panose="02020603050405020304" pitchFamily="18" charset="0"/>
                <a:cs typeface="Times New Roman" panose="02020603050405020304" pitchFamily="18" charset="0"/>
              </a:rPr>
              <a:t>1. Mathematical</a:t>
            </a:r>
            <a:r>
              <a:rPr lang="en-US"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latin typeface="Times New Roman" panose="02020603050405020304" pitchFamily="18" charset="0"/>
                <a:ea typeface="Times New Roman" panose="02020603050405020304" pitchFamily="18" charset="0"/>
                <a:cs typeface="Times New Roman" panose="02020603050405020304" pitchFamily="18" charset="0"/>
              </a:rPr>
              <a:t>Formulation</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63500" marR="74295" algn="just">
              <a:lnSpc>
                <a:spcPct val="150000"/>
              </a:lnSpc>
              <a:spcBef>
                <a:spcPts val="0"/>
              </a:spcBef>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The FEM discretizes the entire domain into small finite elements, where the solution is</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approximated</a:t>
            </a:r>
            <a:r>
              <a:rPr lang="en-US" spc="-3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over</a:t>
            </a:r>
            <a:r>
              <a:rPr lang="en-US" spc="-2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each</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element.</a:t>
            </a:r>
            <a:r>
              <a:rPr lang="en-US"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In</a:t>
            </a:r>
            <a:r>
              <a:rPr lang="en-US"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FEM,</a:t>
            </a:r>
            <a:r>
              <a:rPr lang="en-US" spc="-3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the</a:t>
            </a:r>
            <a:r>
              <a:rPr lang="en-US" spc="-3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domain</a:t>
            </a:r>
            <a:r>
              <a:rPr lang="en-US" spc="-3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is</a:t>
            </a:r>
            <a:r>
              <a:rPr lang="en-US" spc="-3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subdivided</a:t>
            </a:r>
            <a:r>
              <a:rPr lang="en-US" spc="-3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into</a:t>
            </a:r>
            <a:r>
              <a:rPr lang="en-US" spc="-3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small</a:t>
            </a:r>
            <a:r>
              <a:rPr lang="en-US" spc="-3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finite</a:t>
            </a:r>
            <a:r>
              <a:rPr lang="en-US" spc="-3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elements,</a:t>
            </a:r>
            <a:r>
              <a:rPr lang="en-US" spc="-29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and</a:t>
            </a:r>
            <a:r>
              <a:rPr lang="en-US" spc="-4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the</a:t>
            </a:r>
            <a:r>
              <a:rPr lang="en-US" spc="-3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governing</a:t>
            </a:r>
            <a:r>
              <a:rPr lang="en-US" spc="-4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equations</a:t>
            </a:r>
            <a:r>
              <a:rPr lang="en-US" spc="-3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are</a:t>
            </a:r>
            <a:r>
              <a:rPr lang="en-US" spc="-4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solved</a:t>
            </a:r>
            <a:r>
              <a:rPr lang="en-US" spc="-3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for</a:t>
            </a:r>
            <a:r>
              <a:rPr lang="en-US" spc="-3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each</a:t>
            </a:r>
            <a:r>
              <a:rPr lang="en-US" spc="-2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element.</a:t>
            </a:r>
            <a:r>
              <a:rPr lang="en-US" spc="-4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The</a:t>
            </a:r>
            <a:r>
              <a:rPr lang="en-US" spc="-4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accuracy</a:t>
            </a:r>
            <a:r>
              <a:rPr lang="en-US" spc="-6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of</a:t>
            </a:r>
            <a:r>
              <a:rPr lang="en-US" spc="-4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FEM</a:t>
            </a:r>
            <a:r>
              <a:rPr lang="en-US" spc="-3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depends</a:t>
            </a:r>
            <a:r>
              <a:rPr lang="en-US" spc="-4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on</a:t>
            </a:r>
            <a:r>
              <a:rPr lang="en-US" spc="-4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the</a:t>
            </a:r>
            <a:r>
              <a:rPr lang="en-US" spc="-285" dirty="0">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latin typeface="Times New Roman" panose="02020603050405020304" pitchFamily="18" charset="0"/>
                <a:ea typeface="Times New Roman" panose="02020603050405020304" pitchFamily="18" charset="0"/>
                <a:cs typeface="Times New Roman" panose="02020603050405020304" pitchFamily="18" charset="0"/>
              </a:rPr>
              <a:t>number</a:t>
            </a:r>
            <a:r>
              <a:rPr lang="en-US" spc="-7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and</a:t>
            </a:r>
            <a:r>
              <a:rPr lang="en-US" spc="-6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quality</a:t>
            </a:r>
            <a:r>
              <a:rPr lang="en-US" spc="-8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of</a:t>
            </a:r>
            <a:r>
              <a:rPr lang="en-US" spc="-6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the</a:t>
            </a:r>
            <a:r>
              <a:rPr lang="en-US" spc="-5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elements.</a:t>
            </a:r>
            <a:r>
              <a:rPr lang="en-US" spc="-6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Typically,</a:t>
            </a:r>
            <a:r>
              <a:rPr lang="en-US" spc="-4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FEM</a:t>
            </a:r>
            <a:r>
              <a:rPr lang="en-US" spc="-6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is</a:t>
            </a:r>
            <a:r>
              <a:rPr lang="en-US" spc="-6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used</a:t>
            </a:r>
            <a:r>
              <a:rPr lang="en-US" spc="-6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to</a:t>
            </a:r>
            <a:r>
              <a:rPr lang="en-US" spc="-5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solve</a:t>
            </a:r>
            <a:r>
              <a:rPr lang="en-US" spc="-6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a:t>
            </a:r>
            <a:r>
              <a:rPr lang="en-US" spc="-6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wide</a:t>
            </a:r>
            <a:r>
              <a:rPr lang="en-US" spc="-7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variety</a:t>
            </a:r>
            <a:r>
              <a:rPr lang="en-US" spc="-10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of</a:t>
            </a:r>
            <a:r>
              <a:rPr lang="en-US" spc="-6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boundary</a:t>
            </a:r>
            <a:r>
              <a:rPr lang="en-US" spc="-285" dirty="0">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latin typeface="Times New Roman" panose="02020603050405020304" pitchFamily="18" charset="0"/>
                <a:ea typeface="Times New Roman" panose="02020603050405020304" pitchFamily="18" charset="0"/>
                <a:cs typeface="Times New Roman" panose="02020603050405020304" pitchFamily="18" charset="0"/>
              </a:rPr>
              <a:t>value</a:t>
            </a:r>
            <a:r>
              <a:rPr lang="en-US" spc="-7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problems,</a:t>
            </a:r>
            <a:r>
              <a:rPr lang="en-US" spc="-6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and</a:t>
            </a:r>
            <a:r>
              <a:rPr lang="en-US" spc="-6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it</a:t>
            </a:r>
            <a:r>
              <a:rPr lang="en-US" spc="-6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excels</a:t>
            </a:r>
            <a:r>
              <a:rPr lang="en-US" spc="-6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at</a:t>
            </a:r>
            <a:r>
              <a:rPr lang="en-US" spc="-6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providing</a:t>
            </a:r>
            <a:r>
              <a:rPr lang="en-US" spc="-6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accurate</a:t>
            </a:r>
            <a:r>
              <a:rPr lang="en-US" spc="-6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solutions</a:t>
            </a:r>
            <a:r>
              <a:rPr lang="en-US" spc="-6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for</a:t>
            </a:r>
            <a:r>
              <a:rPr lang="en-US" spc="-7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complex</a:t>
            </a:r>
            <a:r>
              <a:rPr lang="en-US" spc="-5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geometries</a:t>
            </a:r>
            <a:r>
              <a:rPr lang="en-US" spc="-7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with</a:t>
            </a:r>
            <a:r>
              <a:rPr lang="en-US" spc="-6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well-</a:t>
            </a:r>
            <a:r>
              <a:rPr lang="en-US" spc="-29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defined</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boundaries.</a:t>
            </a:r>
          </a:p>
          <a:p>
            <a:pPr marL="63500" marR="74295" algn="just">
              <a:lnSpc>
                <a:spcPct val="150000"/>
              </a:lnSpc>
              <a:spcBef>
                <a:spcPts val="0"/>
              </a:spcBef>
              <a:spcAft>
                <a:spcPts val="0"/>
              </a:spcAft>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2. Mesh</a:t>
            </a:r>
            <a:r>
              <a:rPr lang="en-US" b="1" kern="0"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0" dirty="0">
                <a:latin typeface="Times New Roman" panose="02020603050405020304" pitchFamily="18" charset="0"/>
                <a:ea typeface="Times New Roman" panose="02020603050405020304" pitchFamily="18" charset="0"/>
                <a:cs typeface="Times New Roman" panose="02020603050405020304" pitchFamily="18" charset="0"/>
              </a:rPr>
              <a:t>Generation</a:t>
            </a:r>
          </a:p>
          <a:p>
            <a:pPr marL="63500" marR="73660" algn="just">
              <a:lnSpc>
                <a:spcPct val="150000"/>
              </a:lnSpc>
              <a:spcBef>
                <a:spcPts val="0"/>
              </a:spcBef>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One of the key differences between FEM and SBFEM is in mesh generation. FEM requires a</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fine mesh throughout the entire domain to achieve high accuracy, particularly in regions of</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high</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stress</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gradients</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or</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where</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singularities</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are</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present.</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This</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can</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result</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in</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significant</a:t>
            </a:r>
            <a:r>
              <a:rPr lang="en-US" spc="-28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computational</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cost, especially</a:t>
            </a:r>
            <a:r>
              <a:rPr lang="en-US" spc="-2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in three-dimensional problems.</a:t>
            </a:r>
          </a:p>
          <a:p>
            <a:pPr marL="63500" marR="73660" algn="just">
              <a:lnSpc>
                <a:spcPct val="150000"/>
              </a:lnSpc>
              <a:spcBef>
                <a:spcPts val="0"/>
              </a:spcBef>
              <a:spcAft>
                <a:spcPts val="0"/>
              </a:spcAft>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3. Singularities</a:t>
            </a:r>
            <a:r>
              <a:rPr lang="en-US" b="1" kern="0"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0" dirty="0">
                <a:latin typeface="Times New Roman" panose="02020603050405020304" pitchFamily="18" charset="0"/>
                <a:ea typeface="Times New Roman" panose="02020603050405020304" pitchFamily="18" charset="0"/>
                <a:cs typeface="Times New Roman" panose="02020603050405020304" pitchFamily="18" charset="0"/>
              </a:rPr>
              <a:t>and</a:t>
            </a:r>
            <a:r>
              <a:rPr lang="en-US" b="1" kern="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0" dirty="0">
                <a:latin typeface="Times New Roman" panose="02020603050405020304" pitchFamily="18" charset="0"/>
                <a:ea typeface="Times New Roman" panose="02020603050405020304" pitchFamily="18" charset="0"/>
                <a:cs typeface="Times New Roman" panose="02020603050405020304" pitchFamily="18" charset="0"/>
              </a:rPr>
              <a:t>Infinite</a:t>
            </a:r>
            <a:r>
              <a:rPr lang="en-US" b="1" kern="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0" dirty="0">
                <a:latin typeface="Times New Roman" panose="02020603050405020304" pitchFamily="18" charset="0"/>
                <a:ea typeface="Times New Roman" panose="02020603050405020304" pitchFamily="18" charset="0"/>
                <a:cs typeface="Times New Roman" panose="02020603050405020304" pitchFamily="18" charset="0"/>
              </a:rPr>
              <a:t>Domains</a:t>
            </a:r>
          </a:p>
          <a:p>
            <a:pPr marL="63500" marR="77470" algn="just">
              <a:lnSpc>
                <a:spcPct val="150000"/>
              </a:lnSpc>
              <a:spcBef>
                <a:spcPts val="5"/>
              </a:spcBef>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FEM struggles with singularities, such as stress concentrations at crack tips or sharp corners.</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To capture these singularities accurately, FEM often requires mesh refinement in the regions</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surrounding</a:t>
            </a:r>
            <a:r>
              <a:rPr lang="en-US"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the</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singularity, which increases the computational cost.</a:t>
            </a:r>
          </a:p>
        </p:txBody>
      </p:sp>
    </p:spTree>
    <p:extLst>
      <p:ext uri="{BB962C8B-B14F-4D97-AF65-F5344CB8AC3E}">
        <p14:creationId xmlns:p14="http://schemas.microsoft.com/office/powerpoint/2010/main" val="1850705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6C8A80B-0D1C-466E-B355-843B53F6D52E}"/>
              </a:ext>
            </a:extLst>
          </p:cNvPr>
          <p:cNvSpPr/>
          <p:nvPr/>
        </p:nvSpPr>
        <p:spPr>
          <a:xfrm>
            <a:off x="333703" y="291474"/>
            <a:ext cx="11524594" cy="6275051"/>
          </a:xfrm>
          <a:prstGeom prst="rect">
            <a:avLst/>
          </a:prstGeom>
        </p:spPr>
        <p:txBody>
          <a:bodyPr wrap="square">
            <a:spAutoFit/>
          </a:bodyPr>
          <a:lstStyle/>
          <a:p>
            <a:pPr algn="just">
              <a:lnSpc>
                <a:spcPct val="150000"/>
              </a:lnSpc>
              <a:spcBef>
                <a:spcPts val="835"/>
              </a:spcBef>
              <a:buSzPts val="1200"/>
              <a:tabLst>
                <a:tab pos="292735" algn="l"/>
              </a:tabLst>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4. Handling</a:t>
            </a:r>
            <a:r>
              <a:rPr lang="en-US" b="1" kern="0"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0" dirty="0">
                <a:latin typeface="Times New Roman" panose="02020603050405020304" pitchFamily="18" charset="0"/>
                <a:ea typeface="Times New Roman" panose="02020603050405020304" pitchFamily="18" charset="0"/>
                <a:cs typeface="Times New Roman" panose="02020603050405020304" pitchFamily="18" charset="0"/>
              </a:rPr>
              <a:t>Boundary</a:t>
            </a:r>
            <a:r>
              <a:rPr lang="en-US" b="1" kern="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0" dirty="0">
                <a:latin typeface="Times New Roman" panose="02020603050405020304" pitchFamily="18" charset="0"/>
                <a:ea typeface="Times New Roman" panose="02020603050405020304" pitchFamily="18" charset="0"/>
                <a:cs typeface="Times New Roman" panose="02020603050405020304" pitchFamily="18" charset="0"/>
              </a:rPr>
              <a:t>Conditions</a:t>
            </a:r>
          </a:p>
          <a:p>
            <a:pPr marL="63500" marR="79375" algn="just">
              <a:lnSpc>
                <a:spcPct val="150000"/>
              </a:lnSpc>
              <a:spcBef>
                <a:spcPts val="0"/>
              </a:spcBef>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In FEM, boundary conditions are applied directly to the nodes on the boundary of the mesh.</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For</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complex</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boundary</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geometries,</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generating</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an</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appropriate</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mesh</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that</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aligns</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with</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the</a:t>
            </a:r>
            <a:r>
              <a:rPr lang="en-US" spc="-28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boundary</a:t>
            </a:r>
            <a:r>
              <a:rPr lang="en-US" spc="-3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conditions can</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be</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challenging</a:t>
            </a:r>
            <a:r>
              <a:rPr lang="en-US"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and time-consuming. SBFEM simplifies the application of boundary conditions by discretizing only the boundaries</a:t>
            </a:r>
            <a:r>
              <a:rPr lang="en-US" spc="-285" dirty="0">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latin typeface="Times New Roman" panose="02020603050405020304" pitchFamily="18" charset="0"/>
                <a:ea typeface="Times New Roman" panose="02020603050405020304" pitchFamily="18" charset="0"/>
                <a:cs typeface="Times New Roman" panose="02020603050405020304" pitchFamily="18" charset="0"/>
              </a:rPr>
              <a:t>of</a:t>
            </a:r>
            <a:r>
              <a:rPr lang="en-US" spc="-65" dirty="0">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latin typeface="Times New Roman" panose="02020603050405020304" pitchFamily="18" charset="0"/>
                <a:ea typeface="Times New Roman" panose="02020603050405020304" pitchFamily="18" charset="0"/>
                <a:cs typeface="Times New Roman" panose="02020603050405020304" pitchFamily="18" charset="0"/>
              </a:rPr>
              <a:t>the</a:t>
            </a:r>
            <a:r>
              <a:rPr lang="en-US" spc="-65" dirty="0">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latin typeface="Times New Roman" panose="02020603050405020304" pitchFamily="18" charset="0"/>
                <a:ea typeface="Times New Roman" panose="02020603050405020304" pitchFamily="18" charset="0"/>
                <a:cs typeface="Times New Roman" panose="02020603050405020304" pitchFamily="18" charset="0"/>
              </a:rPr>
              <a:t>subdomains.</a:t>
            </a:r>
            <a:r>
              <a:rPr lang="en-US" spc="-6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This</a:t>
            </a:r>
            <a:r>
              <a:rPr lang="en-US" spc="-6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allows</a:t>
            </a:r>
            <a:r>
              <a:rPr lang="en-US" spc="-6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for</a:t>
            </a:r>
            <a:r>
              <a:rPr lang="en-US" spc="-7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greater</a:t>
            </a:r>
            <a:r>
              <a:rPr lang="en-US" spc="-7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flexibility</a:t>
            </a:r>
            <a:r>
              <a:rPr lang="en-US" spc="-7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in</a:t>
            </a:r>
            <a:r>
              <a:rPr lang="en-US" spc="-5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handling</a:t>
            </a:r>
            <a:r>
              <a:rPr lang="en-US" spc="-7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complex</a:t>
            </a:r>
            <a:r>
              <a:rPr lang="en-US" spc="-5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boundary</a:t>
            </a:r>
            <a:r>
              <a:rPr lang="en-US" spc="-8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geometries</a:t>
            </a:r>
            <a:r>
              <a:rPr lang="en-US" spc="-28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and reduces the difficulty of mesh generation. Additionally, SBFEM naturally incorporates</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boundary</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conditions</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at</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infinity,</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making</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it</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more</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efficient</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for</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problems</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with</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unbounded</a:t>
            </a:r>
            <a:r>
              <a:rPr lang="en-US" spc="-28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domains.</a:t>
            </a:r>
          </a:p>
          <a:p>
            <a:pPr marL="63500" marR="79375" algn="just">
              <a:lnSpc>
                <a:spcPct val="150000"/>
              </a:lnSpc>
              <a:spcBef>
                <a:spcPts val="0"/>
              </a:spcBef>
              <a:spcAft>
                <a:spcPts val="0"/>
              </a:spcAft>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5. Computational</a:t>
            </a:r>
            <a:r>
              <a:rPr lang="en-US" b="1" kern="0"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0" dirty="0">
                <a:latin typeface="Times New Roman" panose="02020603050405020304" pitchFamily="18" charset="0"/>
                <a:ea typeface="Times New Roman" panose="02020603050405020304" pitchFamily="18" charset="0"/>
                <a:cs typeface="Times New Roman" panose="02020603050405020304" pitchFamily="18" charset="0"/>
              </a:rPr>
              <a:t>Efficiency</a:t>
            </a:r>
          </a:p>
          <a:p>
            <a:pPr marL="63500" marR="73660" algn="just">
              <a:lnSpc>
                <a:spcPct val="150000"/>
              </a:lnSpc>
              <a:spcBef>
                <a:spcPts val="0"/>
              </a:spcBef>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FEM is generally computationally intensive, especially for three-dimensional problems or</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problems with complex geometries. The need for fine meshing in regions of high stress</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gradients or singularities increases the computational effort, both in terms of memory usage</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and solution</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time.</a:t>
            </a:r>
          </a:p>
          <a:p>
            <a:pPr marL="63500" marR="73660" algn="just">
              <a:lnSpc>
                <a:spcPct val="150000"/>
              </a:lnSpc>
              <a:spcBef>
                <a:spcPts val="0"/>
              </a:spcBef>
              <a:spcAft>
                <a:spcPts val="0"/>
              </a:spcAft>
            </a:pPr>
            <a:r>
              <a:rPr lang="en-US" b="1" kern="0" dirty="0">
                <a:latin typeface="Times New Roman" panose="02020603050405020304" pitchFamily="18" charset="0"/>
                <a:ea typeface="Times New Roman" panose="02020603050405020304" pitchFamily="18" charset="0"/>
                <a:cs typeface="Times New Roman" panose="02020603050405020304" pitchFamily="18" charset="0"/>
              </a:rPr>
              <a:t>6. Accuracy</a:t>
            </a:r>
            <a:r>
              <a:rPr lang="en-US" b="1" kern="0"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0" dirty="0">
                <a:latin typeface="Times New Roman" panose="02020603050405020304" pitchFamily="18" charset="0"/>
                <a:ea typeface="Times New Roman" panose="02020603050405020304" pitchFamily="18" charset="0"/>
                <a:cs typeface="Times New Roman" panose="02020603050405020304" pitchFamily="18" charset="0"/>
              </a:rPr>
              <a:t>and</a:t>
            </a:r>
            <a:r>
              <a:rPr lang="en-US" b="1" kern="0"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b="1" kern="0" dirty="0">
                <a:latin typeface="Times New Roman" panose="02020603050405020304" pitchFamily="18" charset="0"/>
                <a:ea typeface="Times New Roman" panose="02020603050405020304" pitchFamily="18" charset="0"/>
                <a:cs typeface="Times New Roman" panose="02020603050405020304" pitchFamily="18" charset="0"/>
              </a:rPr>
              <a:t>Convergence</a:t>
            </a:r>
          </a:p>
          <a:p>
            <a:pPr marL="63500" marR="76835" algn="just">
              <a:lnSpc>
                <a:spcPct val="150000"/>
              </a:lnSpc>
              <a:spcBef>
                <a:spcPts val="0"/>
              </a:spcBef>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Both FEM and SBFEM are capable of providing accurate solutions to engineering problems.</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However, the accuracy of FEM is highly dependent on the quality and density of the mesh,</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particularly in regions of high stress gradients or singularities. In cases where the mesh is not</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sufficiently</a:t>
            </a:r>
            <a:r>
              <a:rPr lang="en-US" spc="-2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refined, FEM</a:t>
            </a:r>
            <a:r>
              <a:rPr lang="en-US" spc="1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may</a:t>
            </a:r>
            <a:r>
              <a:rPr lang="en-US" spc="-2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produce</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inaccurate</a:t>
            </a:r>
            <a:r>
              <a:rPr lang="en-US"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results.</a:t>
            </a:r>
          </a:p>
        </p:txBody>
      </p:sp>
    </p:spTree>
    <p:extLst>
      <p:ext uri="{BB962C8B-B14F-4D97-AF65-F5344CB8AC3E}">
        <p14:creationId xmlns:p14="http://schemas.microsoft.com/office/powerpoint/2010/main" val="1623307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34C8334-66F5-4EF3-B386-F34E444CA8D6}"/>
              </a:ext>
            </a:extLst>
          </p:cNvPr>
          <p:cNvSpPr/>
          <p:nvPr/>
        </p:nvSpPr>
        <p:spPr>
          <a:xfrm>
            <a:off x="554419" y="1659075"/>
            <a:ext cx="11083159" cy="4402744"/>
          </a:xfrm>
          <a:prstGeom prst="rect">
            <a:avLst/>
          </a:prstGeom>
        </p:spPr>
        <p:txBody>
          <a:bodyPr wrap="square">
            <a:spAutoFit/>
          </a:bodyPr>
          <a:lstStyle/>
          <a:p>
            <a:pPr marL="349250" marR="75565" indent="-285750" algn="just">
              <a:lnSpc>
                <a:spcPct val="150000"/>
              </a:lnSpc>
              <a:spcBef>
                <a:spcPts val="0"/>
              </a:spcBef>
              <a:spcAft>
                <a:spcPts val="0"/>
              </a:spcAft>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The results from the comparative study demonstrate the strengths and weaknesses of both</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methods. </a:t>
            </a:r>
          </a:p>
          <a:p>
            <a:pPr marL="349250" marR="75565" indent="-285750" algn="just">
              <a:lnSpc>
                <a:spcPct val="150000"/>
              </a:lnSpc>
              <a:spcBef>
                <a:spcPts val="0"/>
              </a:spcBef>
              <a:spcAft>
                <a:spcPts val="0"/>
              </a:spcAft>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In benchmark tests involving stress analysis in complex geometries and unbounded</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domains, SBFEM outperforms FEM in terms of computational efficiency, requiring fewer</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elements to achieve the same level of accuracy. </a:t>
            </a:r>
          </a:p>
          <a:p>
            <a:pPr marL="349250" marR="75565" indent="-285750" algn="just">
              <a:lnSpc>
                <a:spcPct val="150000"/>
              </a:lnSpc>
              <a:spcBef>
                <a:spcPts val="0"/>
              </a:spcBef>
              <a:spcAft>
                <a:spcPts val="0"/>
              </a:spcAft>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Additionally, SBFEM's ability to handle</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singularities</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and</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infinite</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domains</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without</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extensive</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mesh</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refinement</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makes</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it</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more</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efficient</a:t>
            </a:r>
            <a:r>
              <a:rPr lang="en-US" spc="-29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option</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for certain types of problems.</a:t>
            </a:r>
          </a:p>
          <a:p>
            <a:pPr marL="349250" marR="73025" indent="-285750" algn="just">
              <a:lnSpc>
                <a:spcPct val="150000"/>
              </a:lnSpc>
              <a:spcBef>
                <a:spcPts val="795"/>
              </a:spcBef>
              <a:spcAft>
                <a:spcPts val="0"/>
              </a:spcAft>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However, FEM remains a robust and versatile method, particularly for problems with well-</a:t>
            </a:r>
            <a:r>
              <a:rPr lang="en-US" spc="5" dirty="0">
                <a:latin typeface="Times New Roman" panose="02020603050405020304" pitchFamily="18" charset="0"/>
                <a:ea typeface="Times New Roman" panose="02020603050405020304" pitchFamily="18" charset="0"/>
              </a:rPr>
              <a:t> </a:t>
            </a:r>
            <a:r>
              <a:rPr lang="en-US" spc="-5" dirty="0">
                <a:latin typeface="Times New Roman" panose="02020603050405020304" pitchFamily="18" charset="0"/>
                <a:ea typeface="Times New Roman" panose="02020603050405020304" pitchFamily="18" charset="0"/>
              </a:rPr>
              <a:t>defined</a:t>
            </a:r>
            <a:r>
              <a:rPr lang="en-US" spc="-75" dirty="0">
                <a:latin typeface="Times New Roman" panose="02020603050405020304" pitchFamily="18" charset="0"/>
                <a:ea typeface="Times New Roman" panose="02020603050405020304" pitchFamily="18" charset="0"/>
              </a:rPr>
              <a:t> </a:t>
            </a:r>
            <a:r>
              <a:rPr lang="en-US" spc="-5" dirty="0">
                <a:latin typeface="Times New Roman" panose="02020603050405020304" pitchFamily="18" charset="0"/>
                <a:ea typeface="Times New Roman" panose="02020603050405020304" pitchFamily="18" charset="0"/>
              </a:rPr>
              <a:t>boundaries</a:t>
            </a:r>
            <a:r>
              <a:rPr lang="en-US" spc="-75" dirty="0">
                <a:latin typeface="Times New Roman" panose="02020603050405020304" pitchFamily="18" charset="0"/>
                <a:ea typeface="Times New Roman" panose="02020603050405020304" pitchFamily="18" charset="0"/>
              </a:rPr>
              <a:t> </a:t>
            </a:r>
            <a:r>
              <a:rPr lang="en-US" spc="-5" dirty="0">
                <a:latin typeface="Times New Roman" panose="02020603050405020304" pitchFamily="18" charset="0"/>
                <a:ea typeface="Times New Roman" panose="02020603050405020304" pitchFamily="18" charset="0"/>
              </a:rPr>
              <a:t>and</a:t>
            </a:r>
            <a:r>
              <a:rPr lang="en-US" spc="-60" dirty="0">
                <a:latin typeface="Times New Roman" panose="02020603050405020304" pitchFamily="18" charset="0"/>
                <a:ea typeface="Times New Roman" panose="02020603050405020304" pitchFamily="18" charset="0"/>
              </a:rPr>
              <a:t> </a:t>
            </a:r>
            <a:r>
              <a:rPr lang="en-US" spc="-5" dirty="0">
                <a:latin typeface="Times New Roman" panose="02020603050405020304" pitchFamily="18" charset="0"/>
                <a:ea typeface="Times New Roman" panose="02020603050405020304" pitchFamily="18" charset="0"/>
              </a:rPr>
              <a:t>regular</a:t>
            </a:r>
            <a:r>
              <a:rPr lang="en-US" spc="-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geometries.</a:t>
            </a:r>
            <a:r>
              <a:rPr lang="en-US" spc="-50" dirty="0">
                <a:latin typeface="Times New Roman" panose="02020603050405020304" pitchFamily="18" charset="0"/>
                <a:ea typeface="Times New Roman" panose="02020603050405020304" pitchFamily="18" charset="0"/>
              </a:rPr>
              <a:t> </a:t>
            </a:r>
          </a:p>
          <a:p>
            <a:pPr marL="349250" marR="73025" indent="-285750" algn="just">
              <a:lnSpc>
                <a:spcPct val="150000"/>
              </a:lnSpc>
              <a:spcBef>
                <a:spcPts val="795"/>
              </a:spcBef>
              <a:spcAft>
                <a:spcPts val="0"/>
              </a:spcAft>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In</a:t>
            </a:r>
            <a:r>
              <a:rPr lang="en-US" spc="-7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such</a:t>
            </a:r>
            <a:r>
              <a:rPr lang="en-US" spc="-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cases,</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FEM</a:t>
            </a:r>
            <a:r>
              <a:rPr lang="en-US" spc="-7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provides</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highly</a:t>
            </a:r>
            <a:r>
              <a:rPr lang="en-US" spc="-9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accurate</a:t>
            </a:r>
            <a:r>
              <a:rPr lang="en-US" spc="-7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results</a:t>
            </a:r>
            <a:r>
              <a:rPr lang="en-US" spc="-29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with</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well-established algorithms and software</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implementations.</a:t>
            </a:r>
          </a:p>
        </p:txBody>
      </p:sp>
      <p:sp>
        <p:nvSpPr>
          <p:cNvPr id="5" name="Rectangle 4">
            <a:extLst>
              <a:ext uri="{FF2B5EF4-FFF2-40B4-BE49-F238E27FC236}">
                <a16:creationId xmlns:a16="http://schemas.microsoft.com/office/drawing/2014/main" id="{2A2EB7F1-1DC5-4488-A62E-ED0689845DEF}"/>
              </a:ext>
            </a:extLst>
          </p:cNvPr>
          <p:cNvSpPr/>
          <p:nvPr/>
        </p:nvSpPr>
        <p:spPr>
          <a:xfrm>
            <a:off x="554418" y="619762"/>
            <a:ext cx="11083159" cy="905056"/>
          </a:xfrm>
          <a:prstGeom prst="rect">
            <a:avLst/>
          </a:prstGeom>
        </p:spPr>
        <p:txBody>
          <a:bodyPr wrap="square">
            <a:spAutoFit/>
          </a:bodyPr>
          <a:lstStyle/>
          <a:p>
            <a:pPr marR="0" lvl="0" algn="ctr">
              <a:lnSpc>
                <a:spcPct val="150000"/>
              </a:lnSpc>
              <a:spcBef>
                <a:spcPts val="820"/>
              </a:spcBef>
              <a:spcAft>
                <a:spcPts val="0"/>
              </a:spcAft>
              <a:buSzPts val="1200"/>
              <a:tabLst>
                <a:tab pos="216535" algn="l"/>
              </a:tabLst>
            </a:pPr>
            <a:r>
              <a:rPr lang="en-US" sz="4000" b="1" kern="0" dirty="0">
                <a:latin typeface="Times New Roman" panose="02020603050405020304" pitchFamily="18" charset="0"/>
                <a:ea typeface="Times New Roman" panose="02020603050405020304" pitchFamily="18" charset="0"/>
              </a:rPr>
              <a:t>RESULTS</a:t>
            </a:r>
          </a:p>
        </p:txBody>
      </p:sp>
    </p:spTree>
    <p:extLst>
      <p:ext uri="{BB962C8B-B14F-4D97-AF65-F5344CB8AC3E}">
        <p14:creationId xmlns:p14="http://schemas.microsoft.com/office/powerpoint/2010/main" val="30780852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E7EF4E3-B69A-46DE-91D4-879BE4A30AE5}"/>
              </a:ext>
            </a:extLst>
          </p:cNvPr>
          <p:cNvSpPr/>
          <p:nvPr/>
        </p:nvSpPr>
        <p:spPr>
          <a:xfrm>
            <a:off x="365232" y="1131899"/>
            <a:ext cx="11461531" cy="5438925"/>
          </a:xfrm>
          <a:prstGeom prst="rect">
            <a:avLst/>
          </a:prstGeom>
        </p:spPr>
        <p:txBody>
          <a:bodyPr wrap="square">
            <a:spAutoFit/>
          </a:bodyPr>
          <a:lstStyle/>
          <a:p>
            <a:pPr marL="349250" marR="74295" indent="-285750" algn="just">
              <a:lnSpc>
                <a:spcPct val="150000"/>
              </a:lnSpc>
              <a:spcBef>
                <a:spcPts val="0"/>
              </a:spcBef>
              <a:spcAft>
                <a:spcPts val="0"/>
              </a:spcAft>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The comparison between SBFEM and FEM highlights the advantages and limitations of each</a:t>
            </a:r>
            <a:r>
              <a:rPr lang="en-US" spc="5" dirty="0">
                <a:latin typeface="Times New Roman" panose="02020603050405020304" pitchFamily="18" charset="0"/>
                <a:ea typeface="Times New Roman" panose="02020603050405020304" pitchFamily="18" charset="0"/>
              </a:rPr>
              <a:t> </a:t>
            </a:r>
            <a:r>
              <a:rPr lang="en-US" spc="-5" dirty="0">
                <a:latin typeface="Times New Roman" panose="02020603050405020304" pitchFamily="18" charset="0"/>
                <a:ea typeface="Times New Roman" panose="02020603050405020304" pitchFamily="18" charset="0"/>
              </a:rPr>
              <a:t>method.</a:t>
            </a:r>
            <a:r>
              <a:rPr lang="en-US" spc="-60" dirty="0">
                <a:latin typeface="Times New Roman" panose="02020603050405020304" pitchFamily="18" charset="0"/>
                <a:ea typeface="Times New Roman" panose="02020603050405020304" pitchFamily="18" charset="0"/>
              </a:rPr>
              <a:t> </a:t>
            </a:r>
          </a:p>
          <a:p>
            <a:pPr marL="349250" marR="74295" indent="-285750" algn="just">
              <a:lnSpc>
                <a:spcPct val="150000"/>
              </a:lnSpc>
              <a:spcBef>
                <a:spcPts val="0"/>
              </a:spcBef>
              <a:spcAft>
                <a:spcPts val="0"/>
              </a:spcAft>
              <a:buFont typeface="Arial" panose="020B0604020202020204" pitchFamily="34" charset="0"/>
              <a:buChar char="•"/>
            </a:pPr>
            <a:r>
              <a:rPr lang="en-US" spc="-5" dirty="0">
                <a:latin typeface="Times New Roman" panose="02020603050405020304" pitchFamily="18" charset="0"/>
                <a:ea typeface="Times New Roman" panose="02020603050405020304" pitchFamily="18" charset="0"/>
              </a:rPr>
              <a:t>FEM</a:t>
            </a:r>
            <a:r>
              <a:rPr lang="en-US" spc="-55" dirty="0">
                <a:latin typeface="Times New Roman" panose="02020603050405020304" pitchFamily="18" charset="0"/>
                <a:ea typeface="Times New Roman" panose="02020603050405020304" pitchFamily="18" charset="0"/>
              </a:rPr>
              <a:t> </a:t>
            </a:r>
            <a:r>
              <a:rPr lang="en-US" spc="-5" dirty="0">
                <a:latin typeface="Times New Roman" panose="02020603050405020304" pitchFamily="18" charset="0"/>
                <a:ea typeface="Times New Roman" panose="02020603050405020304" pitchFamily="18" charset="0"/>
              </a:rPr>
              <a:t>is</a:t>
            </a:r>
            <a:r>
              <a:rPr lang="en-US" spc="-55" dirty="0">
                <a:latin typeface="Times New Roman" panose="02020603050405020304" pitchFamily="18" charset="0"/>
                <a:ea typeface="Times New Roman" panose="02020603050405020304" pitchFamily="18" charset="0"/>
              </a:rPr>
              <a:t> </a:t>
            </a:r>
            <a:r>
              <a:rPr lang="en-US" spc="-5" dirty="0">
                <a:latin typeface="Times New Roman" panose="02020603050405020304" pitchFamily="18" charset="0"/>
                <a:ea typeface="Times New Roman" panose="02020603050405020304" pitchFamily="18" charset="0"/>
              </a:rPr>
              <a:t>a</a:t>
            </a:r>
            <a:r>
              <a:rPr lang="en-US" spc="-60" dirty="0">
                <a:latin typeface="Times New Roman" panose="02020603050405020304" pitchFamily="18" charset="0"/>
                <a:ea typeface="Times New Roman" panose="02020603050405020304" pitchFamily="18" charset="0"/>
              </a:rPr>
              <a:t> </a:t>
            </a:r>
            <a:r>
              <a:rPr lang="en-US" spc="-5" dirty="0">
                <a:latin typeface="Times New Roman" panose="02020603050405020304" pitchFamily="18" charset="0"/>
                <a:ea typeface="Times New Roman" panose="02020603050405020304" pitchFamily="18" charset="0"/>
              </a:rPr>
              <a:t>well-established</a:t>
            </a:r>
            <a:r>
              <a:rPr lang="en-US" spc="-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and</a:t>
            </a:r>
            <a:r>
              <a:rPr lang="en-US" spc="-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versatile</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numerical</a:t>
            </a:r>
            <a:r>
              <a:rPr lang="en-US" spc="-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method</a:t>
            </a:r>
            <a:r>
              <a:rPr lang="en-US" spc="-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that</a:t>
            </a:r>
            <a:r>
              <a:rPr lang="en-US" spc="-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excels</a:t>
            </a:r>
            <a:r>
              <a:rPr lang="en-US" spc="-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a:t>
            </a:r>
            <a:r>
              <a:rPr lang="en-US" spc="-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solving</a:t>
            </a:r>
            <a:r>
              <a:rPr lang="en-US" spc="-7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wide</a:t>
            </a:r>
            <a:r>
              <a:rPr lang="en-US" spc="-29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range of engineering problems, but it requires fine meshing and can be computationally</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expensive</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for problems involving</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singularities or</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infinite domains.</a:t>
            </a:r>
          </a:p>
          <a:p>
            <a:pPr marL="349250" marR="77470" indent="-285750" algn="just">
              <a:lnSpc>
                <a:spcPct val="150000"/>
              </a:lnSpc>
              <a:spcBef>
                <a:spcPts val="805"/>
              </a:spcBef>
              <a:spcAft>
                <a:spcPts val="0"/>
              </a:spcAft>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SBFEM,</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on</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other</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hand,</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offers</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semi-analytical</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approach</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that</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provides</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significant</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computational</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advantages</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problems</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involving</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complex</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geometries,</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singularities,</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and</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infinite</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domains.</a:t>
            </a:r>
            <a:r>
              <a:rPr lang="en-US" spc="-40" dirty="0">
                <a:latin typeface="Times New Roman" panose="02020603050405020304" pitchFamily="18" charset="0"/>
                <a:ea typeface="Times New Roman" panose="02020603050405020304" pitchFamily="18" charset="0"/>
              </a:rPr>
              <a:t> </a:t>
            </a:r>
          </a:p>
          <a:p>
            <a:pPr marL="349250" marR="77470" indent="-285750" algn="just">
              <a:lnSpc>
                <a:spcPct val="150000"/>
              </a:lnSpc>
              <a:spcBef>
                <a:spcPts val="805"/>
              </a:spcBef>
              <a:spcAft>
                <a:spcPts val="0"/>
              </a:spcAft>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Its</a:t>
            </a:r>
            <a:r>
              <a:rPr lang="en-US" spc="-4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ability</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to</a:t>
            </a:r>
            <a:r>
              <a:rPr lang="en-US" spc="-4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achieve</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high</a:t>
            </a:r>
            <a:r>
              <a:rPr lang="en-US" spc="-4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accuracy</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with</a:t>
            </a:r>
            <a:r>
              <a:rPr lang="en-US" spc="-4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fewer</a:t>
            </a:r>
            <a:r>
              <a:rPr lang="en-US" spc="-4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elements</a:t>
            </a:r>
            <a:r>
              <a:rPr lang="en-US" spc="-5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makes</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it</a:t>
            </a:r>
            <a:r>
              <a:rPr lang="en-US" spc="-5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a:t>
            </a:r>
            <a:r>
              <a:rPr lang="en-US" spc="-4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attractive</a:t>
            </a:r>
            <a:r>
              <a:rPr lang="en-US" spc="-29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alternative to FEM in certain applications. </a:t>
            </a:r>
          </a:p>
          <a:p>
            <a:pPr marL="349250" marR="77470" indent="-285750" algn="just">
              <a:lnSpc>
                <a:spcPct val="150000"/>
              </a:lnSpc>
              <a:spcBef>
                <a:spcPts val="805"/>
              </a:spcBef>
              <a:spcAft>
                <a:spcPts val="0"/>
              </a:spcAft>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However, SBFEM is not yet as widely adopted or</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implemented in commercial software as FEM, which may limit its accessibility to engineers</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and</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researchers.</a:t>
            </a:r>
          </a:p>
          <a:p>
            <a:pPr marL="349250" marR="73660" indent="-285750" algn="just">
              <a:lnSpc>
                <a:spcPct val="150000"/>
              </a:lnSpc>
              <a:spcBef>
                <a:spcPts val="795"/>
              </a:spcBef>
              <a:spcAft>
                <a:spcPts val="0"/>
              </a:spcAft>
              <a:buFont typeface="Arial" panose="020B0604020202020204" pitchFamily="34" charset="0"/>
              <a:buChar char="•"/>
            </a:pPr>
            <a:r>
              <a:rPr lang="en-US" dirty="0">
                <a:latin typeface="Times New Roman" panose="02020603050405020304" pitchFamily="18" charset="0"/>
                <a:ea typeface="Times New Roman" panose="02020603050405020304" pitchFamily="18" charset="0"/>
              </a:rPr>
              <a:t>Future research and development of SBFEM could lead to wider adoption of the method,</a:t>
            </a:r>
            <a:r>
              <a:rPr lang="en-US" spc="5" dirty="0">
                <a:latin typeface="Times New Roman" panose="02020603050405020304" pitchFamily="18" charset="0"/>
                <a:ea typeface="Times New Roman" panose="02020603050405020304" pitchFamily="18" charset="0"/>
              </a:rPr>
              <a:t> </a:t>
            </a:r>
            <a:r>
              <a:rPr lang="en-US" spc="-5" dirty="0">
                <a:latin typeface="Times New Roman" panose="02020603050405020304" pitchFamily="18" charset="0"/>
                <a:ea typeface="Times New Roman" panose="02020603050405020304" pitchFamily="18" charset="0"/>
              </a:rPr>
              <a:t>particularly</a:t>
            </a:r>
            <a:r>
              <a:rPr lang="en-US" spc="-1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large-scale</a:t>
            </a:r>
            <a:r>
              <a:rPr lang="en-US" spc="-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engineering</a:t>
            </a:r>
            <a:r>
              <a:rPr lang="en-US" spc="-7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problems</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where</a:t>
            </a:r>
            <a:r>
              <a:rPr lang="en-US" spc="-7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computational</a:t>
            </a:r>
            <a:r>
              <a:rPr lang="en-US" spc="-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efficiency</a:t>
            </a:r>
            <a:r>
              <a:rPr lang="en-US" spc="-1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is</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a:t>
            </a:r>
            <a:r>
              <a:rPr lang="en-US" spc="-6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key</a:t>
            </a:r>
            <a:r>
              <a:rPr lang="en-US" spc="-8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factor.</a:t>
            </a:r>
          </a:p>
        </p:txBody>
      </p:sp>
      <p:sp>
        <p:nvSpPr>
          <p:cNvPr id="5" name="Rectangle 4">
            <a:extLst>
              <a:ext uri="{FF2B5EF4-FFF2-40B4-BE49-F238E27FC236}">
                <a16:creationId xmlns:a16="http://schemas.microsoft.com/office/drawing/2014/main" id="{A480279F-B4F9-4881-839A-4382ED06CD8C}"/>
              </a:ext>
            </a:extLst>
          </p:cNvPr>
          <p:cNvSpPr/>
          <p:nvPr/>
        </p:nvSpPr>
        <p:spPr>
          <a:xfrm>
            <a:off x="562300" y="227511"/>
            <a:ext cx="11067393" cy="905056"/>
          </a:xfrm>
          <a:prstGeom prst="rect">
            <a:avLst/>
          </a:prstGeom>
        </p:spPr>
        <p:txBody>
          <a:bodyPr wrap="square">
            <a:spAutoFit/>
          </a:bodyPr>
          <a:lstStyle/>
          <a:p>
            <a:pPr marR="0" lvl="0" algn="ctr">
              <a:lnSpc>
                <a:spcPct val="150000"/>
              </a:lnSpc>
              <a:spcBef>
                <a:spcPts val="450"/>
              </a:spcBef>
              <a:spcAft>
                <a:spcPts val="0"/>
              </a:spcAft>
              <a:buSzPts val="1200"/>
              <a:tabLst>
                <a:tab pos="216535" algn="l"/>
              </a:tabLst>
            </a:pPr>
            <a:r>
              <a:rPr lang="en-US" sz="4000" b="1" kern="0" dirty="0">
                <a:latin typeface="Times New Roman" panose="02020603050405020304" pitchFamily="18" charset="0"/>
                <a:ea typeface="Times New Roman" panose="02020603050405020304" pitchFamily="18" charset="0"/>
              </a:rPr>
              <a:t>CONCLUSION</a:t>
            </a:r>
          </a:p>
        </p:txBody>
      </p:sp>
    </p:spTree>
    <p:extLst>
      <p:ext uri="{BB962C8B-B14F-4D97-AF65-F5344CB8AC3E}">
        <p14:creationId xmlns:p14="http://schemas.microsoft.com/office/powerpoint/2010/main" val="14489513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7DB7B59-B723-43BF-878A-03AF4655A762}"/>
              </a:ext>
            </a:extLst>
          </p:cNvPr>
          <p:cNvSpPr/>
          <p:nvPr/>
        </p:nvSpPr>
        <p:spPr>
          <a:xfrm>
            <a:off x="705505" y="1903324"/>
            <a:ext cx="10780986" cy="3674339"/>
          </a:xfrm>
          <a:prstGeom prst="rect">
            <a:avLst/>
          </a:prstGeom>
        </p:spPr>
        <p:txBody>
          <a:bodyPr wrap="square">
            <a:spAutoFit/>
          </a:bodyPr>
          <a:lstStyle/>
          <a:p>
            <a:pPr marL="342900" marR="73025" lvl="0" indent="-342900" algn="just">
              <a:lnSpc>
                <a:spcPct val="150000"/>
              </a:lnSpc>
              <a:spcBef>
                <a:spcPts val="0"/>
              </a:spcBef>
              <a:spcAft>
                <a:spcPts val="0"/>
              </a:spcAft>
              <a:buSzPts val="1200"/>
              <a:buFont typeface="Times New Roman" panose="02020603050405020304" pitchFamily="18" charset="0"/>
              <a:buAutoNum type="arabicPeriod"/>
              <a:tabLst>
                <a:tab pos="521335" algn="l"/>
              </a:tabLst>
            </a:pPr>
            <a:r>
              <a:rPr lang="en-US" dirty="0">
                <a:latin typeface="Times New Roman" panose="02020603050405020304" pitchFamily="18" charset="0"/>
                <a:ea typeface="Times New Roman" panose="02020603050405020304" pitchFamily="18" charset="0"/>
              </a:rPr>
              <a:t>Song, C. and Wolf, J.P. (1997). "The Scaled Boundary Finite Element Method – A</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Primer:</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Derivation,</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Advantages,</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and</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Applications."</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International</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Journal</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for</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Numerical</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Methods in Engineering.</a:t>
            </a:r>
            <a:endParaRPr lang="en-US" sz="1600" dirty="0">
              <a:latin typeface="Times New Roman" panose="02020603050405020304" pitchFamily="18" charset="0"/>
              <a:ea typeface="Times New Roman" panose="02020603050405020304" pitchFamily="18" charset="0"/>
            </a:endParaRPr>
          </a:p>
          <a:p>
            <a:pPr marL="342900" marR="76200" lvl="0" indent="-342900" algn="just">
              <a:lnSpc>
                <a:spcPct val="150000"/>
              </a:lnSpc>
              <a:spcBef>
                <a:spcPts val="810"/>
              </a:spcBef>
              <a:spcAft>
                <a:spcPts val="0"/>
              </a:spcAft>
              <a:buSzPts val="1200"/>
              <a:buFont typeface="Times New Roman" panose="02020603050405020304" pitchFamily="18" charset="0"/>
              <a:buAutoNum type="arabicPeriod"/>
              <a:tabLst>
                <a:tab pos="521335" algn="l"/>
              </a:tabLst>
            </a:pPr>
            <a:r>
              <a:rPr lang="en-US" dirty="0" err="1">
                <a:latin typeface="Times New Roman" panose="02020603050405020304" pitchFamily="18" charset="0"/>
                <a:ea typeface="Times New Roman" panose="02020603050405020304" pitchFamily="18" charset="0"/>
              </a:rPr>
              <a:t>Zienkiewicz</a:t>
            </a:r>
            <a:r>
              <a:rPr lang="en-US" dirty="0">
                <a:latin typeface="Times New Roman" panose="02020603050405020304" pitchFamily="18" charset="0"/>
                <a:ea typeface="Times New Roman" panose="02020603050405020304" pitchFamily="18" charset="0"/>
              </a:rPr>
              <a:t>, O.C., Taylor, R.L., and Zhu, J.Z. (2005). </a:t>
            </a:r>
            <a:r>
              <a:rPr lang="en-US" i="1" dirty="0">
                <a:latin typeface="Times New Roman" panose="02020603050405020304" pitchFamily="18" charset="0"/>
                <a:ea typeface="Times New Roman" panose="02020603050405020304" pitchFamily="18" charset="0"/>
              </a:rPr>
              <a:t>The Finite Element Method: Its</a:t>
            </a:r>
            <a:r>
              <a:rPr lang="en-US" i="1" spc="-28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Basis</a:t>
            </a:r>
            <a:r>
              <a:rPr lang="en-US" i="1" spc="-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and Fundamentals</a:t>
            </a:r>
            <a:r>
              <a:rPr lang="en-US" dirty="0">
                <a:latin typeface="Times New Roman" panose="02020603050405020304" pitchFamily="18" charset="0"/>
                <a:ea typeface="Times New Roman" panose="02020603050405020304" pitchFamily="18" charset="0"/>
              </a:rPr>
              <a:t>. 6th Edition. Elsevier.</a:t>
            </a:r>
            <a:endParaRPr lang="en-US" sz="1600" dirty="0">
              <a:latin typeface="Times New Roman" panose="02020603050405020304" pitchFamily="18" charset="0"/>
              <a:ea typeface="Times New Roman" panose="02020603050405020304" pitchFamily="18" charset="0"/>
            </a:endParaRPr>
          </a:p>
          <a:p>
            <a:pPr marL="342900" marR="0" lvl="0" indent="-342900" algn="just">
              <a:lnSpc>
                <a:spcPct val="150000"/>
              </a:lnSpc>
              <a:spcBef>
                <a:spcPts val="795"/>
              </a:spcBef>
              <a:spcAft>
                <a:spcPts val="0"/>
              </a:spcAft>
              <a:buSzPts val="1200"/>
              <a:buFont typeface="Times New Roman" panose="02020603050405020304" pitchFamily="18" charset="0"/>
              <a:buAutoNum type="arabicPeriod"/>
              <a:tabLst>
                <a:tab pos="521335" algn="l"/>
              </a:tabLst>
            </a:pPr>
            <a:r>
              <a:rPr lang="en-US" dirty="0">
                <a:latin typeface="Times New Roman" panose="02020603050405020304" pitchFamily="18" charset="0"/>
                <a:ea typeface="Times New Roman" panose="02020603050405020304" pitchFamily="18" charset="0"/>
              </a:rPr>
              <a:t>Wolf,</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J.P. (2003). </a:t>
            </a:r>
            <a:r>
              <a:rPr lang="en-US" i="1" dirty="0">
                <a:latin typeface="Times New Roman" panose="02020603050405020304" pitchFamily="18" charset="0"/>
                <a:ea typeface="Times New Roman" panose="02020603050405020304" pitchFamily="18" charset="0"/>
              </a:rPr>
              <a:t>The</a:t>
            </a:r>
            <a:r>
              <a:rPr lang="en-US" i="1" spc="-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Scaled</a:t>
            </a:r>
            <a:r>
              <a:rPr lang="en-US" i="1" spc="-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Boundary</a:t>
            </a:r>
            <a:r>
              <a:rPr lang="en-US" i="1" spc="-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Finite Element Method</a:t>
            </a:r>
            <a:r>
              <a:rPr lang="en-US" dirty="0">
                <a:latin typeface="Times New Roman" panose="02020603050405020304" pitchFamily="18" charset="0"/>
                <a:ea typeface="Times New Roman" panose="02020603050405020304" pitchFamily="18" charset="0"/>
              </a:rPr>
              <a:t>.</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John Wiley</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&amp; Sons.</a:t>
            </a:r>
            <a:endParaRPr lang="en-US" sz="1600" dirty="0">
              <a:latin typeface="Times New Roman" panose="02020603050405020304" pitchFamily="18" charset="0"/>
              <a:ea typeface="Times New Roman" panose="02020603050405020304" pitchFamily="18" charset="0"/>
            </a:endParaRPr>
          </a:p>
          <a:p>
            <a:pPr marL="342900" marR="73660" lvl="0" indent="-342900" algn="just">
              <a:lnSpc>
                <a:spcPct val="150000"/>
              </a:lnSpc>
              <a:spcBef>
                <a:spcPts val="0"/>
              </a:spcBef>
              <a:spcAft>
                <a:spcPts val="0"/>
              </a:spcAft>
              <a:buSzPts val="1200"/>
              <a:buFont typeface="Times New Roman" panose="02020603050405020304" pitchFamily="18" charset="0"/>
              <a:buAutoNum type="arabicPeriod"/>
              <a:tabLst>
                <a:tab pos="521335" algn="l"/>
              </a:tabLst>
            </a:pPr>
            <a:r>
              <a:rPr lang="en-US" dirty="0">
                <a:latin typeface="Times New Roman" panose="02020603050405020304" pitchFamily="18" charset="0"/>
                <a:ea typeface="Times New Roman" panose="02020603050405020304" pitchFamily="18" charset="0"/>
              </a:rPr>
              <a:t>Liu, G.R. and Quek, S.S. (2003). </a:t>
            </a:r>
            <a:r>
              <a:rPr lang="en-US" i="1" dirty="0">
                <a:latin typeface="Times New Roman" panose="02020603050405020304" pitchFamily="18" charset="0"/>
                <a:ea typeface="Times New Roman" panose="02020603050405020304" pitchFamily="18" charset="0"/>
              </a:rPr>
              <a:t>The Finite Element Method: A Practical Course</a:t>
            </a:r>
            <a:r>
              <a:rPr lang="en-US" dirty="0">
                <a:latin typeface="Times New Roman" panose="02020603050405020304" pitchFamily="18" charset="0"/>
                <a:ea typeface="Times New Roman" panose="02020603050405020304" pitchFamily="18" charset="0"/>
              </a:rPr>
              <a:t>.</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Butterworth-Heinemann.</a:t>
            </a:r>
            <a:endParaRPr lang="en-US" sz="1600" dirty="0">
              <a:latin typeface="Times New Roman" panose="02020603050405020304" pitchFamily="18" charset="0"/>
              <a:ea typeface="Times New Roman" panose="02020603050405020304" pitchFamily="18" charset="0"/>
            </a:endParaRPr>
          </a:p>
          <a:p>
            <a:pPr marL="342900" marR="76835" lvl="0" indent="-342900" algn="just">
              <a:lnSpc>
                <a:spcPct val="150000"/>
              </a:lnSpc>
              <a:spcBef>
                <a:spcPts val="805"/>
              </a:spcBef>
              <a:spcAft>
                <a:spcPts val="0"/>
              </a:spcAft>
              <a:buSzPts val="1200"/>
              <a:buFont typeface="Times New Roman" panose="02020603050405020304" pitchFamily="18" charset="0"/>
              <a:buAutoNum type="arabicPeriod"/>
              <a:tabLst>
                <a:tab pos="521335" algn="l"/>
              </a:tabLst>
            </a:pPr>
            <a:r>
              <a:rPr lang="en-US" dirty="0">
                <a:latin typeface="Times New Roman" panose="02020603050405020304" pitchFamily="18" charset="0"/>
                <a:ea typeface="Times New Roman" panose="02020603050405020304" pitchFamily="18" charset="0"/>
              </a:rPr>
              <a:t>Cheng, A., and </a:t>
            </a:r>
            <a:r>
              <a:rPr lang="en-US" dirty="0" err="1">
                <a:latin typeface="Times New Roman" panose="02020603050405020304" pitchFamily="18" charset="0"/>
                <a:ea typeface="Times New Roman" panose="02020603050405020304" pitchFamily="18" charset="0"/>
              </a:rPr>
              <a:t>Detournay</a:t>
            </a:r>
            <a:r>
              <a:rPr lang="en-US" dirty="0">
                <a:latin typeface="Times New Roman" panose="02020603050405020304" pitchFamily="18" charset="0"/>
                <a:ea typeface="Times New Roman" panose="02020603050405020304" pitchFamily="18" charset="0"/>
              </a:rPr>
              <a:t>, E. (1988). "Application of Boundary Integral Equations to</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Unbounded</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Domains."</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Advances in</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Boundary</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Element Methods.</a:t>
            </a:r>
            <a:endParaRPr lang="en-US" sz="1600" dirty="0">
              <a:effectLst/>
              <a:latin typeface="Times New Roman" panose="02020603050405020304" pitchFamily="18" charset="0"/>
              <a:ea typeface="Times New Roman" panose="02020603050405020304" pitchFamily="18" charset="0"/>
            </a:endParaRPr>
          </a:p>
        </p:txBody>
      </p:sp>
      <p:sp>
        <p:nvSpPr>
          <p:cNvPr id="5" name="Rectangle 4">
            <a:extLst>
              <a:ext uri="{FF2B5EF4-FFF2-40B4-BE49-F238E27FC236}">
                <a16:creationId xmlns:a16="http://schemas.microsoft.com/office/drawing/2014/main" id="{F55D288D-268C-44D5-905D-DA1AFA8EA9BD}"/>
              </a:ext>
            </a:extLst>
          </p:cNvPr>
          <p:cNvSpPr/>
          <p:nvPr/>
        </p:nvSpPr>
        <p:spPr>
          <a:xfrm>
            <a:off x="507123" y="859340"/>
            <a:ext cx="11177751" cy="905056"/>
          </a:xfrm>
          <a:prstGeom prst="rect">
            <a:avLst/>
          </a:prstGeom>
        </p:spPr>
        <p:txBody>
          <a:bodyPr wrap="square">
            <a:spAutoFit/>
          </a:bodyPr>
          <a:lstStyle/>
          <a:p>
            <a:pPr marR="0" lvl="0" algn="ctr">
              <a:lnSpc>
                <a:spcPct val="150000"/>
              </a:lnSpc>
              <a:spcBef>
                <a:spcPts val="0"/>
              </a:spcBef>
              <a:spcAft>
                <a:spcPts val="0"/>
              </a:spcAft>
              <a:buSzPts val="1200"/>
              <a:tabLst>
                <a:tab pos="216535" algn="l"/>
              </a:tabLst>
            </a:pPr>
            <a:r>
              <a:rPr lang="en-US" sz="4000" b="1" kern="0" dirty="0">
                <a:latin typeface="Times New Roman" panose="02020603050405020304" pitchFamily="18" charset="0"/>
                <a:ea typeface="Times New Roman" panose="02020603050405020304" pitchFamily="18" charset="0"/>
              </a:rPr>
              <a:t>REFERENCES</a:t>
            </a:r>
          </a:p>
        </p:txBody>
      </p:sp>
    </p:spTree>
    <p:extLst>
      <p:ext uri="{BB962C8B-B14F-4D97-AF65-F5344CB8AC3E}">
        <p14:creationId xmlns:p14="http://schemas.microsoft.com/office/powerpoint/2010/main" val="33893467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E2A565B-4405-480F-91AE-04E068E89835}"/>
              </a:ext>
            </a:extLst>
          </p:cNvPr>
          <p:cNvSpPr/>
          <p:nvPr/>
        </p:nvSpPr>
        <p:spPr>
          <a:xfrm>
            <a:off x="3364656" y="2828835"/>
            <a:ext cx="5115846" cy="1200329"/>
          </a:xfrm>
          <a:prstGeom prst="rect">
            <a:avLst/>
          </a:prstGeom>
        </p:spPr>
        <p:txBody>
          <a:bodyPr wrap="square">
            <a:spAutoFit/>
          </a:bodyPr>
          <a:lstStyle/>
          <a:p>
            <a:pPr algn="ctr"/>
            <a:r>
              <a:rPr lang="en-US" sz="7200" dirty="0">
                <a:solidFill>
                  <a:srgbClr val="00B0F0"/>
                </a:solidFill>
                <a:latin typeface="Brush Script MT" panose="03060802040406070304" pitchFamily="66" charset="0"/>
                <a:ea typeface="Times New Roman" panose="02020603050405020304" pitchFamily="18" charset="0"/>
              </a:rPr>
              <a:t>Thank You </a:t>
            </a:r>
            <a:endParaRPr lang="en-US" sz="7200" dirty="0">
              <a:solidFill>
                <a:srgbClr val="00B0F0"/>
              </a:solidFill>
              <a:latin typeface="Brush Script MT" panose="03060802040406070304" pitchFamily="66" charset="0"/>
            </a:endParaRPr>
          </a:p>
        </p:txBody>
      </p:sp>
    </p:spTree>
    <p:extLst>
      <p:ext uri="{BB962C8B-B14F-4D97-AF65-F5344CB8AC3E}">
        <p14:creationId xmlns:p14="http://schemas.microsoft.com/office/powerpoint/2010/main" val="2815213022"/>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61</TotalTime>
  <Words>1659</Words>
  <Application>Microsoft Office PowerPoint</Application>
  <PresentationFormat>Widescreen</PresentationFormat>
  <Paragraphs>71</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Brush Script MT</vt:lpstr>
      <vt:lpstr>Century Gothic</vt:lpstr>
      <vt:lpstr>Times New Roman</vt:lpstr>
      <vt:lpstr>Wingdings</vt:lpstr>
      <vt:lpstr>Wingdings 3</vt:lpstr>
      <vt:lpstr>Wisp</vt:lpstr>
      <vt:lpstr>A Comparative Study of the Scaled Boundary Finite Element Method (SBFEM) and the Finite Element Method (FEM) </vt:lpstr>
      <vt:lpstr>PowerPoint Presentation</vt:lpstr>
      <vt:lpstr>PowerPoint Presentation</vt:lpstr>
      <vt:lpstr>PowerPoint Presentation</vt:lpstr>
      <vt:lpstr>PowerPoint Presentation</vt:lpstr>
      <vt:lpstr>COMPARATIVE ANALYSIS: SBFEM VS FEM</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Comparative Study of the Scaled Boundary Finite Element Method (SBFEM) and the Finite Element Method (FEM)</dc:title>
  <dc:creator>intel</dc:creator>
  <cp:lastModifiedBy>intel</cp:lastModifiedBy>
  <cp:revision>11</cp:revision>
  <dcterms:created xsi:type="dcterms:W3CDTF">2024-10-15T04:56:10Z</dcterms:created>
  <dcterms:modified xsi:type="dcterms:W3CDTF">2024-10-15T10:11:43Z</dcterms:modified>
</cp:coreProperties>
</file>