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098"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968F56B5-BFD3-40EC-A050-3608A6CF9B36}" type="datetimeFigureOut">
              <a:rPr lang="en-IN" smtClean="0"/>
              <a:t>20-03-2025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BAB3051-D9FF-4733-BEE6-2A8458467AED}" type="slidenum">
              <a:rPr lang="en-IN" smtClean="0"/>
              <a:t>‹#›</a:t>
            </a:fld>
            <a:endParaRPr lang="en-IN"/>
          </a:p>
        </p:txBody>
      </p:sp>
    </p:spTree>
    <p:extLst>
      <p:ext uri="{BB962C8B-B14F-4D97-AF65-F5344CB8AC3E}">
        <p14:creationId xmlns:p14="http://schemas.microsoft.com/office/powerpoint/2010/main" val="39086305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968F56B5-BFD3-40EC-A050-3608A6CF9B36}" type="datetimeFigureOut">
              <a:rPr lang="en-IN" smtClean="0"/>
              <a:t>20-03-2025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BAB3051-D9FF-4733-BEE6-2A8458467AED}" type="slidenum">
              <a:rPr lang="en-IN" smtClean="0"/>
              <a:t>‹#›</a:t>
            </a:fld>
            <a:endParaRPr lang="en-IN"/>
          </a:p>
        </p:txBody>
      </p:sp>
    </p:spTree>
    <p:extLst>
      <p:ext uri="{BB962C8B-B14F-4D97-AF65-F5344CB8AC3E}">
        <p14:creationId xmlns:p14="http://schemas.microsoft.com/office/powerpoint/2010/main" val="2376649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68F56B5-BFD3-40EC-A050-3608A6CF9B36}" type="datetimeFigureOut">
              <a:rPr lang="en-IN" smtClean="0"/>
              <a:t>20-03-2025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BAB3051-D9FF-4733-BEE6-2A8458467AED}" type="slidenum">
              <a:rPr lang="en-IN" smtClean="0"/>
              <a:t>‹#›</a:t>
            </a:fld>
            <a:endParaRPr lang="en-IN"/>
          </a:p>
        </p:txBody>
      </p:sp>
    </p:spTree>
    <p:extLst>
      <p:ext uri="{BB962C8B-B14F-4D97-AF65-F5344CB8AC3E}">
        <p14:creationId xmlns:p14="http://schemas.microsoft.com/office/powerpoint/2010/main" val="34691565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p>
            <a:fld id="{968F56B5-BFD3-40EC-A050-3608A6CF9B36}" type="datetimeFigureOut">
              <a:rPr lang="en-IN" smtClean="0"/>
              <a:t>20-03-2025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BAB3051-D9FF-4733-BEE6-2A8458467AED}" type="slidenum">
              <a:rPr lang="en-IN" smtClean="0"/>
              <a:t>‹#›</a:t>
            </a:fld>
            <a:endParaRPr lang="en-IN"/>
          </a:p>
        </p:txBody>
      </p:sp>
    </p:spTree>
    <p:extLst>
      <p:ext uri="{BB962C8B-B14F-4D97-AF65-F5344CB8AC3E}">
        <p14:creationId xmlns:p14="http://schemas.microsoft.com/office/powerpoint/2010/main" val="17514614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p>
            <a:fld id="{968F56B5-BFD3-40EC-A050-3608A6CF9B36}" type="datetimeFigureOut">
              <a:rPr lang="en-IN" smtClean="0"/>
              <a:t>20-03-2025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BAB3051-D9FF-4733-BEE6-2A8458467AED}" type="slidenum">
              <a:rPr lang="en-IN" smtClean="0"/>
              <a:t>‹#›</a:t>
            </a:fld>
            <a:endParaRPr lang="en-IN"/>
          </a:p>
        </p:txBody>
      </p:sp>
    </p:spTree>
    <p:extLst>
      <p:ext uri="{BB962C8B-B14F-4D97-AF65-F5344CB8AC3E}">
        <p14:creationId xmlns:p14="http://schemas.microsoft.com/office/powerpoint/2010/main" val="926715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p>
            <a:fld id="{968F56B5-BFD3-40EC-A050-3608A6CF9B36}" type="datetimeFigureOut">
              <a:rPr lang="en-IN" smtClean="0"/>
              <a:t>20-03-2025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BAB3051-D9FF-4733-BEE6-2A8458467AED}" type="slidenum">
              <a:rPr lang="en-IN" smtClean="0"/>
              <a:t>‹#›</a:t>
            </a:fld>
            <a:endParaRPr lang="en-IN"/>
          </a:p>
        </p:txBody>
      </p:sp>
    </p:spTree>
    <p:extLst>
      <p:ext uri="{BB962C8B-B14F-4D97-AF65-F5344CB8AC3E}">
        <p14:creationId xmlns:p14="http://schemas.microsoft.com/office/powerpoint/2010/main" val="7316135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8F56B5-BFD3-40EC-A050-3608A6CF9B36}" type="datetimeFigureOut">
              <a:rPr lang="en-IN" smtClean="0"/>
              <a:t>20-03-2025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6BAB3051-D9FF-4733-BEE6-2A8458467AED}" type="slidenum">
              <a:rPr lang="en-IN" smtClean="0"/>
              <a:t>‹#›</a:t>
            </a:fld>
            <a:endParaRPr lang="en-IN"/>
          </a:p>
        </p:txBody>
      </p:sp>
    </p:spTree>
    <p:extLst>
      <p:ext uri="{BB962C8B-B14F-4D97-AF65-F5344CB8AC3E}">
        <p14:creationId xmlns:p14="http://schemas.microsoft.com/office/powerpoint/2010/main" val="41407349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8F56B5-BFD3-40EC-A050-3608A6CF9B36}" type="datetimeFigureOut">
              <a:rPr lang="en-IN" smtClean="0"/>
              <a:t>20-03-2025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BAB3051-D9FF-4733-BEE6-2A8458467AED}" type="slidenum">
              <a:rPr lang="en-IN" smtClean="0"/>
              <a:t>‹#›</a:t>
            </a:fld>
            <a:endParaRPr lang="en-IN"/>
          </a:p>
        </p:txBody>
      </p:sp>
    </p:spTree>
    <p:extLst>
      <p:ext uri="{BB962C8B-B14F-4D97-AF65-F5344CB8AC3E}">
        <p14:creationId xmlns:p14="http://schemas.microsoft.com/office/powerpoint/2010/main" val="14270378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8F56B5-BFD3-40EC-A050-3608A6CF9B36}" type="datetimeFigureOut">
              <a:rPr lang="en-IN" smtClean="0"/>
              <a:t>20-03-2025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BAB3051-D9FF-4733-BEE6-2A8458467AED}" type="slidenum">
              <a:rPr lang="en-IN" smtClean="0"/>
              <a:t>‹#›</a:t>
            </a:fld>
            <a:endParaRPr lang="en-IN"/>
          </a:p>
        </p:txBody>
      </p:sp>
    </p:spTree>
    <p:extLst>
      <p:ext uri="{BB962C8B-B14F-4D97-AF65-F5344CB8AC3E}">
        <p14:creationId xmlns:p14="http://schemas.microsoft.com/office/powerpoint/2010/main" val="3056793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968F56B5-BFD3-40EC-A050-3608A6CF9B36}" type="datetimeFigureOut">
              <a:rPr lang="en-IN" smtClean="0"/>
              <a:t>20-03-2025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BAB3051-D9FF-4733-BEE6-2A8458467AED}" type="slidenum">
              <a:rPr lang="en-IN" smtClean="0"/>
              <a:t>‹#›</a:t>
            </a:fld>
            <a:endParaRPr lang="en-IN"/>
          </a:p>
        </p:txBody>
      </p:sp>
    </p:spTree>
    <p:extLst>
      <p:ext uri="{BB962C8B-B14F-4D97-AF65-F5344CB8AC3E}">
        <p14:creationId xmlns:p14="http://schemas.microsoft.com/office/powerpoint/2010/main" val="37318846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968F56B5-BFD3-40EC-A050-3608A6CF9B36}" type="datetimeFigureOut">
              <a:rPr lang="en-IN" smtClean="0"/>
              <a:t>20-03-2025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BAB3051-D9FF-4733-BEE6-2A8458467AED}" type="slidenum">
              <a:rPr lang="en-IN" smtClean="0"/>
              <a:t>‹#›</a:t>
            </a:fld>
            <a:endParaRPr lang="en-IN"/>
          </a:p>
        </p:txBody>
      </p:sp>
    </p:spTree>
    <p:extLst>
      <p:ext uri="{BB962C8B-B14F-4D97-AF65-F5344CB8AC3E}">
        <p14:creationId xmlns:p14="http://schemas.microsoft.com/office/powerpoint/2010/main" val="37511386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8F56B5-BFD3-40EC-A050-3608A6CF9B36}" type="datetimeFigureOut">
              <a:rPr lang="en-IN" smtClean="0"/>
              <a:t>20-03-2025</a:t>
            </a:fld>
            <a:endParaRPr lang="en-I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AB3051-D9FF-4733-BEE6-2A8458467AED}" type="slidenum">
              <a:rPr lang="en-IN" smtClean="0"/>
              <a:t>‹#›</a:t>
            </a:fld>
            <a:endParaRPr lang="en-IN"/>
          </a:p>
        </p:txBody>
      </p:sp>
    </p:spTree>
    <p:extLst>
      <p:ext uri="{BB962C8B-B14F-4D97-AF65-F5344CB8AC3E}">
        <p14:creationId xmlns:p14="http://schemas.microsoft.com/office/powerpoint/2010/main" val="10019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gururajdd95@gmail.com"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6834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685800" y="1052737"/>
            <a:ext cx="8206680" cy="2448272"/>
          </a:xfrm>
        </p:spPr>
        <p:txBody>
          <a:bodyPr>
            <a:noAutofit/>
          </a:bodyPr>
          <a:lstStyle/>
          <a:p>
            <a:r>
              <a:rPr lang="en-US" sz="2800" b="1" dirty="0">
                <a:latin typeface="Times New Roman" pitchFamily="18" charset="0"/>
                <a:cs typeface="Times New Roman" pitchFamily="18" charset="0"/>
              </a:rPr>
              <a:t>BRIDGING LAW AND TECHNOLOGY: THE ROLE OF MULTIDISCIPLINARY RESEARCH IN STRENGTHENING INTELLECTUAL PROPERTY FRAMEWORKS FOR EMERGING </a:t>
            </a:r>
            <a:r>
              <a:rPr lang="en-US" sz="2800" b="1" dirty="0" smtClean="0">
                <a:latin typeface="Times New Roman" pitchFamily="18" charset="0"/>
                <a:cs typeface="Times New Roman" pitchFamily="18" charset="0"/>
              </a:rPr>
              <a:t>INNOVATIONS</a:t>
            </a:r>
            <a:endParaRPr lang="en-IN" sz="2800" dirty="0">
              <a:latin typeface="Times New Roman" pitchFamily="18" charset="0"/>
              <a:cs typeface="Times New Roman" pitchFamily="18" charset="0"/>
            </a:endParaRPr>
          </a:p>
        </p:txBody>
      </p:sp>
      <p:sp>
        <p:nvSpPr>
          <p:cNvPr id="3" name="Subtitle 2"/>
          <p:cNvSpPr>
            <a:spLocks noGrp="1"/>
          </p:cNvSpPr>
          <p:nvPr>
            <p:ph type="subTitle" idx="1"/>
          </p:nvPr>
        </p:nvSpPr>
        <p:spPr>
          <a:xfrm>
            <a:off x="2555776" y="4149080"/>
            <a:ext cx="6400800" cy="1752600"/>
          </a:xfrm>
        </p:spPr>
        <p:txBody>
          <a:bodyPr>
            <a:normAutofit/>
          </a:bodyPr>
          <a:lstStyle/>
          <a:p>
            <a:r>
              <a:rPr lang="en-IN" sz="1800" b="1" dirty="0" err="1">
                <a:solidFill>
                  <a:schemeClr val="tx1">
                    <a:lumMod val="95000"/>
                    <a:lumOff val="5000"/>
                  </a:schemeClr>
                </a:solidFill>
                <a:latin typeface="Times New Roman" pitchFamily="18" charset="0"/>
                <a:cs typeface="Times New Roman" pitchFamily="18" charset="0"/>
              </a:rPr>
              <a:t>Dr.</a:t>
            </a:r>
            <a:r>
              <a:rPr lang="en-IN" sz="1800" b="1" dirty="0">
                <a:solidFill>
                  <a:schemeClr val="tx1">
                    <a:lumMod val="95000"/>
                    <a:lumOff val="5000"/>
                  </a:schemeClr>
                </a:solidFill>
                <a:latin typeface="Times New Roman" pitchFamily="18" charset="0"/>
                <a:cs typeface="Times New Roman" pitchFamily="18" charset="0"/>
              </a:rPr>
              <a:t> </a:t>
            </a:r>
            <a:r>
              <a:rPr lang="en-IN" sz="1800" b="1" dirty="0" err="1">
                <a:solidFill>
                  <a:schemeClr val="tx1">
                    <a:lumMod val="95000"/>
                    <a:lumOff val="5000"/>
                  </a:schemeClr>
                </a:solidFill>
                <a:latin typeface="Times New Roman" pitchFamily="18" charset="0"/>
                <a:cs typeface="Times New Roman" pitchFamily="18" charset="0"/>
              </a:rPr>
              <a:t>Gururaj</a:t>
            </a:r>
            <a:r>
              <a:rPr lang="en-IN" sz="1800" b="1" dirty="0">
                <a:solidFill>
                  <a:schemeClr val="tx1">
                    <a:lumMod val="95000"/>
                    <a:lumOff val="5000"/>
                  </a:schemeClr>
                </a:solidFill>
                <a:latin typeface="Times New Roman" pitchFamily="18" charset="0"/>
                <a:cs typeface="Times New Roman" pitchFamily="18" charset="0"/>
              </a:rPr>
              <a:t> Devarhubli</a:t>
            </a:r>
            <a:r>
              <a:rPr lang="en-IN" sz="1800" b="1" baseline="30000" dirty="0">
                <a:solidFill>
                  <a:schemeClr val="tx1">
                    <a:lumMod val="95000"/>
                    <a:lumOff val="5000"/>
                  </a:schemeClr>
                </a:solidFill>
                <a:latin typeface="Times New Roman" pitchFamily="18" charset="0"/>
                <a:cs typeface="Times New Roman" pitchFamily="18" charset="0"/>
              </a:rPr>
              <a:t>1</a:t>
            </a:r>
            <a:r>
              <a:rPr lang="en-IN" sz="1800" b="1" dirty="0">
                <a:solidFill>
                  <a:schemeClr val="tx1">
                    <a:lumMod val="95000"/>
                    <a:lumOff val="5000"/>
                  </a:schemeClr>
                </a:solidFill>
                <a:latin typeface="Times New Roman" pitchFamily="18" charset="0"/>
                <a:cs typeface="Times New Roman" pitchFamily="18" charset="0"/>
              </a:rPr>
              <a:t>*</a:t>
            </a:r>
            <a:endParaRPr lang="en-IN" sz="1800" dirty="0">
              <a:solidFill>
                <a:schemeClr val="tx1">
                  <a:lumMod val="95000"/>
                  <a:lumOff val="5000"/>
                </a:schemeClr>
              </a:solidFill>
              <a:latin typeface="Times New Roman" pitchFamily="18" charset="0"/>
              <a:cs typeface="Times New Roman" pitchFamily="18" charset="0"/>
            </a:endParaRPr>
          </a:p>
          <a:p>
            <a:r>
              <a:rPr lang="en-IN" sz="1800" baseline="30000" dirty="0">
                <a:solidFill>
                  <a:schemeClr val="tx1">
                    <a:lumMod val="95000"/>
                    <a:lumOff val="5000"/>
                  </a:schemeClr>
                </a:solidFill>
                <a:latin typeface="Times New Roman" pitchFamily="18" charset="0"/>
                <a:cs typeface="Times New Roman" pitchFamily="18" charset="0"/>
              </a:rPr>
              <a:t>1 </a:t>
            </a:r>
            <a:r>
              <a:rPr lang="en-IN" sz="1800" dirty="0">
                <a:solidFill>
                  <a:schemeClr val="tx1">
                    <a:lumMod val="95000"/>
                    <a:lumOff val="5000"/>
                  </a:schemeClr>
                </a:solidFill>
                <a:latin typeface="Times New Roman" pitchFamily="18" charset="0"/>
                <a:cs typeface="Times New Roman" pitchFamily="18" charset="0"/>
              </a:rPr>
              <a:t>Assistant Professor of Law, </a:t>
            </a:r>
          </a:p>
          <a:p>
            <a:r>
              <a:rPr lang="en-IN" sz="1800" dirty="0">
                <a:solidFill>
                  <a:schemeClr val="tx1">
                    <a:lumMod val="95000"/>
                    <a:lumOff val="5000"/>
                  </a:schemeClr>
                </a:solidFill>
                <a:latin typeface="Times New Roman" pitchFamily="18" charset="0"/>
                <a:cs typeface="Times New Roman" pitchFamily="18" charset="0"/>
              </a:rPr>
              <a:t>Institute of Law, </a:t>
            </a:r>
          </a:p>
          <a:p>
            <a:r>
              <a:rPr lang="en-IN" sz="1800" dirty="0" err="1">
                <a:solidFill>
                  <a:schemeClr val="tx1">
                    <a:lumMod val="95000"/>
                    <a:lumOff val="5000"/>
                  </a:schemeClr>
                </a:solidFill>
                <a:latin typeface="Times New Roman" pitchFamily="18" charset="0"/>
                <a:cs typeface="Times New Roman" pitchFamily="18" charset="0"/>
              </a:rPr>
              <a:t>Nirma</a:t>
            </a:r>
            <a:r>
              <a:rPr lang="en-IN" sz="1800" dirty="0">
                <a:solidFill>
                  <a:schemeClr val="tx1">
                    <a:lumMod val="95000"/>
                    <a:lumOff val="5000"/>
                  </a:schemeClr>
                </a:solidFill>
                <a:latin typeface="Times New Roman" pitchFamily="18" charset="0"/>
                <a:cs typeface="Times New Roman" pitchFamily="18" charset="0"/>
              </a:rPr>
              <a:t> University, Ahmedabad, Gujarat, INDIA; </a:t>
            </a:r>
          </a:p>
          <a:p>
            <a:r>
              <a:rPr lang="en-IN" sz="1800" u="sng" dirty="0">
                <a:solidFill>
                  <a:schemeClr val="tx1">
                    <a:lumMod val="95000"/>
                    <a:lumOff val="5000"/>
                  </a:schemeClr>
                </a:solidFill>
                <a:latin typeface="Times New Roman" pitchFamily="18" charset="0"/>
                <a:cs typeface="Times New Roman" pitchFamily="18" charset="0"/>
                <a:hlinkClick r:id="rId3"/>
              </a:rPr>
              <a:t>gururajdd95@gmail.com</a:t>
            </a:r>
            <a:endParaRPr lang="en-IN" sz="1800" dirty="0">
              <a:solidFill>
                <a:schemeClr val="tx1">
                  <a:lumMod val="95000"/>
                  <a:lumOff val="5000"/>
                </a:schemeClr>
              </a:solidFill>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25501559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6834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274638"/>
            <a:ext cx="8229600" cy="850106"/>
          </a:xfrm>
        </p:spPr>
        <p:txBody>
          <a:bodyPr>
            <a:normAutofit/>
          </a:bodyPr>
          <a:lstStyle/>
          <a:p>
            <a:r>
              <a:rPr lang="en-US" sz="4000" b="1" dirty="0" smtClean="0">
                <a:latin typeface="Times New Roman" pitchFamily="18" charset="0"/>
                <a:cs typeface="Times New Roman" pitchFamily="18" charset="0"/>
              </a:rPr>
              <a:t>INTRODUCTION</a:t>
            </a:r>
            <a:endParaRPr lang="en-IN"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79512" y="1600200"/>
            <a:ext cx="8856984" cy="5141168"/>
          </a:xfrm>
        </p:spPr>
        <p:txBody>
          <a:bodyPr>
            <a:normAutofit/>
          </a:bodyPr>
          <a:lstStyle/>
          <a:p>
            <a:pPr algn="just">
              <a:lnSpc>
                <a:spcPct val="150000"/>
              </a:lnSpc>
            </a:pPr>
            <a:r>
              <a:rPr lang="en-IN" sz="1800" dirty="0">
                <a:latin typeface="Times New Roman" pitchFamily="18" charset="0"/>
                <a:cs typeface="Times New Roman" pitchFamily="18" charset="0"/>
              </a:rPr>
              <a:t>The intersection of law and technology has become increasingly significant, as emerging </a:t>
            </a:r>
            <a:r>
              <a:rPr lang="en-IN" sz="1800" dirty="0" err="1">
                <a:latin typeface="Times New Roman" pitchFamily="18" charset="0"/>
                <a:cs typeface="Times New Roman" pitchFamily="18" charset="0"/>
              </a:rPr>
              <a:t>inno-vations</a:t>
            </a:r>
            <a:r>
              <a:rPr lang="en-IN" sz="1800" dirty="0">
                <a:latin typeface="Times New Roman" pitchFamily="18" charset="0"/>
                <a:cs typeface="Times New Roman" pitchFamily="18" charset="0"/>
              </a:rPr>
              <a:t> challenge traditional legal frameworks.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Intellectual </a:t>
            </a:r>
            <a:r>
              <a:rPr lang="en-IN" sz="1800" dirty="0">
                <a:latin typeface="Times New Roman" pitchFamily="18" charset="0"/>
                <a:cs typeface="Times New Roman" pitchFamily="18" charset="0"/>
              </a:rPr>
              <a:t>Property (IP) laws, which form the back-bone of protecting and promoting innovation, face new complexities with advancements in artificial intelligence (AI), biotechnology, blockchain, and other disruptive technologies.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The </a:t>
            </a:r>
            <a:r>
              <a:rPr lang="en-IN" sz="1800" dirty="0">
                <a:latin typeface="Times New Roman" pitchFamily="18" charset="0"/>
                <a:cs typeface="Times New Roman" pitchFamily="18" charset="0"/>
              </a:rPr>
              <a:t>dynamic nature of technological progress necessitates a multidisciplinary approach that integrates legal, scientific, and technological expertise to create adaptive, robust IP frameworks.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This </a:t>
            </a:r>
            <a:r>
              <a:rPr lang="en-IN" sz="1800" dirty="0">
                <a:latin typeface="Times New Roman" pitchFamily="18" charset="0"/>
                <a:cs typeface="Times New Roman" pitchFamily="18" charset="0"/>
              </a:rPr>
              <a:t>study explored how </a:t>
            </a:r>
            <a:r>
              <a:rPr lang="en-IN" sz="1800" dirty="0" err="1">
                <a:latin typeface="Times New Roman" pitchFamily="18" charset="0"/>
                <a:cs typeface="Times New Roman" pitchFamily="18" charset="0"/>
              </a:rPr>
              <a:t>multidis-ciplinary</a:t>
            </a:r>
            <a:r>
              <a:rPr lang="en-IN" sz="1800" dirty="0">
                <a:latin typeface="Times New Roman" pitchFamily="18" charset="0"/>
                <a:cs typeface="Times New Roman" pitchFamily="18" charset="0"/>
              </a:rPr>
              <a:t> research can strengthen IP systems to support emerging innovations.</a:t>
            </a:r>
          </a:p>
          <a:p>
            <a:pPr marL="0" indent="0">
              <a:buNone/>
            </a:pPr>
            <a:endParaRPr lang="en-IN" dirty="0"/>
          </a:p>
        </p:txBody>
      </p:sp>
    </p:spTree>
    <p:extLst>
      <p:ext uri="{BB962C8B-B14F-4D97-AF65-F5344CB8AC3E}">
        <p14:creationId xmlns:p14="http://schemas.microsoft.com/office/powerpoint/2010/main" val="792646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6834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116632"/>
            <a:ext cx="8507288" cy="1152128"/>
          </a:xfrm>
        </p:spPr>
        <p:txBody>
          <a:bodyPr>
            <a:noAutofit/>
          </a:bodyPr>
          <a:lstStyle/>
          <a:p>
            <a:r>
              <a:rPr lang="en-US" sz="3600" b="1" dirty="0" smtClean="0">
                <a:latin typeface="Times New Roman" pitchFamily="18" charset="0"/>
                <a:cs typeface="Times New Roman" pitchFamily="18" charset="0"/>
              </a:rPr>
              <a:t>The Need for Multidisciplinary Research in Intellectual Property Law</a:t>
            </a:r>
            <a:endParaRPr lang="en-IN" sz="3600" b="1" dirty="0">
              <a:latin typeface="Times New Roman" pitchFamily="18" charset="0"/>
              <a:cs typeface="Times New Roman" pitchFamily="18" charset="0"/>
            </a:endParaRPr>
          </a:p>
        </p:txBody>
      </p:sp>
      <p:sp>
        <p:nvSpPr>
          <p:cNvPr id="3" name="Content Placeholder 2"/>
          <p:cNvSpPr>
            <a:spLocks noGrp="1"/>
          </p:cNvSpPr>
          <p:nvPr>
            <p:ph idx="1"/>
          </p:nvPr>
        </p:nvSpPr>
        <p:spPr>
          <a:xfrm>
            <a:off x="107504" y="1600200"/>
            <a:ext cx="8928992" cy="5141168"/>
          </a:xfrm>
        </p:spPr>
        <p:txBody>
          <a:bodyPr>
            <a:normAutofit/>
          </a:bodyPr>
          <a:lstStyle/>
          <a:p>
            <a:pPr algn="just">
              <a:lnSpc>
                <a:spcPct val="150000"/>
              </a:lnSpc>
            </a:pPr>
            <a:r>
              <a:rPr lang="en-IN" sz="1800" dirty="0">
                <a:latin typeface="Times New Roman" pitchFamily="18" charset="0"/>
                <a:cs typeface="Times New Roman" pitchFamily="18" charset="0"/>
              </a:rPr>
              <a:t>Multidisciplinary research brings together diverse perspectives and fosters comprehensive </a:t>
            </a:r>
            <a:r>
              <a:rPr lang="en-IN" sz="1800" dirty="0" err="1">
                <a:latin typeface="Times New Roman" pitchFamily="18" charset="0"/>
                <a:cs typeface="Times New Roman" pitchFamily="18" charset="0"/>
              </a:rPr>
              <a:t>solu-tions</a:t>
            </a:r>
            <a:r>
              <a:rPr lang="en-IN" sz="1800" dirty="0">
                <a:latin typeface="Times New Roman" pitchFamily="18" charset="0"/>
                <a:cs typeface="Times New Roman" pitchFamily="18" charset="0"/>
              </a:rPr>
              <a:t> to complex problems. In the realm of IP law, collaboration between legal scholars, technologists, and industry experts is vital to address issues such as patent eligibility, data ownership, and copyright protection in the digital age.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According </a:t>
            </a:r>
            <a:r>
              <a:rPr lang="en-IN" sz="1800" dirty="0">
                <a:latin typeface="Times New Roman" pitchFamily="18" charset="0"/>
                <a:cs typeface="Times New Roman" pitchFamily="18" charset="0"/>
              </a:rPr>
              <a:t>to Yu (2020), the convergence of disciplines enhances the capacity of IP laws to respond to technological advancements, thereby promoting both innovation and public interest.</a:t>
            </a:r>
          </a:p>
          <a:p>
            <a:pPr marL="0" indent="0">
              <a:buNone/>
            </a:pPr>
            <a:endParaRPr lang="en-IN" dirty="0"/>
          </a:p>
        </p:txBody>
      </p:sp>
    </p:spTree>
    <p:extLst>
      <p:ext uri="{BB962C8B-B14F-4D97-AF65-F5344CB8AC3E}">
        <p14:creationId xmlns:p14="http://schemas.microsoft.com/office/powerpoint/2010/main" val="22602159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6834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fontScale="90000"/>
          </a:bodyPr>
          <a:lstStyle/>
          <a:p>
            <a:pPr lvl="0"/>
            <a:r>
              <a:rPr lang="en-IN" b="1" dirty="0" smtClean="0">
                <a:latin typeface="Times New Roman" pitchFamily="18" charset="0"/>
                <a:cs typeface="Times New Roman" pitchFamily="18" charset="0"/>
              </a:rPr>
              <a:t>KEY AREAS OF INTERSECTION</a:t>
            </a:r>
            <a:endParaRPr lang="en-IN" dirty="0">
              <a:latin typeface="Times New Roman" pitchFamily="18" charset="0"/>
              <a:cs typeface="Times New Roman" pitchFamily="18" charset="0"/>
            </a:endParaRPr>
          </a:p>
        </p:txBody>
      </p:sp>
      <p:sp>
        <p:nvSpPr>
          <p:cNvPr id="3" name="Content Placeholder 2"/>
          <p:cNvSpPr>
            <a:spLocks noGrp="1"/>
          </p:cNvSpPr>
          <p:nvPr>
            <p:ph idx="1"/>
          </p:nvPr>
        </p:nvSpPr>
        <p:spPr>
          <a:xfrm>
            <a:off x="179512" y="1600200"/>
            <a:ext cx="8856984" cy="5141168"/>
          </a:xfrm>
        </p:spPr>
        <p:txBody>
          <a:bodyPr>
            <a:normAutofit/>
          </a:bodyPr>
          <a:lstStyle/>
          <a:p>
            <a:pPr marL="0" indent="0" algn="just">
              <a:lnSpc>
                <a:spcPct val="150000"/>
              </a:lnSpc>
              <a:buNone/>
            </a:pPr>
            <a:r>
              <a:rPr lang="en-IN" sz="1800" b="1" i="1" u="sng" dirty="0" smtClean="0">
                <a:latin typeface="Times New Roman" pitchFamily="18" charset="0"/>
                <a:cs typeface="Times New Roman" pitchFamily="18" charset="0"/>
              </a:rPr>
              <a:t>Patent </a:t>
            </a:r>
            <a:r>
              <a:rPr lang="en-IN" sz="1800" b="1" i="1" u="sng" dirty="0">
                <a:latin typeface="Times New Roman" pitchFamily="18" charset="0"/>
                <a:cs typeface="Times New Roman" pitchFamily="18" charset="0"/>
              </a:rPr>
              <a:t>Eligibility for AI-Generated Inventions</a:t>
            </a:r>
            <a:endParaRPr lang="en-IN" sz="1800" i="1" u="sng" dirty="0">
              <a:latin typeface="Times New Roman" pitchFamily="18" charset="0"/>
              <a:cs typeface="Times New Roman" pitchFamily="18" charset="0"/>
            </a:endParaRPr>
          </a:p>
          <a:p>
            <a:pPr algn="just">
              <a:lnSpc>
                <a:spcPct val="150000"/>
              </a:lnSpc>
            </a:pPr>
            <a:r>
              <a:rPr lang="en-IN" sz="1800" dirty="0">
                <a:latin typeface="Times New Roman" pitchFamily="18" charset="0"/>
                <a:cs typeface="Times New Roman" pitchFamily="18" charset="0"/>
              </a:rPr>
              <a:t>The rise of AI technology poses significant challenges to traditional patent systems. AI-generated inventions raise questions about authorship, </a:t>
            </a:r>
            <a:r>
              <a:rPr lang="en-IN" sz="1800" dirty="0" err="1">
                <a:latin typeface="Times New Roman" pitchFamily="18" charset="0"/>
                <a:cs typeface="Times New Roman" pitchFamily="18" charset="0"/>
              </a:rPr>
              <a:t>inventorship</a:t>
            </a:r>
            <a:r>
              <a:rPr lang="en-IN" sz="1800" dirty="0">
                <a:latin typeface="Times New Roman" pitchFamily="18" charset="0"/>
                <a:cs typeface="Times New Roman" pitchFamily="18" charset="0"/>
              </a:rPr>
              <a:t>, and scope of patent protection.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Recent </a:t>
            </a:r>
            <a:r>
              <a:rPr lang="en-IN" sz="1800" dirty="0">
                <a:latin typeface="Times New Roman" pitchFamily="18" charset="0"/>
                <a:cs typeface="Times New Roman" pitchFamily="18" charset="0"/>
              </a:rPr>
              <a:t>case studies, such as the DABUS case in the UK and the US, highlight the </a:t>
            </a:r>
            <a:r>
              <a:rPr lang="en-IN" sz="1800" dirty="0" err="1">
                <a:latin typeface="Times New Roman" pitchFamily="18" charset="0"/>
                <a:cs typeface="Times New Roman" pitchFamily="18" charset="0"/>
              </a:rPr>
              <a:t>ongoing</a:t>
            </a:r>
            <a:r>
              <a:rPr lang="en-IN" sz="1800" dirty="0">
                <a:latin typeface="Times New Roman" pitchFamily="18" charset="0"/>
                <a:cs typeface="Times New Roman" pitchFamily="18" charset="0"/>
              </a:rPr>
              <a:t> debate over whether AI systems can be recognized as inventors (Abbott, 2020</a:t>
            </a:r>
            <a:r>
              <a:rPr lang="en-IN" sz="1800" dirty="0" smtClean="0">
                <a:latin typeface="Times New Roman" pitchFamily="18" charset="0"/>
                <a:cs typeface="Times New Roman" pitchFamily="18" charset="0"/>
              </a:rPr>
              <a:t>).</a:t>
            </a:r>
          </a:p>
          <a:p>
            <a:pPr algn="just">
              <a:lnSpc>
                <a:spcPct val="150000"/>
              </a:lnSpc>
            </a:pPr>
            <a:r>
              <a:rPr lang="en-IN" sz="1800" dirty="0" smtClean="0">
                <a:latin typeface="Times New Roman" pitchFamily="18" charset="0"/>
                <a:cs typeface="Times New Roman" pitchFamily="18" charset="0"/>
              </a:rPr>
              <a:t>Multidisciplinary </a:t>
            </a:r>
            <a:r>
              <a:rPr lang="en-IN" sz="1800" dirty="0">
                <a:latin typeface="Times New Roman" pitchFamily="18" charset="0"/>
                <a:cs typeface="Times New Roman" pitchFamily="18" charset="0"/>
              </a:rPr>
              <a:t>research involving legal scholars, computer scientists, and ethicists can help develop criteria for patent eligibility that balances innovation incentives with ethical considerations.</a:t>
            </a:r>
          </a:p>
          <a:p>
            <a:pPr marL="0" indent="0">
              <a:buNone/>
            </a:pPr>
            <a:endParaRPr lang="en-IN" dirty="0"/>
          </a:p>
        </p:txBody>
      </p:sp>
    </p:spTree>
    <p:extLst>
      <p:ext uri="{BB962C8B-B14F-4D97-AF65-F5344CB8AC3E}">
        <p14:creationId xmlns:p14="http://schemas.microsoft.com/office/powerpoint/2010/main" val="2456965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6834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107504" y="116632"/>
            <a:ext cx="8928992" cy="6624736"/>
          </a:xfrm>
        </p:spPr>
        <p:txBody>
          <a:bodyPr/>
          <a:lstStyle/>
          <a:p>
            <a:pPr marL="0" indent="0" algn="just">
              <a:lnSpc>
                <a:spcPct val="150000"/>
              </a:lnSpc>
              <a:buNone/>
            </a:pPr>
            <a:r>
              <a:rPr lang="en-IN" sz="1800" b="1" i="1" u="sng" dirty="0" smtClean="0">
                <a:latin typeface="Times New Roman" pitchFamily="18" charset="0"/>
                <a:cs typeface="Times New Roman" pitchFamily="18" charset="0"/>
              </a:rPr>
              <a:t>Data </a:t>
            </a:r>
            <a:r>
              <a:rPr lang="en-IN" sz="1800" b="1" i="1" u="sng" dirty="0">
                <a:latin typeface="Times New Roman" pitchFamily="18" charset="0"/>
                <a:cs typeface="Times New Roman" pitchFamily="18" charset="0"/>
              </a:rPr>
              <a:t>Ownership and Digital Platforms</a:t>
            </a:r>
            <a:endParaRPr lang="en-IN" sz="1800" u="sng" dirty="0">
              <a:latin typeface="Times New Roman" pitchFamily="18" charset="0"/>
              <a:cs typeface="Times New Roman" pitchFamily="18" charset="0"/>
            </a:endParaRPr>
          </a:p>
          <a:p>
            <a:pPr algn="just">
              <a:lnSpc>
                <a:spcPct val="150000"/>
              </a:lnSpc>
            </a:pPr>
            <a:r>
              <a:rPr lang="en-IN" sz="1800" dirty="0">
                <a:latin typeface="Times New Roman" pitchFamily="18" charset="0"/>
                <a:cs typeface="Times New Roman" pitchFamily="18" charset="0"/>
              </a:rPr>
              <a:t>The proliferation of digital platforms and big data technologies has led to complex questions regarding data ownership and control. Legal frameworks must evolve to address the rights of individuals and organizations in the collection, processing, and monetization of </a:t>
            </a:r>
            <a:r>
              <a:rPr lang="en-IN" sz="1800" dirty="0" smtClean="0">
                <a:latin typeface="Times New Roman" pitchFamily="18" charset="0"/>
                <a:cs typeface="Times New Roman" pitchFamily="18" charset="0"/>
              </a:rPr>
              <a:t>data.</a:t>
            </a:r>
          </a:p>
          <a:p>
            <a:pPr algn="just">
              <a:lnSpc>
                <a:spcPct val="150000"/>
              </a:lnSpc>
            </a:pPr>
            <a:r>
              <a:rPr lang="en-IN" sz="1800" dirty="0" smtClean="0">
                <a:latin typeface="Times New Roman" pitchFamily="18" charset="0"/>
                <a:cs typeface="Times New Roman" pitchFamily="18" charset="0"/>
              </a:rPr>
              <a:t>According </a:t>
            </a:r>
            <a:r>
              <a:rPr lang="en-IN" sz="1800" dirty="0">
                <a:latin typeface="Times New Roman" pitchFamily="18" charset="0"/>
                <a:cs typeface="Times New Roman" pitchFamily="18" charset="0"/>
              </a:rPr>
              <a:t>to </a:t>
            </a:r>
            <a:r>
              <a:rPr lang="en-IN" sz="1800" dirty="0" err="1">
                <a:latin typeface="Times New Roman" pitchFamily="18" charset="0"/>
                <a:cs typeface="Times New Roman" pitchFamily="18" charset="0"/>
              </a:rPr>
              <a:t>Kuner</a:t>
            </a:r>
            <a:r>
              <a:rPr lang="en-IN" sz="1800" dirty="0">
                <a:latin typeface="Times New Roman" pitchFamily="18" charset="0"/>
                <a:cs typeface="Times New Roman" pitchFamily="18" charset="0"/>
              </a:rPr>
              <a:t> (2021), a collaborative approach involving legal, technical, and policy experts is essential for creating transparent and equitable data-governance models</a:t>
            </a:r>
            <a:r>
              <a:rPr lang="en-IN" sz="1800" dirty="0" smtClean="0">
                <a:latin typeface="Times New Roman" pitchFamily="18" charset="0"/>
                <a:cs typeface="Times New Roman" pitchFamily="18" charset="0"/>
              </a:rPr>
              <a:t>.</a:t>
            </a:r>
          </a:p>
          <a:p>
            <a:pPr marL="0" indent="0" algn="just">
              <a:lnSpc>
                <a:spcPct val="150000"/>
              </a:lnSpc>
              <a:buNone/>
            </a:pPr>
            <a:r>
              <a:rPr lang="en-US" sz="1800" b="1" i="1" u="sng" dirty="0">
                <a:latin typeface="Times New Roman" pitchFamily="18" charset="0"/>
                <a:cs typeface="Times New Roman" pitchFamily="18" charset="0"/>
              </a:rPr>
              <a:t>Copyright Implications in the Metaverse</a:t>
            </a:r>
          </a:p>
          <a:p>
            <a:pPr algn="just">
              <a:lnSpc>
                <a:spcPct val="150000"/>
              </a:lnSpc>
            </a:pPr>
            <a:r>
              <a:rPr lang="en-US" sz="1800" dirty="0" smtClean="0">
                <a:latin typeface="Times New Roman" pitchFamily="18" charset="0"/>
                <a:cs typeface="Times New Roman" pitchFamily="18" charset="0"/>
              </a:rPr>
              <a:t>The emergence of </a:t>
            </a:r>
            <a:r>
              <a:rPr lang="en-US" sz="1800" dirty="0" err="1" smtClean="0">
                <a:latin typeface="Times New Roman" pitchFamily="18" charset="0"/>
                <a:cs typeface="Times New Roman" pitchFamily="18" charset="0"/>
              </a:rPr>
              <a:t>metaverse</a:t>
            </a:r>
            <a:r>
              <a:rPr lang="en-US" sz="1800" dirty="0" smtClean="0">
                <a:latin typeface="Times New Roman" pitchFamily="18" charset="0"/>
                <a:cs typeface="Times New Roman" pitchFamily="18" charset="0"/>
              </a:rPr>
              <a:t> presents novel copyright challenges related to virtual assets, user-generated content, and digital identity. Multidisciplinary research can help design copyright frameworks that protect creators' rights, while fostering innovation in virtual environments.</a:t>
            </a:r>
          </a:p>
          <a:p>
            <a:pPr algn="just">
              <a:lnSpc>
                <a:spcPct val="150000"/>
              </a:lnSpc>
            </a:pPr>
            <a:r>
              <a:rPr lang="en-US" sz="1800" dirty="0" err="1" smtClean="0">
                <a:latin typeface="Times New Roman" pitchFamily="18" charset="0"/>
                <a:cs typeface="Times New Roman" pitchFamily="18" charset="0"/>
              </a:rPr>
              <a:t>Grimmelmann</a:t>
            </a:r>
            <a:r>
              <a:rPr lang="en-US" sz="1800" dirty="0" smtClean="0">
                <a:latin typeface="Times New Roman" pitchFamily="18" charset="0"/>
                <a:cs typeface="Times New Roman" pitchFamily="18" charset="0"/>
              </a:rPr>
              <a:t> (2022) emphasizes that legal frameworks must adapt to the unique characteristics of digital worlds to maintain balance between innovation and protection.</a:t>
            </a:r>
          </a:p>
          <a:p>
            <a:pPr marL="0" indent="0" algn="just">
              <a:lnSpc>
                <a:spcPct val="150000"/>
              </a:lnSpc>
              <a:buNone/>
            </a:pPr>
            <a:endParaRPr lang="en-US" sz="1800" dirty="0" smtClean="0">
              <a:latin typeface="Times New Roman" pitchFamily="18" charset="0"/>
              <a:cs typeface="Times New Roman" pitchFamily="18" charset="0"/>
            </a:endParaRPr>
          </a:p>
          <a:p>
            <a:pPr marL="0" indent="0" algn="just">
              <a:lnSpc>
                <a:spcPct val="150000"/>
              </a:lnSpc>
              <a:buNone/>
            </a:pPr>
            <a:endParaRPr lang="en-IN" sz="1800" dirty="0" smtClean="0">
              <a:latin typeface="Times New Roman" pitchFamily="18" charset="0"/>
              <a:cs typeface="Times New Roman" pitchFamily="18" charset="0"/>
            </a:endParaRPr>
          </a:p>
          <a:p>
            <a:pPr marL="0" indent="0">
              <a:buNone/>
            </a:pPr>
            <a:endParaRPr lang="en-IN" dirty="0"/>
          </a:p>
        </p:txBody>
      </p:sp>
    </p:spTree>
    <p:extLst>
      <p:ext uri="{BB962C8B-B14F-4D97-AF65-F5344CB8AC3E}">
        <p14:creationId xmlns:p14="http://schemas.microsoft.com/office/powerpoint/2010/main" val="4525701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6834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Autofit/>
          </a:bodyPr>
          <a:lstStyle/>
          <a:p>
            <a:pPr lvl="0"/>
            <a:r>
              <a:rPr lang="en-IN" sz="3600" b="1" dirty="0">
                <a:latin typeface="Times New Roman" pitchFamily="18" charset="0"/>
                <a:cs typeface="Times New Roman" pitchFamily="18" charset="0"/>
              </a:rPr>
              <a:t>Global Best Practices in Multidisciplinary </a:t>
            </a:r>
            <a:r>
              <a:rPr lang="en-IN" sz="3600" b="1" dirty="0" smtClean="0">
                <a:latin typeface="Times New Roman" pitchFamily="18" charset="0"/>
                <a:cs typeface="Times New Roman" pitchFamily="18" charset="0"/>
              </a:rPr>
              <a:t>Research</a:t>
            </a:r>
            <a:endParaRPr lang="en-IN" sz="3600" dirty="0">
              <a:latin typeface="Times New Roman" pitchFamily="18" charset="0"/>
              <a:cs typeface="Times New Roman" pitchFamily="18" charset="0"/>
            </a:endParaRPr>
          </a:p>
        </p:txBody>
      </p:sp>
      <p:sp>
        <p:nvSpPr>
          <p:cNvPr id="3" name="Content Placeholder 2"/>
          <p:cNvSpPr>
            <a:spLocks noGrp="1"/>
          </p:cNvSpPr>
          <p:nvPr>
            <p:ph idx="1"/>
          </p:nvPr>
        </p:nvSpPr>
        <p:spPr>
          <a:xfrm>
            <a:off x="24006" y="1988840"/>
            <a:ext cx="8928992" cy="2116832"/>
          </a:xfrm>
        </p:spPr>
        <p:txBody>
          <a:bodyPr>
            <a:normAutofit lnSpcReduction="10000"/>
          </a:bodyPr>
          <a:lstStyle/>
          <a:p>
            <a:pPr algn="just">
              <a:lnSpc>
                <a:spcPct val="150000"/>
              </a:lnSpc>
            </a:pPr>
            <a:r>
              <a:rPr lang="en-IN" sz="1800" dirty="0">
                <a:latin typeface="Times New Roman" pitchFamily="18" charset="0"/>
                <a:cs typeface="Times New Roman" pitchFamily="18" charset="0"/>
              </a:rPr>
              <a:t>Countries such as Germany, the United States, and South Korea have established collaborative research initiatives that integrate legal and technological expertise to address the emerging IP </a:t>
            </a:r>
            <a:r>
              <a:rPr lang="en-IN" sz="1800" dirty="0" err="1">
                <a:latin typeface="Times New Roman" pitchFamily="18" charset="0"/>
                <a:cs typeface="Times New Roman" pitchFamily="18" charset="0"/>
              </a:rPr>
              <a:t>chal-lenges</a:t>
            </a:r>
            <a:r>
              <a:rPr lang="en-IN" sz="1800" dirty="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For </a:t>
            </a:r>
            <a:r>
              <a:rPr lang="en-IN" sz="1800" dirty="0">
                <a:latin typeface="Times New Roman" pitchFamily="18" charset="0"/>
                <a:cs typeface="Times New Roman" pitchFamily="18" charset="0"/>
              </a:rPr>
              <a:t>instance, the Union’s Horizon 2020 program has funded several projects that promote cross-disciplinary collaboration in IP and technology laws (European Commission, 2020).</a:t>
            </a:r>
          </a:p>
          <a:p>
            <a:pPr marL="0" indent="0">
              <a:buNone/>
            </a:pPr>
            <a:endParaRPr lang="en-IN" dirty="0"/>
          </a:p>
        </p:txBody>
      </p:sp>
    </p:spTree>
    <p:extLst>
      <p:ext uri="{BB962C8B-B14F-4D97-AF65-F5344CB8AC3E}">
        <p14:creationId xmlns:p14="http://schemas.microsoft.com/office/powerpoint/2010/main" val="21789368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6834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274638"/>
            <a:ext cx="8229600" cy="778098"/>
          </a:xfrm>
        </p:spPr>
        <p:txBody>
          <a:bodyPr>
            <a:normAutofit/>
          </a:bodyPr>
          <a:lstStyle/>
          <a:p>
            <a:r>
              <a:rPr lang="en-US" sz="4000" b="1" dirty="0" smtClean="0">
                <a:latin typeface="Times New Roman" pitchFamily="18" charset="0"/>
                <a:cs typeface="Times New Roman" pitchFamily="18" charset="0"/>
              </a:rPr>
              <a:t>CONCLUSION</a:t>
            </a:r>
            <a:endParaRPr lang="en-IN" sz="40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pPr algn="just">
              <a:lnSpc>
                <a:spcPct val="150000"/>
              </a:lnSpc>
            </a:pPr>
            <a:r>
              <a:rPr lang="en-IN" sz="1800" dirty="0">
                <a:latin typeface="Times New Roman" pitchFamily="18" charset="0"/>
                <a:cs typeface="Times New Roman" pitchFamily="18" charset="0"/>
              </a:rPr>
              <a:t>Multidisciplinary research is crucial for developing adaptive and effective IP frameworks that align with the rapid pace of technological innovations.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By </a:t>
            </a:r>
            <a:r>
              <a:rPr lang="en-IN" sz="1800" dirty="0">
                <a:latin typeface="Times New Roman" pitchFamily="18" charset="0"/>
                <a:cs typeface="Times New Roman" pitchFamily="18" charset="0"/>
              </a:rPr>
              <a:t>bridging the gap between law and tech-</a:t>
            </a:r>
            <a:r>
              <a:rPr lang="en-IN" sz="1800" dirty="0" err="1">
                <a:latin typeface="Times New Roman" pitchFamily="18" charset="0"/>
                <a:cs typeface="Times New Roman" pitchFamily="18" charset="0"/>
              </a:rPr>
              <a:t>nology</a:t>
            </a:r>
            <a:r>
              <a:rPr lang="en-IN" sz="1800" dirty="0">
                <a:latin typeface="Times New Roman" pitchFamily="18" charset="0"/>
                <a:cs typeface="Times New Roman" pitchFamily="18" charset="0"/>
              </a:rPr>
              <a:t>, collaborative research can foster more resilient IP systems that balance the interests of </a:t>
            </a:r>
            <a:r>
              <a:rPr lang="en-IN" sz="1800" dirty="0" err="1">
                <a:latin typeface="Times New Roman" pitchFamily="18" charset="0"/>
                <a:cs typeface="Times New Roman" pitchFamily="18" charset="0"/>
              </a:rPr>
              <a:t>inno-vators</a:t>
            </a:r>
            <a:r>
              <a:rPr lang="en-IN" sz="1800" dirty="0">
                <a:latin typeface="Times New Roman" pitchFamily="18" charset="0"/>
                <a:cs typeface="Times New Roman" pitchFamily="18" charset="0"/>
              </a:rPr>
              <a:t>, consumers, and society.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Future </a:t>
            </a:r>
            <a:r>
              <a:rPr lang="en-IN" sz="1800" dirty="0">
                <a:latin typeface="Times New Roman" pitchFamily="18" charset="0"/>
                <a:cs typeface="Times New Roman" pitchFamily="18" charset="0"/>
              </a:rPr>
              <a:t>research should focus on strengthening cross-disciplinary partnerships and promoting knowledge exchange among legal, technological, and policy communities.</a:t>
            </a:r>
          </a:p>
          <a:p>
            <a:pPr marL="0" indent="0">
              <a:buNone/>
            </a:pPr>
            <a:endParaRPr lang="en-IN" dirty="0"/>
          </a:p>
        </p:txBody>
      </p:sp>
    </p:spTree>
    <p:extLst>
      <p:ext uri="{BB962C8B-B14F-4D97-AF65-F5344CB8AC3E}">
        <p14:creationId xmlns:p14="http://schemas.microsoft.com/office/powerpoint/2010/main" val="30545540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6834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US" sz="4000" b="1" dirty="0" smtClean="0">
                <a:latin typeface="Times New Roman" pitchFamily="18" charset="0"/>
                <a:cs typeface="Times New Roman" pitchFamily="18" charset="0"/>
              </a:rPr>
              <a:t>REFERENCES</a:t>
            </a:r>
            <a:endParaRPr lang="en-IN" sz="40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pPr algn="just">
              <a:lnSpc>
                <a:spcPct val="150000"/>
              </a:lnSpc>
            </a:pPr>
            <a:r>
              <a:rPr lang="en-IN" sz="1800" dirty="0">
                <a:latin typeface="Times New Roman" pitchFamily="18" charset="0"/>
                <a:cs typeface="Times New Roman" pitchFamily="18" charset="0"/>
              </a:rPr>
              <a:t>Abbott, R. (2020). Reasonable Robot: Artificial Intelligence and the Law. Cambridge: Cambridge University Press. </a:t>
            </a:r>
          </a:p>
          <a:p>
            <a:pPr algn="just">
              <a:lnSpc>
                <a:spcPct val="150000"/>
              </a:lnSpc>
            </a:pPr>
            <a:r>
              <a:rPr lang="en-IN" sz="1800" dirty="0">
                <a:latin typeface="Times New Roman" pitchFamily="18" charset="0"/>
                <a:cs typeface="Times New Roman" pitchFamily="18" charset="0"/>
              </a:rPr>
              <a:t>European Commission. (2020). Horizon 2020: The EU Framework Program for Research and </a:t>
            </a:r>
            <a:r>
              <a:rPr lang="en-IN" sz="1800" dirty="0" err="1">
                <a:latin typeface="Times New Roman" pitchFamily="18" charset="0"/>
                <a:cs typeface="Times New Roman" pitchFamily="18" charset="0"/>
              </a:rPr>
              <a:t>Inno-vation</a:t>
            </a:r>
            <a:r>
              <a:rPr lang="en-IN" sz="1800" dirty="0">
                <a:latin typeface="Times New Roman" pitchFamily="18" charset="0"/>
                <a:cs typeface="Times New Roman" pitchFamily="18" charset="0"/>
              </a:rPr>
              <a:t>. </a:t>
            </a:r>
          </a:p>
          <a:p>
            <a:pPr algn="just">
              <a:lnSpc>
                <a:spcPct val="150000"/>
              </a:lnSpc>
            </a:pPr>
            <a:r>
              <a:rPr lang="en-IN" sz="1800" dirty="0" err="1">
                <a:latin typeface="Times New Roman" pitchFamily="18" charset="0"/>
                <a:cs typeface="Times New Roman" pitchFamily="18" charset="0"/>
              </a:rPr>
              <a:t>Grimmelmann</a:t>
            </a:r>
            <a:r>
              <a:rPr lang="en-IN" sz="1800" dirty="0">
                <a:latin typeface="Times New Roman" pitchFamily="18" charset="0"/>
                <a:cs typeface="Times New Roman" pitchFamily="18" charset="0"/>
              </a:rPr>
              <a:t>, J. (2022). Copyright for Metaverse. Stanford Technology Law Review, 25(2), 89-112. </a:t>
            </a:r>
          </a:p>
          <a:p>
            <a:pPr algn="just">
              <a:lnSpc>
                <a:spcPct val="150000"/>
              </a:lnSpc>
            </a:pPr>
            <a:r>
              <a:rPr lang="en-IN" sz="1800" dirty="0" err="1">
                <a:latin typeface="Times New Roman" pitchFamily="18" charset="0"/>
                <a:cs typeface="Times New Roman" pitchFamily="18" charset="0"/>
              </a:rPr>
              <a:t>Kuner</a:t>
            </a:r>
            <a:r>
              <a:rPr lang="en-IN" sz="1800" dirty="0">
                <a:latin typeface="Times New Roman" pitchFamily="18" charset="0"/>
                <a:cs typeface="Times New Roman" pitchFamily="18" charset="0"/>
              </a:rPr>
              <a:t>, C. (2021). Data Protection Law and International Disputes. International Data Privacy Law, 11(3), 145-160. </a:t>
            </a:r>
          </a:p>
          <a:p>
            <a:pPr algn="just">
              <a:lnSpc>
                <a:spcPct val="150000"/>
              </a:lnSpc>
            </a:pPr>
            <a:r>
              <a:rPr lang="en-IN" sz="1800" dirty="0">
                <a:latin typeface="Times New Roman" pitchFamily="18" charset="0"/>
                <a:cs typeface="Times New Roman" pitchFamily="18" charset="0"/>
              </a:rPr>
              <a:t>Yu, P.K. (2020). Intellectual Property and Information Wealth: Issues and Practices. Green-wood-Publishing Group.</a:t>
            </a:r>
          </a:p>
          <a:p>
            <a:pPr marL="0" indent="0">
              <a:buNone/>
            </a:pPr>
            <a:endParaRPr lang="en-IN" dirty="0"/>
          </a:p>
        </p:txBody>
      </p:sp>
    </p:spTree>
    <p:extLst>
      <p:ext uri="{BB962C8B-B14F-4D97-AF65-F5344CB8AC3E}">
        <p14:creationId xmlns:p14="http://schemas.microsoft.com/office/powerpoint/2010/main" val="34109019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6834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p:txBody>
          <a:bodyPr/>
          <a:lstStyle/>
          <a:p>
            <a:pPr marL="0" indent="0">
              <a:buNone/>
            </a:pPr>
            <a:endParaRPr lang="en-US" b="1" dirty="0"/>
          </a:p>
          <a:p>
            <a:pPr marL="0" indent="0" algn="ctr">
              <a:buNone/>
            </a:pPr>
            <a:r>
              <a:rPr lang="en-US" sz="5400" b="1" dirty="0" smtClean="0">
                <a:latin typeface="Times New Roman" pitchFamily="18" charset="0"/>
                <a:cs typeface="Times New Roman" pitchFamily="18" charset="0"/>
              </a:rPr>
              <a:t>THANK </a:t>
            </a:r>
          </a:p>
          <a:p>
            <a:pPr marL="0" indent="0" algn="ctr">
              <a:buNone/>
            </a:pPr>
            <a:r>
              <a:rPr lang="en-US" sz="5400" b="1" dirty="0" smtClean="0">
                <a:latin typeface="Times New Roman" pitchFamily="18" charset="0"/>
                <a:cs typeface="Times New Roman" pitchFamily="18" charset="0"/>
              </a:rPr>
              <a:t>YOU</a:t>
            </a:r>
            <a:endParaRPr lang="en-IN" sz="5400" b="1" dirty="0">
              <a:latin typeface="Times New Roman" pitchFamily="18" charset="0"/>
              <a:cs typeface="Times New Roman" pitchFamily="18" charset="0"/>
            </a:endParaRPr>
          </a:p>
        </p:txBody>
      </p:sp>
    </p:spTree>
    <p:extLst>
      <p:ext uri="{BB962C8B-B14F-4D97-AF65-F5344CB8AC3E}">
        <p14:creationId xmlns:p14="http://schemas.microsoft.com/office/powerpoint/2010/main" val="24395356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TotalTime>
  <Words>716</Words>
  <Application>Microsoft Office PowerPoint</Application>
  <PresentationFormat>On-screen Show (4:3)</PresentationFormat>
  <Paragraphs>42</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BRIDGING LAW AND TECHNOLOGY: THE ROLE OF MULTIDISCIPLINARY RESEARCH IN STRENGTHENING INTELLECTUAL PROPERTY FRAMEWORKS FOR EMERGING INNOVATIONS</vt:lpstr>
      <vt:lpstr>INTRODUCTION</vt:lpstr>
      <vt:lpstr>The Need for Multidisciplinary Research in Intellectual Property Law</vt:lpstr>
      <vt:lpstr>KEY AREAS OF INTERSECTION</vt:lpstr>
      <vt:lpstr>PowerPoint Presentation</vt:lpstr>
      <vt:lpstr>Global Best Practices in Multidisciplinary Research</vt:lpstr>
      <vt:lpstr>CONCLUSION</vt:lpstr>
      <vt:lpstr>REFERENCES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BRIDGING LAW AND TECHNOLOGY: THE ROLE OF MULTIDISCIPLINARY RESEARCH IN STRENGTHENING INTELLECTUAL PROPERTY FRAMEWORKS FOR EMERGING INNOVATIONS</dc:title>
  <dc:creator>ACER</dc:creator>
  <cp:lastModifiedBy>ACER</cp:lastModifiedBy>
  <cp:revision>2</cp:revision>
  <dcterms:created xsi:type="dcterms:W3CDTF">2025-03-19T12:14:41Z</dcterms:created>
  <dcterms:modified xsi:type="dcterms:W3CDTF">2025-03-20T06:11:53Z</dcterms:modified>
</cp:coreProperties>
</file>