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9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01129-3ED8-A3EC-3818-566BF033CC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0E7C9AC-253C-B8C5-0CB1-14DDB37457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2E92B58D-B314-215C-D913-6E7522C608AE}"/>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5" name="Footer Placeholder 4">
            <a:extLst>
              <a:ext uri="{FF2B5EF4-FFF2-40B4-BE49-F238E27FC236}">
                <a16:creationId xmlns:a16="http://schemas.microsoft.com/office/drawing/2014/main" id="{F79ACD1C-EC56-F6D6-0A47-9CBD7DB9366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793C543-6456-A424-7544-51D6A959153F}"/>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3091423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A6CDA-2BAD-3EC9-E02E-8E2F2CD8365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D80DE41-34AD-8693-D2A3-356FDE4319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0C190E0-F4A6-F345-BA28-4AA0E7395BE8}"/>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5" name="Footer Placeholder 4">
            <a:extLst>
              <a:ext uri="{FF2B5EF4-FFF2-40B4-BE49-F238E27FC236}">
                <a16:creationId xmlns:a16="http://schemas.microsoft.com/office/drawing/2014/main" id="{E44026E0-7E88-5655-E524-C93645E0DCC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30D4286-B6BD-C79D-5805-BEAEDBA587DD}"/>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1273281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34384-56B1-73AF-5694-015C38F7E4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8A364B5-F569-2E37-CE56-378B1904EE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8049A52-EC84-D8AB-CD53-0DA03CE872B7}"/>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5" name="Footer Placeholder 4">
            <a:extLst>
              <a:ext uri="{FF2B5EF4-FFF2-40B4-BE49-F238E27FC236}">
                <a16:creationId xmlns:a16="http://schemas.microsoft.com/office/drawing/2014/main" id="{82F06A02-4E48-4964-41E2-2E4C224514B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4DB98CE-DC5C-C0A6-22C1-7CE19CC32EFE}"/>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4267148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8DC9D-F69E-2AEF-5D8C-D214187B46C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1697440-3352-902D-9DB4-F33F05FB11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493C0BB-15DA-EC94-506C-FE30F838304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3A775BF5-9702-0CB7-4782-6B88AA846728}"/>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6" name="Footer Placeholder 5">
            <a:extLst>
              <a:ext uri="{FF2B5EF4-FFF2-40B4-BE49-F238E27FC236}">
                <a16:creationId xmlns:a16="http://schemas.microsoft.com/office/drawing/2014/main" id="{2AA15E08-4E35-C349-A22B-0ABF3954CF4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D4D0233-6843-3091-DBAC-4C5042A3999C}"/>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739004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CA5DC-E90F-AFEC-F203-290D9370909F}"/>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B566A52-49DC-EF68-86C2-E746F4A8B6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0032ADF-7E5F-C416-0B7C-FF53C08C987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490ABE1-1B74-579D-B6E7-DA0EC759D4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877CCF-1F8B-9DE4-DB2D-063F426083D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2EE1908F-C9BD-07DA-BBE7-CC35436E594F}"/>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8" name="Footer Placeholder 7">
            <a:extLst>
              <a:ext uri="{FF2B5EF4-FFF2-40B4-BE49-F238E27FC236}">
                <a16:creationId xmlns:a16="http://schemas.microsoft.com/office/drawing/2014/main" id="{0F8C497D-07C9-3736-9C39-0EB1FF291361}"/>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F99949FA-31AE-3095-87DE-6C2211BE1D4E}"/>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4028616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4FF96-4AAB-5724-9C07-E8014EEAD789}"/>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7F75154-1190-C3D9-0EF1-F3C65FB0F936}"/>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4" name="Footer Placeholder 3">
            <a:extLst>
              <a:ext uri="{FF2B5EF4-FFF2-40B4-BE49-F238E27FC236}">
                <a16:creationId xmlns:a16="http://schemas.microsoft.com/office/drawing/2014/main" id="{DD6F1897-23CE-A209-2830-903363CB3485}"/>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64C2688-2BE0-4F85-A46B-921D19D47B65}"/>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4020313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B8F42A-D19D-0B1E-47C0-79656897209D}"/>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3" name="Footer Placeholder 2">
            <a:extLst>
              <a:ext uri="{FF2B5EF4-FFF2-40B4-BE49-F238E27FC236}">
                <a16:creationId xmlns:a16="http://schemas.microsoft.com/office/drawing/2014/main" id="{12DA1F65-FAE2-52C7-376A-64E743B1A201}"/>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D767ACD8-76C6-A979-B416-3FF4366C779A}"/>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2123667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64261-5E18-E7CE-2217-6CE1190A51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B3DBFC6B-5112-D2A3-F488-A77399BD60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2B84015D-14F2-38FA-5145-E34A372071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D11DCB-19E8-85CD-8C73-32884A7E18AC}"/>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6" name="Footer Placeholder 5">
            <a:extLst>
              <a:ext uri="{FF2B5EF4-FFF2-40B4-BE49-F238E27FC236}">
                <a16:creationId xmlns:a16="http://schemas.microsoft.com/office/drawing/2014/main" id="{726D1F72-94E3-BF4E-B039-0522E67F17E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070DE50-FC71-D381-762C-0E81DC84A46E}"/>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4102959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2F977-A483-ADCE-7E13-E50AFC5A3F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E0D44178-2DC5-DE7C-B434-FF6A91F12A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6E57DD05-18C3-5DC1-016E-EDBA2D0096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D03A15-0B61-6004-5052-A466FE4D9876}"/>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6" name="Footer Placeholder 5">
            <a:extLst>
              <a:ext uri="{FF2B5EF4-FFF2-40B4-BE49-F238E27FC236}">
                <a16:creationId xmlns:a16="http://schemas.microsoft.com/office/drawing/2014/main" id="{159AB21A-E359-F087-CE4C-E4EA27E8E68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85586F4-AD9F-A1D4-7603-6EB7C43E02D8}"/>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1390597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AAD2D-C358-8084-62C9-02FA2A7D5DA2}"/>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1B923ED-9714-1496-1A70-500DFCF73E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C6D32D4-912E-E13A-2E77-407B006AF9D5}"/>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5" name="Footer Placeholder 4">
            <a:extLst>
              <a:ext uri="{FF2B5EF4-FFF2-40B4-BE49-F238E27FC236}">
                <a16:creationId xmlns:a16="http://schemas.microsoft.com/office/drawing/2014/main" id="{87AC6CA7-32EA-64D4-8974-AC3CE8C9B4B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D6CEE8B-CF87-1335-4E2A-73E82B4D7CEB}"/>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1116268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CF924C-0E88-803C-F3B6-D2115B7265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3F06F22-17F3-D7D1-FF5E-8AAE92E39E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AC2BA0E-E008-53F5-30B8-E28678341C55}"/>
              </a:ext>
            </a:extLst>
          </p:cNvPr>
          <p:cNvSpPr>
            <a:spLocks noGrp="1"/>
          </p:cNvSpPr>
          <p:nvPr>
            <p:ph type="dt" sz="half" idx="10"/>
          </p:nvPr>
        </p:nvSpPr>
        <p:spPr/>
        <p:txBody>
          <a:bodyPr/>
          <a:lstStyle/>
          <a:p>
            <a:fld id="{D3E1F8C3-D6BE-4DAC-AC09-8E90B275FADB}" type="datetimeFigureOut">
              <a:rPr lang="en-IN" smtClean="0"/>
              <a:t>22-02-2024</a:t>
            </a:fld>
            <a:endParaRPr lang="en-IN"/>
          </a:p>
        </p:txBody>
      </p:sp>
      <p:sp>
        <p:nvSpPr>
          <p:cNvPr id="5" name="Footer Placeholder 4">
            <a:extLst>
              <a:ext uri="{FF2B5EF4-FFF2-40B4-BE49-F238E27FC236}">
                <a16:creationId xmlns:a16="http://schemas.microsoft.com/office/drawing/2014/main" id="{3C37EA06-1B7B-CE1B-AEEC-3EE7A91044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FD2D640-BE68-7FDB-2232-E8B09C6A7198}"/>
              </a:ext>
            </a:extLst>
          </p:cNvPr>
          <p:cNvSpPr>
            <a:spLocks noGrp="1"/>
          </p:cNvSpPr>
          <p:nvPr>
            <p:ph type="sldNum" sz="quarter" idx="12"/>
          </p:nvPr>
        </p:nvSpPr>
        <p:spPr/>
        <p:txBody>
          <a:bodyPr/>
          <a:lstStyle/>
          <a:p>
            <a:fld id="{5FA75B46-14A5-4A5D-91EB-37F90EF21727}" type="slidenum">
              <a:rPr lang="en-IN" smtClean="0"/>
              <a:t>‹#›</a:t>
            </a:fld>
            <a:endParaRPr lang="en-IN"/>
          </a:p>
        </p:txBody>
      </p:sp>
    </p:spTree>
    <p:extLst>
      <p:ext uri="{BB962C8B-B14F-4D97-AF65-F5344CB8AC3E}">
        <p14:creationId xmlns:p14="http://schemas.microsoft.com/office/powerpoint/2010/main" val="459937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098702-962A-C335-D210-8662850B23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69FB1296-54F8-86FA-BC73-0D72755CF0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1C7283F-8F3F-C87B-A8CB-E0EA8A2302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E1F8C3-D6BE-4DAC-AC09-8E90B275FADB}" type="datetimeFigureOut">
              <a:rPr lang="en-IN" smtClean="0"/>
              <a:t>22-02-2024</a:t>
            </a:fld>
            <a:endParaRPr lang="en-IN"/>
          </a:p>
        </p:txBody>
      </p:sp>
      <p:sp>
        <p:nvSpPr>
          <p:cNvPr id="5" name="Footer Placeholder 4">
            <a:extLst>
              <a:ext uri="{FF2B5EF4-FFF2-40B4-BE49-F238E27FC236}">
                <a16:creationId xmlns:a16="http://schemas.microsoft.com/office/drawing/2014/main" id="{6EB4A9DA-D984-0801-9C9B-58473B1B3A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8B64AF3-E71E-66A8-29AE-D3CABC34F2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A75B46-14A5-4A5D-91EB-37F90EF21727}" type="slidenum">
              <a:rPr lang="en-IN" smtClean="0"/>
              <a:t>‹#›</a:t>
            </a:fld>
            <a:endParaRPr lang="en-IN"/>
          </a:p>
        </p:txBody>
      </p:sp>
    </p:spTree>
    <p:extLst>
      <p:ext uri="{BB962C8B-B14F-4D97-AF65-F5344CB8AC3E}">
        <p14:creationId xmlns:p14="http://schemas.microsoft.com/office/powerpoint/2010/main" val="2203045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A687C-9D87-E179-CA65-CB10B85F07A6}"/>
              </a:ext>
            </a:extLst>
          </p:cNvPr>
          <p:cNvSpPr>
            <a:spLocks noGrp="1"/>
          </p:cNvSpPr>
          <p:nvPr>
            <p:ph type="ctrTitle"/>
          </p:nvPr>
        </p:nvSpPr>
        <p:spPr>
          <a:xfrm>
            <a:off x="1524000" y="753626"/>
            <a:ext cx="8343481" cy="1477107"/>
          </a:xfrm>
        </p:spPr>
        <p:txBody>
          <a:bodyPr>
            <a:normAutofit/>
          </a:bodyPr>
          <a:lstStyle/>
          <a:p>
            <a:r>
              <a:rPr lang="en-IN" sz="4400" dirty="0">
                <a:latin typeface="Times New Roman" panose="02020603050405020304" pitchFamily="18" charset="0"/>
                <a:cs typeface="Times New Roman" panose="02020603050405020304" pitchFamily="18" charset="0"/>
              </a:rPr>
              <a:t>Presentation in Conference</a:t>
            </a:r>
            <a:br>
              <a:rPr lang="en-IN" sz="4400" dirty="0">
                <a:latin typeface="Times New Roman" panose="02020603050405020304" pitchFamily="18" charset="0"/>
                <a:cs typeface="Times New Roman" panose="02020603050405020304" pitchFamily="18" charset="0"/>
              </a:rPr>
            </a:br>
            <a:r>
              <a:rPr lang="en-IN" sz="4400" dirty="0">
                <a:latin typeface="Times New Roman" panose="02020603050405020304" pitchFamily="18" charset="0"/>
                <a:cs typeface="Times New Roman" panose="02020603050405020304" pitchFamily="18" charset="0"/>
              </a:rPr>
              <a:t> on</a:t>
            </a:r>
          </a:p>
        </p:txBody>
      </p:sp>
      <p:sp>
        <p:nvSpPr>
          <p:cNvPr id="3" name="Subtitle 2">
            <a:extLst>
              <a:ext uri="{FF2B5EF4-FFF2-40B4-BE49-F238E27FC236}">
                <a16:creationId xmlns:a16="http://schemas.microsoft.com/office/drawing/2014/main" id="{6A68D285-8702-61AD-9938-7502B4851C55}"/>
              </a:ext>
            </a:extLst>
          </p:cNvPr>
          <p:cNvSpPr>
            <a:spLocks noGrp="1"/>
          </p:cNvSpPr>
          <p:nvPr>
            <p:ph type="subTitle" idx="1"/>
          </p:nvPr>
        </p:nvSpPr>
        <p:spPr>
          <a:xfrm>
            <a:off x="1524000" y="2230734"/>
            <a:ext cx="9144000" cy="3479241"/>
          </a:xfrm>
        </p:spPr>
        <p:txBody>
          <a:bodyPr>
            <a:normAutofit/>
          </a:bodyPr>
          <a:lstStyle/>
          <a:p>
            <a:endParaRPr lang="en-IN" dirty="0"/>
          </a:p>
          <a:p>
            <a:pPr algn="l"/>
            <a:r>
              <a:rPr lang="en-IN" sz="2800" dirty="0">
                <a:latin typeface="Times New Roman" panose="02020603050405020304" pitchFamily="18" charset="0"/>
                <a:cs typeface="Times New Roman" panose="02020603050405020304" pitchFamily="18" charset="0"/>
              </a:rPr>
              <a:t>Exploring Innovative Research Methodologies in a Variety of Multidisciplinary Fields and Their Prospective Future Impact  </a:t>
            </a:r>
          </a:p>
          <a:p>
            <a:pPr algn="l"/>
            <a:r>
              <a:rPr lang="en-IN" sz="2800" dirty="0">
                <a:latin typeface="Times New Roman" panose="02020603050405020304" pitchFamily="18" charset="0"/>
                <a:cs typeface="Times New Roman" panose="02020603050405020304" pitchFamily="18" charset="0"/>
              </a:rPr>
              <a:t>  </a:t>
            </a:r>
          </a:p>
          <a:p>
            <a:pPr algn="l"/>
            <a:r>
              <a:rPr lang="en-IN" sz="2800" dirty="0">
                <a:latin typeface="Times New Roman" panose="02020603050405020304" pitchFamily="18" charset="0"/>
                <a:cs typeface="Times New Roman" panose="02020603050405020304" pitchFamily="18" charset="0"/>
              </a:rPr>
              <a:t>                      </a:t>
            </a:r>
            <a:r>
              <a:rPr lang="en-IN" sz="4400" dirty="0">
                <a:latin typeface="Times New Roman" panose="02020603050405020304" pitchFamily="18" charset="0"/>
                <a:cs typeface="Times New Roman" panose="02020603050405020304" pitchFamily="18" charset="0"/>
              </a:rPr>
              <a:t>Presentation Topic</a:t>
            </a:r>
          </a:p>
          <a:p>
            <a:pPr algn="l"/>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Synthesis of MnO</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Nanostructure by SILAR Technique</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IN" sz="4400" dirty="0">
              <a:latin typeface="Times New Roman" panose="02020603050405020304" pitchFamily="18" charset="0"/>
              <a:cs typeface="Times New Roman" panose="02020603050405020304" pitchFamily="18" charset="0"/>
            </a:endParaRPr>
          </a:p>
          <a:p>
            <a:pPr algn="l"/>
            <a:endParaRPr lang="en-IN"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0019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A0E7A-A0E1-2430-4609-9AB9F7AD7EDF}"/>
              </a:ext>
            </a:extLst>
          </p:cNvPr>
          <p:cNvSpPr>
            <a:spLocks noGrp="1"/>
          </p:cNvSpPr>
          <p:nvPr>
            <p:ph type="ctrTitle"/>
          </p:nvPr>
        </p:nvSpPr>
        <p:spPr/>
        <p:txBody>
          <a:bodyPr>
            <a:normAutofit/>
          </a:bodyPr>
          <a:lstStyle/>
          <a:p>
            <a:r>
              <a:rPr lang="en-IN" sz="4400" dirty="0">
                <a:latin typeface="Times New Roman" panose="02020603050405020304" pitchFamily="18" charset="0"/>
                <a:cs typeface="Times New Roman" panose="02020603050405020304" pitchFamily="18" charset="0"/>
              </a:rPr>
              <a:t>Presented by</a:t>
            </a:r>
            <a:br>
              <a:rPr lang="en-IN" sz="4400" dirty="0">
                <a:latin typeface="Times New Roman" panose="02020603050405020304" pitchFamily="18" charset="0"/>
                <a:cs typeface="Times New Roman" panose="02020603050405020304" pitchFamily="18" charset="0"/>
              </a:rPr>
            </a:br>
            <a:r>
              <a:rPr lang="en-IN" sz="4400" dirty="0">
                <a:latin typeface="Times New Roman" panose="02020603050405020304" pitchFamily="18" charset="0"/>
                <a:cs typeface="Times New Roman" panose="02020603050405020304" pitchFamily="18" charset="0"/>
              </a:rPr>
              <a:t>Mahesh Kumar</a:t>
            </a:r>
          </a:p>
        </p:txBody>
      </p:sp>
      <p:sp>
        <p:nvSpPr>
          <p:cNvPr id="3" name="Subtitle 2">
            <a:extLst>
              <a:ext uri="{FF2B5EF4-FFF2-40B4-BE49-F238E27FC236}">
                <a16:creationId xmlns:a16="http://schemas.microsoft.com/office/drawing/2014/main" id="{653DB6E1-A313-85F6-0E34-0AA5780B182A}"/>
              </a:ext>
            </a:extLst>
          </p:cNvPr>
          <p:cNvSpPr>
            <a:spLocks noGrp="1"/>
          </p:cNvSpPr>
          <p:nvPr>
            <p:ph type="subTitle" idx="1"/>
          </p:nvPr>
        </p:nvSpPr>
        <p:spPr/>
        <p:txBody>
          <a:bodyPr/>
          <a:lstStyle/>
          <a:p>
            <a:r>
              <a:rPr lang="en-IN" dirty="0"/>
              <a:t>Research Scholar</a:t>
            </a:r>
          </a:p>
          <a:p>
            <a:r>
              <a:rPr lang="en-IN" sz="3200" dirty="0">
                <a:latin typeface="Times New Roman" panose="02020603050405020304" pitchFamily="18" charset="0"/>
                <a:cs typeface="Times New Roman" panose="02020603050405020304" pitchFamily="18" charset="0"/>
              </a:rPr>
              <a:t>Mangalayatan University Aligarh</a:t>
            </a:r>
          </a:p>
        </p:txBody>
      </p:sp>
    </p:spTree>
    <p:extLst>
      <p:ext uri="{BB962C8B-B14F-4D97-AF65-F5344CB8AC3E}">
        <p14:creationId xmlns:p14="http://schemas.microsoft.com/office/powerpoint/2010/main" val="2988407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4150B-D764-231F-7169-A0AD5EBC3918}"/>
              </a:ext>
            </a:extLst>
          </p:cNvPr>
          <p:cNvSpPr>
            <a:spLocks noGrp="1"/>
          </p:cNvSpPr>
          <p:nvPr>
            <p:ph type="title"/>
          </p:nvPr>
        </p:nvSpPr>
        <p:spPr>
          <a:xfrm>
            <a:off x="988925" y="485705"/>
            <a:ext cx="10515600" cy="5071033"/>
          </a:xfrm>
        </p:spPr>
        <p:txBody>
          <a:bodyPr>
            <a:normAutofit/>
          </a:bodyPr>
          <a:lstStyle/>
          <a:p>
            <a:r>
              <a:rPr lang="en-IN" sz="2000" dirty="0">
                <a:latin typeface="Times New Roman" panose="02020603050405020304" pitchFamily="18" charset="0"/>
                <a:cs typeface="Times New Roman" panose="02020603050405020304" pitchFamily="18" charset="0"/>
              </a:rPr>
              <a:t>  </a:t>
            </a:r>
            <a:r>
              <a:rPr lang="en-IN" sz="2800" dirty="0">
                <a:latin typeface="Times New Roman" panose="02020603050405020304" pitchFamily="18" charset="0"/>
                <a:cs typeface="Times New Roman" panose="02020603050405020304" pitchFamily="18" charset="0"/>
              </a:rPr>
              <a:t>  Supervisor       -             </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Prof. </a:t>
            </a:r>
            <a:r>
              <a:rPr lang="en-IN" sz="2800" dirty="0" err="1">
                <a:effectLst/>
                <a:latin typeface="Times New Roman" panose="02020603050405020304" pitchFamily="18" charset="0"/>
                <a:ea typeface="Calibri" panose="020F0502020204030204" pitchFamily="34" charset="0"/>
                <a:cs typeface="Times New Roman" panose="02020603050405020304" pitchFamily="18" charset="0"/>
              </a:rPr>
              <a:t>Yatendra</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 Pal Singh</a:t>
            </a:r>
            <a:br>
              <a:rPr lang="en-IN" sz="2800" dirty="0">
                <a:effectLst/>
                <a:latin typeface="Times New Roman" panose="02020603050405020304" pitchFamily="18" charset="0"/>
                <a:ea typeface="Calibri" panose="020F0502020204030204" pitchFamily="34" charset="0"/>
                <a:cs typeface="Times New Roman" panose="02020603050405020304" pitchFamily="18" charset="0"/>
              </a:rPr>
            </a:b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HOD</a:t>
            </a:r>
            <a:b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Physics Department</a:t>
            </a:r>
            <a:b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Mangalayatan University, Aligarh </a:t>
            </a:r>
            <a:b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Co</a:t>
            </a:r>
            <a:r>
              <a:rPr lang="en-IN" sz="2800" dirty="0">
                <a:latin typeface="Times New Roman" panose="02020603050405020304" pitchFamily="18" charset="0"/>
                <a:cs typeface="Times New Roman" panose="02020603050405020304" pitchFamily="18" charset="0"/>
              </a:rPr>
              <a:t> Supervisor    -            </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Prof. (</a:t>
            </a:r>
            <a:r>
              <a:rPr lang="en-IN" sz="2800" dirty="0" err="1">
                <a:effectLst/>
                <a:latin typeface="Times New Roman" panose="02020603050405020304" pitchFamily="18" charset="0"/>
                <a:ea typeface="Calibri" panose="020F0502020204030204" pitchFamily="34" charset="0"/>
                <a:cs typeface="Times New Roman" panose="02020603050405020304" pitchFamily="18" charset="0"/>
              </a:rPr>
              <a:t>Dr.</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 Vaibhav Jain</a:t>
            </a:r>
            <a:br>
              <a:rPr lang="en-IN" sz="2800" dirty="0">
                <a:latin typeface="Times New Roman" panose="02020603050405020304" pitchFamily="18" charset="0"/>
                <a:cs typeface="Times New Roman" panose="02020603050405020304" pitchFamily="18" charset="0"/>
              </a:rPr>
            </a:br>
            <a:r>
              <a:rPr lang="en-IN" sz="2800" dirty="0">
                <a:latin typeface="Times New Roman" panose="02020603050405020304" pitchFamily="18" charset="0"/>
                <a:cs typeface="Times New Roman" panose="02020603050405020304" pitchFamily="18" charset="0"/>
              </a:rPr>
              <a:t>                                                    </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Principal</a:t>
            </a:r>
            <a:b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800" kern="100" dirty="0">
                <a:latin typeface="Times New Roman" panose="02020603050405020304" pitchFamily="18" charset="0"/>
                <a:ea typeface="Calibri" panose="020F0502020204030204" pitchFamily="34" charset="0"/>
                <a:cs typeface="Times New Roman" panose="02020603050405020304" pitchFamily="18" charset="0"/>
              </a:rPr>
              <a:t>                                 </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 C. L. Jain (PG) College, Firozabad</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2859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36E8A-70D5-7D63-0452-C007C1154CCD}"/>
              </a:ext>
            </a:extLst>
          </p:cNvPr>
          <p:cNvSpPr>
            <a:spLocks noGrp="1"/>
          </p:cNvSpPr>
          <p:nvPr>
            <p:ph type="title"/>
          </p:nvPr>
        </p:nvSpPr>
        <p:spPr>
          <a:xfrm>
            <a:off x="838200" y="1"/>
            <a:ext cx="10515600" cy="904351"/>
          </a:xfrm>
        </p:spPr>
        <p:txBody>
          <a:bodyPr>
            <a:normAutofit/>
          </a:bodyPr>
          <a:lstStyle/>
          <a:p>
            <a:pPr algn="ctr"/>
            <a:r>
              <a:rPr lang="en-IN" sz="4800" dirty="0">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id="{77C8C4FA-EEAE-DE39-3D02-E91CD38A546A}"/>
              </a:ext>
            </a:extLst>
          </p:cNvPr>
          <p:cNvSpPr>
            <a:spLocks noGrp="1"/>
          </p:cNvSpPr>
          <p:nvPr>
            <p:ph idx="1"/>
          </p:nvPr>
        </p:nvSpPr>
        <p:spPr>
          <a:xfrm>
            <a:off x="838200" y="1065125"/>
            <a:ext cx="10515600" cy="5111838"/>
          </a:xfrm>
        </p:spPr>
        <p:txBody>
          <a:bodyPr/>
          <a:lstStyle/>
          <a:p>
            <a:pPr marL="0" indent="0">
              <a:buNone/>
            </a:pPr>
            <a:r>
              <a:rPr lang="en-IN" dirty="0">
                <a:solidFill>
                  <a:srgbClr val="000000"/>
                </a:solidFill>
                <a:effectLst/>
                <a:latin typeface="Times New Roman" panose="02020603050405020304" pitchFamily="18" charset="0"/>
                <a:ea typeface="Calibri" panose="020F0502020204030204" pitchFamily="34" charset="0"/>
              </a:rPr>
              <a:t>Numerous in-depth studies have been conducted on manganese oxide   nanoparticle, which has led to the discovery of their applicability in a variety of fields</a:t>
            </a:r>
          </a:p>
          <a:p>
            <a:pPr marL="0" indent="0">
              <a:buNone/>
            </a:pPr>
            <a:endParaRPr lang="en-IN" dirty="0">
              <a:solidFill>
                <a:srgbClr val="000000"/>
              </a:solidFill>
              <a:effectLst/>
              <a:latin typeface="Times New Roman" panose="02020603050405020304" pitchFamily="18" charset="0"/>
              <a:ea typeface="Calibri" panose="020F0502020204030204" pitchFamily="34" charset="0"/>
            </a:endParaRPr>
          </a:p>
          <a:p>
            <a:pPr marL="0" indent="0">
              <a:buNone/>
            </a:pPr>
            <a:r>
              <a:rPr lang="en-IN" dirty="0">
                <a:solidFill>
                  <a:srgbClr val="000000"/>
                </a:solidFill>
                <a:effectLst/>
                <a:latin typeface="Times New Roman" panose="02020603050405020304" pitchFamily="18" charset="0"/>
                <a:ea typeface="Calibri" panose="020F0502020204030204" pitchFamily="34" charset="0"/>
              </a:rPr>
              <a:t>Because of the wide variety of catalytic and adsorptive qualities it exhibits, particles composed of manganese oxide (MnO</a:t>
            </a:r>
            <a:r>
              <a:rPr lang="en-IN" baseline="-25000" dirty="0">
                <a:solidFill>
                  <a:srgbClr val="000000"/>
                </a:solidFill>
                <a:effectLst/>
                <a:latin typeface="Times New Roman" panose="02020603050405020304" pitchFamily="18" charset="0"/>
                <a:ea typeface="Calibri" panose="020F0502020204030204" pitchFamily="34" charset="0"/>
              </a:rPr>
              <a:t>2</a:t>
            </a:r>
            <a:r>
              <a:rPr lang="en-IN" dirty="0">
                <a:solidFill>
                  <a:srgbClr val="000000"/>
                </a:solidFill>
                <a:effectLst/>
                <a:latin typeface="Times New Roman" panose="02020603050405020304" pitchFamily="18" charset="0"/>
                <a:ea typeface="Calibri" panose="020F0502020204030204" pitchFamily="34" charset="0"/>
              </a:rPr>
              <a:t>) have lately attracted a lot of interest in the scientific community</a:t>
            </a:r>
          </a:p>
          <a:p>
            <a:pPr marL="0" indent="0">
              <a:buNone/>
            </a:pPr>
            <a:endParaRPr lang="en-IN" dirty="0">
              <a:solidFill>
                <a:srgbClr val="000000"/>
              </a:solidFill>
              <a:effectLst/>
              <a:latin typeface="Times New Roman" panose="02020603050405020304" pitchFamily="18" charset="0"/>
              <a:ea typeface="Calibri" panose="020F0502020204030204" pitchFamily="34" charset="0"/>
            </a:endParaRPr>
          </a:p>
          <a:p>
            <a:pPr marL="0" indent="0">
              <a:buNone/>
            </a:pPr>
            <a:r>
              <a:rPr lang="en-IN" dirty="0">
                <a:solidFill>
                  <a:srgbClr val="000000"/>
                </a:solidFill>
                <a:effectLst/>
                <a:latin typeface="Times New Roman" panose="02020603050405020304" pitchFamily="18" charset="0"/>
                <a:ea typeface="Calibri" panose="020F0502020204030204" pitchFamily="34" charset="0"/>
              </a:rPr>
              <a:t>MnO</a:t>
            </a:r>
            <a:r>
              <a:rPr lang="en-IN" baseline="-25000" dirty="0">
                <a:solidFill>
                  <a:srgbClr val="000000"/>
                </a:solidFill>
                <a:effectLst/>
                <a:latin typeface="Times New Roman" panose="02020603050405020304" pitchFamily="18" charset="0"/>
                <a:ea typeface="Calibri" panose="020F0502020204030204" pitchFamily="34" charset="0"/>
              </a:rPr>
              <a:t>2</a:t>
            </a:r>
            <a:r>
              <a:rPr lang="en-IN" dirty="0">
                <a:solidFill>
                  <a:srgbClr val="000000"/>
                </a:solidFill>
                <a:effectLst/>
                <a:latin typeface="Times New Roman" panose="02020603050405020304" pitchFamily="18" charset="0"/>
                <a:ea typeface="Calibri" panose="020F0502020204030204" pitchFamily="34" charset="0"/>
              </a:rPr>
              <a:t> has emerged as the most promising metal oxide. MnO</a:t>
            </a:r>
            <a:r>
              <a:rPr lang="en-IN" baseline="-25000" dirty="0">
                <a:solidFill>
                  <a:srgbClr val="000000"/>
                </a:solidFill>
                <a:effectLst/>
                <a:latin typeface="Times New Roman" panose="02020603050405020304" pitchFamily="18" charset="0"/>
                <a:ea typeface="Calibri" panose="020F0502020204030204" pitchFamily="34" charset="0"/>
              </a:rPr>
              <a:t>2 </a:t>
            </a:r>
            <a:r>
              <a:rPr lang="en-IN" dirty="0">
                <a:solidFill>
                  <a:srgbClr val="000000"/>
                </a:solidFill>
                <a:effectLst/>
                <a:latin typeface="Times New Roman" panose="02020603050405020304" pitchFamily="18" charset="0"/>
                <a:ea typeface="Calibri" panose="020F0502020204030204" pitchFamily="34" charset="0"/>
              </a:rPr>
              <a:t>is a versatile material that can take on a variety of different forms, or polymorphs, and each of these forms has its own set of features</a:t>
            </a:r>
            <a:endParaRPr lang="en-IN" dirty="0">
              <a:solidFill>
                <a:srgbClr val="000000"/>
              </a:solidFill>
              <a:latin typeface="Times New Roman" panose="02020603050405020304" pitchFamily="18" charset="0"/>
              <a:ea typeface="Calibri" panose="020F0502020204030204" pitchFamily="34" charset="0"/>
            </a:endParaRPr>
          </a:p>
          <a:p>
            <a:pPr marL="0" indent="0">
              <a:buNone/>
            </a:pPr>
            <a:endParaRPr lang="en-IN" dirty="0"/>
          </a:p>
        </p:txBody>
      </p:sp>
    </p:spTree>
    <p:extLst>
      <p:ext uri="{BB962C8B-B14F-4D97-AF65-F5344CB8AC3E}">
        <p14:creationId xmlns:p14="http://schemas.microsoft.com/office/powerpoint/2010/main" val="3655833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323E5FD-79FD-09B2-147B-036689FEE71A}"/>
              </a:ext>
            </a:extLst>
          </p:cNvPr>
          <p:cNvSpPr>
            <a:spLocks noGrp="1"/>
          </p:cNvSpPr>
          <p:nvPr>
            <p:ph type="title"/>
          </p:nvPr>
        </p:nvSpPr>
        <p:spPr>
          <a:xfrm>
            <a:off x="838200" y="365125"/>
            <a:ext cx="10515600" cy="5824660"/>
          </a:xfrm>
        </p:spPr>
        <p:txBody>
          <a:bodyPr>
            <a:normAutofit fontScale="90000"/>
          </a:bodyPr>
          <a:lstStyle/>
          <a:p>
            <a:pPr>
              <a:lnSpc>
                <a:spcPct val="107000"/>
              </a:lnSpc>
              <a:spcAft>
                <a:spcPts val="800"/>
              </a:spcAft>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SILAR method's benefits include a large area deposition, which could be carried out in any substrate at lower temperatures by using simple techniques and inexpensive instruments; stoichiometry, thickness, morphology, and grain size could be controlled</a:t>
            </a:r>
            <a:b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IN" sz="2800" dirty="0">
                <a:solidFill>
                  <a:srgbClr val="000000"/>
                </a:solidFill>
                <a:effectLst/>
                <a:latin typeface="Times New Roman" panose="02020603050405020304" pitchFamily="18" charset="0"/>
                <a:ea typeface="Times New Roman" panose="02020603050405020304" pitchFamily="18" charset="0"/>
              </a:rPr>
              <a:t>The SILAR deposition was accomplished by performing a series of 10-second immersions on a cleaned FTO-coated glass substrate in aqueous solutions containing 0.09 M MnSO</a:t>
            </a:r>
            <a:r>
              <a:rPr lang="en-IN" sz="2800" baseline="-25000" dirty="0">
                <a:solidFill>
                  <a:srgbClr val="000000"/>
                </a:solidFill>
                <a:effectLst/>
                <a:latin typeface="Times New Roman" panose="02020603050405020304" pitchFamily="18" charset="0"/>
                <a:ea typeface="Times New Roman" panose="02020603050405020304" pitchFamily="18" charset="0"/>
              </a:rPr>
              <a:t>4</a:t>
            </a:r>
            <a:r>
              <a:rPr lang="en-IN" sz="2800" dirty="0">
                <a:solidFill>
                  <a:srgbClr val="000000"/>
                </a:solidFill>
                <a:effectLst/>
                <a:latin typeface="Times New Roman" panose="02020603050405020304" pitchFamily="18" charset="0"/>
                <a:ea typeface="Times New Roman" panose="02020603050405020304" pitchFamily="18" charset="0"/>
              </a:rPr>
              <a:t> and (0.1M) hydrazine hydrate</a:t>
            </a:r>
            <a:br>
              <a:rPr lang="en-IN" sz="2800" dirty="0">
                <a:solidFill>
                  <a:srgbClr val="000000"/>
                </a:solidFill>
                <a:effectLst/>
                <a:latin typeface="Times New Roman" panose="02020603050405020304" pitchFamily="18" charset="0"/>
                <a:ea typeface="Times New Roman" panose="02020603050405020304" pitchFamily="18" charset="0"/>
              </a:rPr>
            </a:br>
            <a:br>
              <a:rPr lang="en-IN" sz="2800" dirty="0">
                <a:solidFill>
                  <a:srgbClr val="000000"/>
                </a:solidFill>
                <a:effectLst/>
                <a:latin typeface="Times New Roman" panose="02020603050405020304" pitchFamily="18" charset="0"/>
                <a:ea typeface="Times New Roman" panose="02020603050405020304" pitchFamily="18" charset="0"/>
              </a:rPr>
            </a:br>
            <a:r>
              <a:rPr lang="en-IN" sz="2800" dirty="0">
                <a:solidFill>
                  <a:srgbClr val="000000"/>
                </a:solidFill>
                <a:effectLst/>
                <a:latin typeface="Times New Roman" panose="02020603050405020304" pitchFamily="18" charset="0"/>
                <a:ea typeface="Times New Roman" panose="02020603050405020304" pitchFamily="18" charset="0"/>
              </a:rPr>
              <a:t>the substrate was washed for ten seconds in double-distilled water to eliminate species that were only lightly adsorbed</a:t>
            </a:r>
            <a:br>
              <a:rPr lang="en-IN" sz="1800" dirty="0">
                <a:solidFill>
                  <a:srgbClr val="000000"/>
                </a:solidFill>
                <a:effectLst/>
                <a:latin typeface="Times New Roman" panose="02020603050405020304" pitchFamily="18" charset="0"/>
                <a:ea typeface="Times New Roman" panose="02020603050405020304" pitchFamily="18" charset="0"/>
              </a:rPr>
            </a:br>
            <a:br>
              <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652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233D3-7AAC-DAEF-23D5-646F6664F4D1}"/>
              </a:ext>
            </a:extLst>
          </p:cNvPr>
          <p:cNvSpPr>
            <a:spLocks noGrp="1"/>
          </p:cNvSpPr>
          <p:nvPr>
            <p:ph type="title"/>
          </p:nvPr>
        </p:nvSpPr>
        <p:spPr>
          <a:xfrm>
            <a:off x="838200" y="365126"/>
            <a:ext cx="10515600" cy="6106012"/>
          </a:xfrm>
        </p:spPr>
        <p:txBody>
          <a:bodyPr>
            <a:normAutofit/>
          </a:bodyPr>
          <a:lstStyle/>
          <a:p>
            <a:r>
              <a:rPr lang="en-IN" sz="2800" dirty="0">
                <a:solidFill>
                  <a:srgbClr val="000000"/>
                </a:solidFill>
                <a:effectLst/>
                <a:latin typeface="Times New Roman" panose="02020603050405020304" pitchFamily="18" charset="0"/>
                <a:ea typeface="Times New Roman" panose="02020603050405020304" pitchFamily="18" charset="0"/>
              </a:rPr>
              <a:t>In scanning electron micrographs of MnO</a:t>
            </a:r>
            <a:r>
              <a:rPr lang="en-IN" sz="2800" baseline="-25000" dirty="0">
                <a:solidFill>
                  <a:srgbClr val="000000"/>
                </a:solidFill>
                <a:effectLst/>
                <a:latin typeface="Times New Roman" panose="02020603050405020304" pitchFamily="18" charset="0"/>
                <a:ea typeface="Times New Roman" panose="02020603050405020304" pitchFamily="18" charset="0"/>
              </a:rPr>
              <a:t>2</a:t>
            </a:r>
            <a:r>
              <a:rPr lang="en-IN" sz="2800" dirty="0">
                <a:solidFill>
                  <a:srgbClr val="000000"/>
                </a:solidFill>
                <a:effectLst/>
                <a:latin typeface="Times New Roman" panose="02020603050405020304" pitchFamily="18" charset="0"/>
                <a:ea typeface="Times New Roman" panose="02020603050405020304" pitchFamily="18" charset="0"/>
              </a:rPr>
              <a:t> thin films we can see plainly discern compact coverage throughout the entirety of the substrate</a:t>
            </a:r>
            <a:br>
              <a:rPr lang="en-IN" sz="2800" dirty="0">
                <a:solidFill>
                  <a:srgbClr val="000000"/>
                </a:solidFill>
                <a:effectLst/>
                <a:latin typeface="Times New Roman" panose="02020603050405020304" pitchFamily="18" charset="0"/>
                <a:ea typeface="Times New Roman" panose="02020603050405020304" pitchFamily="18" charset="0"/>
              </a:rPr>
            </a:br>
            <a:br>
              <a:rPr lang="en-IN" sz="2800" dirty="0">
                <a:solidFill>
                  <a:srgbClr val="000000"/>
                </a:solidFill>
                <a:effectLst/>
                <a:latin typeface="Times New Roman" panose="02020603050405020304" pitchFamily="18" charset="0"/>
                <a:ea typeface="Times New Roman" panose="02020603050405020304" pitchFamily="18" charset="0"/>
              </a:rPr>
            </a:br>
            <a:br>
              <a:rPr lang="en-IN" sz="2800" dirty="0">
                <a:solidFill>
                  <a:srgbClr val="000000"/>
                </a:solidFill>
                <a:effectLst/>
                <a:latin typeface="Times New Roman" panose="02020603050405020304" pitchFamily="18" charset="0"/>
                <a:ea typeface="Times New Roman" panose="02020603050405020304" pitchFamily="18" charset="0"/>
              </a:rPr>
            </a:br>
            <a:r>
              <a:rPr lang="en-IN" sz="2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capability of our synthesis process leads to the development of films with minimal thickness, high compactness, and quality adhesion, all of which are likely explanations for high specific capacitance in comparison to prior reports</a:t>
            </a:r>
            <a:br>
              <a:rPr lang="en-IN" sz="2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IN" sz="2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IN" sz="2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800" dirty="0">
                <a:solidFill>
                  <a:srgbClr val="000000"/>
                </a:solidFill>
                <a:effectLst/>
                <a:latin typeface="Times New Roman" panose="02020603050405020304" pitchFamily="18" charset="0"/>
                <a:ea typeface="Calibri" panose="020F0502020204030204" pitchFamily="34" charset="0"/>
              </a:rPr>
              <a:t>The electrochemical phase transition happens when Na</a:t>
            </a:r>
            <a:r>
              <a:rPr lang="en-US" sz="2800" baseline="30000" dirty="0">
                <a:solidFill>
                  <a:srgbClr val="000000"/>
                </a:solidFill>
                <a:effectLst/>
                <a:latin typeface="Times New Roman" panose="02020603050405020304" pitchFamily="18" charset="0"/>
                <a:ea typeface="Calibri" panose="020F0502020204030204" pitchFamily="34" charset="0"/>
              </a:rPr>
              <a:t>+</a:t>
            </a:r>
            <a:r>
              <a:rPr lang="en-US" sz="2800" dirty="0">
                <a:solidFill>
                  <a:srgbClr val="000000"/>
                </a:solidFill>
                <a:effectLst/>
                <a:latin typeface="Times New Roman" panose="02020603050405020304" pitchFamily="18" charset="0"/>
                <a:ea typeface="Calibri" panose="020F0502020204030204" pitchFamily="34" charset="0"/>
              </a:rPr>
              <a:t> ions are inserted into the crystal structure of Mn</a:t>
            </a:r>
            <a:r>
              <a:rPr lang="en-US" sz="2800" baseline="-25000" dirty="0">
                <a:solidFill>
                  <a:srgbClr val="000000"/>
                </a:solidFill>
                <a:effectLst/>
                <a:latin typeface="Times New Roman" panose="02020603050405020304" pitchFamily="18" charset="0"/>
                <a:ea typeface="Calibri" panose="020F0502020204030204" pitchFamily="34" charset="0"/>
              </a:rPr>
              <a:t>3</a:t>
            </a:r>
            <a:r>
              <a:rPr lang="en-US" sz="2800" dirty="0">
                <a:solidFill>
                  <a:srgbClr val="000000"/>
                </a:solidFill>
                <a:effectLst/>
                <a:latin typeface="Times New Roman" panose="02020603050405020304" pitchFamily="18" charset="0"/>
                <a:ea typeface="Calibri" panose="020F0502020204030204" pitchFamily="34" charset="0"/>
              </a:rPr>
              <a:t>O</a:t>
            </a:r>
            <a:r>
              <a:rPr lang="en-US" sz="2800" baseline="-25000" dirty="0">
                <a:solidFill>
                  <a:srgbClr val="000000"/>
                </a:solidFill>
                <a:effectLst/>
                <a:latin typeface="Times New Roman" panose="02020603050405020304" pitchFamily="18" charset="0"/>
                <a:ea typeface="Calibri" panose="020F0502020204030204" pitchFamily="34" charset="0"/>
              </a:rPr>
              <a:t>4</a:t>
            </a:r>
            <a:r>
              <a:rPr lang="en-US" sz="2800" dirty="0">
                <a:solidFill>
                  <a:srgbClr val="000000"/>
                </a:solidFill>
                <a:effectLst/>
                <a:latin typeface="Times New Roman" panose="02020603050405020304" pitchFamily="18" charset="0"/>
                <a:ea typeface="Calibri" panose="020F0502020204030204" pitchFamily="34" charset="0"/>
              </a:rPr>
              <a:t> through holes that are consistently dispersed over a variety of nanosheets</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2201481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27782-7B44-5EF5-3776-19F1761EDB14}"/>
              </a:ext>
            </a:extLst>
          </p:cNvPr>
          <p:cNvSpPr>
            <a:spLocks noGrp="1"/>
          </p:cNvSpPr>
          <p:nvPr>
            <p:ph type="title"/>
          </p:nvPr>
        </p:nvSpPr>
        <p:spPr>
          <a:xfrm>
            <a:off x="838200" y="365125"/>
            <a:ext cx="10515600" cy="5362435"/>
          </a:xfrm>
        </p:spPr>
        <p:txBody>
          <a:bodyPr>
            <a:normAutofit fontScale="90000"/>
          </a:bodyPr>
          <a:lstStyle/>
          <a:p>
            <a:r>
              <a:rPr lang="en-US" sz="2800" dirty="0">
                <a:solidFill>
                  <a:srgbClr val="000000"/>
                </a:solidFill>
                <a:effectLst/>
                <a:latin typeface="Times New Roman" panose="02020603050405020304" pitchFamily="18" charset="0"/>
                <a:ea typeface="Calibri" panose="020F0502020204030204" pitchFamily="34" charset="0"/>
              </a:rPr>
              <a:t>The conversion of Mn</a:t>
            </a:r>
            <a:r>
              <a:rPr lang="en-US" sz="2800" baseline="-25000" dirty="0">
                <a:solidFill>
                  <a:srgbClr val="000000"/>
                </a:solidFill>
                <a:effectLst/>
                <a:latin typeface="Times New Roman" panose="02020603050405020304" pitchFamily="18" charset="0"/>
                <a:ea typeface="Calibri" panose="020F0502020204030204" pitchFamily="34" charset="0"/>
              </a:rPr>
              <a:t>3</a:t>
            </a:r>
            <a:r>
              <a:rPr lang="en-US" sz="2800" dirty="0">
                <a:solidFill>
                  <a:srgbClr val="000000"/>
                </a:solidFill>
                <a:effectLst/>
                <a:latin typeface="Times New Roman" panose="02020603050405020304" pitchFamily="18" charset="0"/>
                <a:ea typeface="Calibri" panose="020F0502020204030204" pitchFamily="34" charset="0"/>
              </a:rPr>
              <a:t>O</a:t>
            </a:r>
            <a:r>
              <a:rPr lang="en-US" sz="2800" baseline="-25000" dirty="0">
                <a:solidFill>
                  <a:srgbClr val="000000"/>
                </a:solidFill>
                <a:effectLst/>
                <a:latin typeface="Times New Roman" panose="02020603050405020304" pitchFamily="18" charset="0"/>
                <a:ea typeface="Calibri" panose="020F0502020204030204" pitchFamily="34" charset="0"/>
              </a:rPr>
              <a:t>4</a:t>
            </a:r>
            <a:r>
              <a:rPr lang="en-US" sz="2800" dirty="0">
                <a:solidFill>
                  <a:srgbClr val="000000"/>
                </a:solidFill>
                <a:effectLst/>
                <a:latin typeface="Times New Roman" panose="02020603050405020304" pitchFamily="18" charset="0"/>
                <a:ea typeface="Calibri" panose="020F0502020204030204" pitchFamily="34" charset="0"/>
              </a:rPr>
              <a:t> into MnO</a:t>
            </a:r>
            <a:r>
              <a:rPr lang="en-US" sz="2800" baseline="-25000" dirty="0">
                <a:solidFill>
                  <a:srgbClr val="000000"/>
                </a:solidFill>
                <a:effectLst/>
                <a:latin typeface="Times New Roman" panose="02020603050405020304" pitchFamily="18" charset="0"/>
                <a:ea typeface="Calibri" panose="020F0502020204030204" pitchFamily="34" charset="0"/>
              </a:rPr>
              <a:t>2</a:t>
            </a:r>
            <a:r>
              <a:rPr lang="en-US" sz="2800" dirty="0">
                <a:solidFill>
                  <a:srgbClr val="000000"/>
                </a:solidFill>
                <a:effectLst/>
                <a:latin typeface="Times New Roman" panose="02020603050405020304" pitchFamily="18" charset="0"/>
                <a:ea typeface="Calibri" panose="020F0502020204030204" pitchFamily="34" charset="0"/>
              </a:rPr>
              <a:t> may be accomplished using a variety of chemical and electrochemical processes, and both are very helpful. For instance, the waste material Mn</a:t>
            </a:r>
            <a:r>
              <a:rPr lang="en-US" sz="2800" baseline="-25000" dirty="0">
                <a:solidFill>
                  <a:srgbClr val="000000"/>
                </a:solidFill>
                <a:effectLst/>
                <a:latin typeface="Times New Roman" panose="02020603050405020304" pitchFamily="18" charset="0"/>
                <a:ea typeface="Calibri" panose="020F0502020204030204" pitchFamily="34" charset="0"/>
              </a:rPr>
              <a:t>3</a:t>
            </a:r>
            <a:r>
              <a:rPr lang="en-US" sz="2800" dirty="0">
                <a:solidFill>
                  <a:srgbClr val="000000"/>
                </a:solidFill>
                <a:effectLst/>
                <a:latin typeface="Times New Roman" panose="02020603050405020304" pitchFamily="18" charset="0"/>
                <a:ea typeface="Calibri" panose="020F0502020204030204" pitchFamily="34" charset="0"/>
              </a:rPr>
              <a:t>O</a:t>
            </a:r>
            <a:r>
              <a:rPr lang="en-US" sz="2800" baseline="-25000" dirty="0">
                <a:solidFill>
                  <a:srgbClr val="000000"/>
                </a:solidFill>
                <a:effectLst/>
                <a:latin typeface="Times New Roman" panose="02020603050405020304" pitchFamily="18" charset="0"/>
                <a:ea typeface="Calibri" panose="020F0502020204030204" pitchFamily="34" charset="0"/>
              </a:rPr>
              <a:t>4</a:t>
            </a:r>
            <a:r>
              <a:rPr lang="en-US" sz="2800" dirty="0">
                <a:solidFill>
                  <a:srgbClr val="000000"/>
                </a:solidFill>
                <a:effectLst/>
                <a:latin typeface="Times New Roman" panose="02020603050405020304" pitchFamily="18" charset="0"/>
                <a:ea typeface="Calibri" panose="020F0502020204030204" pitchFamily="34" charset="0"/>
              </a:rPr>
              <a:t> from batteries may be converted into MnO</a:t>
            </a:r>
            <a:r>
              <a:rPr lang="en-US" sz="2800" baseline="-25000" dirty="0">
                <a:solidFill>
                  <a:srgbClr val="000000"/>
                </a:solidFill>
                <a:effectLst/>
                <a:latin typeface="Times New Roman" panose="02020603050405020304" pitchFamily="18" charset="0"/>
                <a:ea typeface="Calibri" panose="020F0502020204030204" pitchFamily="34" charset="0"/>
              </a:rPr>
              <a:t>2</a:t>
            </a:r>
            <a:r>
              <a:rPr lang="en-US" sz="2800" dirty="0">
                <a:solidFill>
                  <a:srgbClr val="000000"/>
                </a:solidFill>
                <a:effectLst/>
                <a:latin typeface="Times New Roman" panose="02020603050405020304" pitchFamily="18" charset="0"/>
                <a:ea typeface="Calibri" panose="020F0502020204030204" pitchFamily="34" charset="0"/>
              </a:rPr>
              <a:t>, which would result in improved super capacitive characteristics</a:t>
            </a:r>
            <a:br>
              <a:rPr lang="en-US" sz="2800" dirty="0">
                <a:solidFill>
                  <a:srgbClr val="000000"/>
                </a:solidFill>
                <a:effectLst/>
                <a:latin typeface="Times New Roman" panose="02020603050405020304" pitchFamily="18" charset="0"/>
                <a:ea typeface="Calibri" panose="020F0502020204030204" pitchFamily="34" charset="0"/>
              </a:rPr>
            </a:br>
            <a:br>
              <a:rPr lang="en-US" sz="2800" dirty="0">
                <a:solidFill>
                  <a:srgbClr val="000000"/>
                </a:solidFill>
                <a:effectLst/>
                <a:latin typeface="Times New Roman" panose="02020603050405020304" pitchFamily="18" charset="0"/>
                <a:ea typeface="Calibri" panose="020F0502020204030204" pitchFamily="34" charset="0"/>
              </a:rPr>
            </a:br>
            <a:br>
              <a:rPr lang="en-US" sz="2800" dirty="0">
                <a:solidFill>
                  <a:srgbClr val="000000"/>
                </a:solidFill>
                <a:effectLst/>
                <a:latin typeface="Times New Roman" panose="02020603050405020304" pitchFamily="18" charset="0"/>
                <a:ea typeface="Calibri" panose="020F0502020204030204" pitchFamily="34" charset="0"/>
              </a:rPr>
            </a:br>
            <a:br>
              <a:rPr lang="en-US" sz="2800" dirty="0">
                <a:solidFill>
                  <a:srgbClr val="000000"/>
                </a:solidFill>
                <a:effectLst/>
                <a:latin typeface="Times New Roman" panose="02020603050405020304" pitchFamily="18" charset="0"/>
                <a:ea typeface="Calibri" panose="020F0502020204030204" pitchFamily="34" charset="0"/>
              </a:rPr>
            </a:br>
            <a:br>
              <a:rPr lang="en-US" sz="2800" dirty="0">
                <a:solidFill>
                  <a:srgbClr val="000000"/>
                </a:solidFill>
                <a:effectLst/>
                <a:latin typeface="Times New Roman" panose="02020603050405020304" pitchFamily="18" charset="0"/>
                <a:ea typeface="Calibri" panose="020F0502020204030204" pitchFamily="34" charset="0"/>
              </a:rPr>
            </a:br>
            <a:r>
              <a:rPr lang="en-US" sz="2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mix phases of manganese oxide (Mn</a:t>
            </a:r>
            <a:r>
              <a:rPr lang="en-US" sz="2800" baseline="-25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a:t>
            </a:r>
            <a:r>
              <a:rPr lang="en-US" sz="2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a:t>
            </a:r>
            <a:r>
              <a:rPr lang="en-US" sz="2800" baseline="-25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4</a:t>
            </a:r>
            <a:r>
              <a:rPr lang="en-US" sz="2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and MnO</a:t>
            </a:r>
            <a:r>
              <a:rPr lang="en-US" sz="2800" baseline="-25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2</a:t>
            </a:r>
            <a:r>
              <a:rPr lang="en-US" sz="2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may be easily regulated and manufactured by adjusting the amount of time that an acid treatment is given, and this can be done anytime it is necessary for any purpose.</a:t>
            </a:r>
            <a:br>
              <a:rPr lang="en-IN" sz="1800" dirty="0">
                <a:effectLst/>
                <a:latin typeface="Calibri" panose="020F0502020204030204" pitchFamily="34" charset="0"/>
                <a:ea typeface="Calibri" panose="020F0502020204030204" pitchFamily="34" charset="0"/>
                <a:cs typeface="Arial" panose="020B0604020202020204" pitchFamily="34" charset="0"/>
              </a:rPr>
            </a:br>
            <a:endParaRPr lang="en-IN" dirty="0"/>
          </a:p>
        </p:txBody>
      </p:sp>
    </p:spTree>
    <p:extLst>
      <p:ext uri="{BB962C8B-B14F-4D97-AF65-F5344CB8AC3E}">
        <p14:creationId xmlns:p14="http://schemas.microsoft.com/office/powerpoint/2010/main" val="3094194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E6C0D-1A77-EC1D-CA88-837944DA2797}"/>
              </a:ext>
            </a:extLst>
          </p:cNvPr>
          <p:cNvSpPr>
            <a:spLocks noGrp="1"/>
          </p:cNvSpPr>
          <p:nvPr>
            <p:ph type="title"/>
          </p:nvPr>
        </p:nvSpPr>
        <p:spPr/>
        <p:txBody>
          <a:bodyPr>
            <a:normAutofit/>
          </a:bodyPr>
          <a:lstStyle/>
          <a:p>
            <a:r>
              <a:rPr lang="en-IN" sz="4800" dirty="0">
                <a:latin typeface="Times New Roman" panose="02020603050405020304" pitchFamily="18" charset="0"/>
                <a:cs typeface="Times New Roman" panose="02020603050405020304" pitchFamily="18" charset="0"/>
              </a:rPr>
              <a:t>                        References</a:t>
            </a:r>
          </a:p>
        </p:txBody>
      </p:sp>
      <p:sp>
        <p:nvSpPr>
          <p:cNvPr id="3" name="Content Placeholder 2">
            <a:extLst>
              <a:ext uri="{FF2B5EF4-FFF2-40B4-BE49-F238E27FC236}">
                <a16:creationId xmlns:a16="http://schemas.microsoft.com/office/drawing/2014/main" id="{53E2D1F4-171A-8B55-5A0A-0D676C5D407F}"/>
              </a:ext>
            </a:extLst>
          </p:cNvPr>
          <p:cNvSpPr>
            <a:spLocks noGrp="1"/>
          </p:cNvSpPr>
          <p:nvPr>
            <p:ph idx="1"/>
          </p:nvPr>
        </p:nvSpPr>
        <p:spPr/>
        <p:txBody>
          <a:bodyPr/>
          <a:lstStyle/>
          <a:p>
            <a:pPr marL="342900" lvl="0" indent="-342900" algn="just">
              <a:lnSpc>
                <a:spcPct val="150000"/>
              </a:lnSpc>
              <a:spcAft>
                <a:spcPts val="1200"/>
              </a:spcAft>
              <a:buFont typeface="+mj-lt"/>
              <a:buAutoNum type="arabicPeriod"/>
            </a:pPr>
            <a:r>
              <a:rPr lang="en-US" sz="20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Pathan H, </a:t>
            </a:r>
            <a:r>
              <a:rPr lang="en-US" sz="20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Lokhande</a:t>
            </a:r>
            <a:r>
              <a:rPr lang="en-US" sz="20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C. Deposition of metal chalcogenide thin films by successive ionic layer adsorption and reaction (SILAR) method. Bulletin of Materials Science. 2004;27: 85-111</a:t>
            </a:r>
            <a:endParaRPr lang="en-IN" sz="20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1200"/>
              </a:spcAft>
              <a:buFont typeface="+mj-lt"/>
              <a:buAutoNum type="arabicPeriod"/>
            </a:pPr>
            <a:r>
              <a:rPr lang="en-IN"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 Saranya, R. Ramachandran, F. Wang, Graphene-zinc oxide (G-</a:t>
            </a:r>
            <a:r>
              <a:rPr lang="en-IN" sz="20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ZnO</a:t>
            </a:r>
            <a:r>
              <a:rPr lang="en-IN"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nanocomposite for electrochemical supercapacitor applications, Journal of Science: Advanced Materials and Devices, 1 (2016) 454-460.</a:t>
            </a:r>
            <a:endParaRPr lang="en-IN"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200"/>
              </a:spcAft>
              <a:buFont typeface="+mj-lt"/>
              <a:buAutoNum type="arabicPeriod"/>
            </a:pPr>
            <a:r>
              <a:rPr lang="en-IN"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 Dai, K. Wang, J. Xie, From spinel Mn</a:t>
            </a:r>
            <a:r>
              <a:rPr lang="en-IN" sz="20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IN"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IN" sz="20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IN"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layered nanoarchitectures using electrochemical cycling and the distinctive pseudocapacitive </a:t>
            </a:r>
            <a:r>
              <a:rPr lang="en-IN" sz="20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behavior</a:t>
            </a:r>
            <a:r>
              <a:rPr lang="en-IN"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Applied Physics Letters, 90 (2007) 104102.</a:t>
            </a:r>
            <a:endParaRPr lang="en-IN" sz="2000" kern="1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5998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98B0A-BFAE-BC46-82E6-8F9E8ED58A21}"/>
              </a:ext>
            </a:extLst>
          </p:cNvPr>
          <p:cNvSpPr>
            <a:spLocks noGrp="1"/>
          </p:cNvSpPr>
          <p:nvPr>
            <p:ph type="title"/>
          </p:nvPr>
        </p:nvSpPr>
        <p:spPr>
          <a:xfrm>
            <a:off x="838200" y="365125"/>
            <a:ext cx="10515600" cy="5472967"/>
          </a:xfrm>
        </p:spPr>
        <p:txBody>
          <a:bodyPr>
            <a:normAutofit fontScale="90000"/>
          </a:bodyPr>
          <a:lstStyle/>
          <a:p>
            <a:pPr marL="342900" lvl="0" indent="-342900" algn="just">
              <a:lnSpc>
                <a:spcPct val="150000"/>
              </a:lnSpc>
              <a:spcAft>
                <a:spcPts val="12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4.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 Liu, C. Chen, Y. Zhao, B. Jia, A review on the synthesis of manganese oxide nanomaterials   and their  applications on lithium-ion batteries, Journal of Nanomaterials, 2013 (2013).</a:t>
            </a:r>
            <a:b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X. Hao, J. Zhao, Y. Li, Y. Zhao, D. Ma, L. Li, Mild aqueous synthesis of octahedral </a:t>
            </a:r>
            <a:r>
              <a:rPr lang="en-IN"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Mn</a:t>
            </a:r>
            <a:r>
              <a:rPr lang="en-IN" sz="2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IN"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IN" sz="2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nanocrystals with varied oxidation states, Colloids and Surfaces A: Physicochemical and Engineering Aspects, 374 (2011) 42-47.</a:t>
            </a:r>
            <a:b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IN" sz="2200" dirty="0">
                <a:effectLst/>
                <a:latin typeface="Times New Roman" panose="02020603050405020304" pitchFamily="18" charset="0"/>
                <a:ea typeface="Calibri" panose="020F0502020204030204" pitchFamily="34" charset="0"/>
                <a:cs typeface="Times New Roman" panose="02020603050405020304" pitchFamily="18" charset="0"/>
              </a:rPr>
            </a:br>
            <a:r>
              <a:rPr lang="en-IN" sz="2200" dirty="0">
                <a:effectLst/>
                <a:latin typeface="Times New Roman" panose="02020603050405020304" pitchFamily="18" charset="0"/>
                <a:ea typeface="Calibri" panose="020F0502020204030204" pitchFamily="34" charset="0"/>
                <a:cs typeface="Times New Roman" panose="02020603050405020304" pitchFamily="18" charset="0"/>
              </a:rPr>
              <a:t>6.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J.-Y. Li, H.-Y. </a:t>
            </a:r>
            <a:r>
              <a:rPr lang="en-US" sz="2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Lü</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X.-H. Zhang, Y.-M. Xing, G. Wang, H.-Y. Guan, X.-L. Wu, P2- type Na0.53MnO</a:t>
            </a:r>
            <a:r>
              <a:rPr lang="en-US" sz="2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nanorods with superior rate capabilities as advanced cathode material for sodium ion batteries, Chemical Engineering Journal, 316 (2017) 499-505.</a:t>
            </a:r>
            <a:br>
              <a:rPr lang="en-IN" sz="2200" dirty="0">
                <a:effectLst/>
                <a:latin typeface="Times New Roman" panose="02020603050405020304" pitchFamily="18" charset="0"/>
                <a:ea typeface="Calibri" panose="020F0502020204030204" pitchFamily="34" charset="0"/>
                <a:cs typeface="Times New Roman" panose="02020603050405020304" pitchFamily="18" charset="0"/>
              </a:rPr>
            </a:b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73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B171F-1EF3-DCF4-A1C8-90081529C65E}"/>
              </a:ext>
            </a:extLst>
          </p:cNvPr>
          <p:cNvSpPr>
            <a:spLocks noGrp="1"/>
          </p:cNvSpPr>
          <p:nvPr>
            <p:ph type="title"/>
          </p:nvPr>
        </p:nvSpPr>
        <p:spPr>
          <a:xfrm>
            <a:off x="838200" y="365125"/>
            <a:ext cx="10515600" cy="5141372"/>
          </a:xfrm>
        </p:spPr>
        <p:txBody>
          <a:bodyPr>
            <a:normAutofit/>
          </a:bodyPr>
          <a:lstStyle/>
          <a:p>
            <a:pPr algn="ctr"/>
            <a:r>
              <a:rPr lang="en-IN" sz="5400"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6392608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761</Words>
  <Application>Microsoft Office PowerPoint</Application>
  <PresentationFormat>Widescreen</PresentationFormat>
  <Paragraphs>25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Presentation in Conference  on</vt:lpstr>
      <vt:lpstr>Presented by Mahesh Kumar</vt:lpstr>
      <vt:lpstr>    Supervisor       -             Prof. Yatendra Pal Singh                                                      HOD                                               Physics Department                                     Mangalayatan University, Aligarh         Co Supervisor    -            Prof. (Dr.) Vaibhav Jain                                                     Principal                                   C. L. Jain (PG) College, Firozabad</vt:lpstr>
      <vt:lpstr>Abstract</vt:lpstr>
      <vt:lpstr>The SILAR method's benefits include a large area deposition, which could be carried out in any substrate at lower temperatures by using simple techniques and inexpensive instruments; stoichiometry, thickness, morphology, and grain size could be controlled  The SILAR deposition was accomplished by performing a series of 10-second immersions on a cleaned FTO-coated glass substrate in aqueous solutions containing 0.09 M MnSO4 and (0.1M) hydrazine hydrate  the substrate was washed for ten seconds in double-distilled water to eliminate species that were only lightly adsorbed   </vt:lpstr>
      <vt:lpstr>In scanning electron micrographs of MnO2 thin films we can see plainly discern compact coverage throughout the entirety of the substrate   The capability of our synthesis process leads to the development of films with minimal thickness, high compactness, and quality adhesion, all of which are likely explanations for high specific capacitance in comparison to prior reports   The electrochemical phase transition happens when Na+ ions are inserted into the crystal structure of Mn3O4 through holes that are consistently dispersed over a variety of nanosheets </vt:lpstr>
      <vt:lpstr>The conversion of Mn3O4 into MnO2 may be accomplished using a variety of chemical and electrochemical processes, and both are very helpful. For instance, the waste material Mn3O4 from batteries may be converted into MnO2, which would result in improved super capacitive characteristics     The mix phases of manganese oxide (Mn3O4 and MnO2) may be easily regulated and manufactured by adjusting the amount of time that an acid treatment is given, and this can be done anytime it is necessary for any purpose. </vt:lpstr>
      <vt:lpstr>                        References</vt:lpstr>
      <vt:lpstr>   4. X. Liu, C. Chen, Y. Zhao, B. Jia, A review on the synthesis of manganese oxide nanomaterials   and their  applications on lithium-ion batteries, Journal of Nanomaterials, 2013 (2013).  5. X. Hao, J. Zhao, Y. Li, Y. Zhao, D. Ma, L. Li, Mild aqueous synthesis of octahedral Mn3O4                       nanocrystals with varied oxidation states, Colloids and Surfaces A: Physicochemical and Engineering Aspects, 374 (2011) 42-47.  6. J.-Y. Li, H.-Y. Lü, X.-H. Zhang, Y.-M. Xing, G. Wang, H.-Y. Guan, X.-L. Wu, P2- type Na0.53MnO2 nanorods with superior rate capabilities as advanced cathode material for sodium ion batteries, Chemical Engineering Journal, 316 (2017) 499-505.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in Conference  on</dc:title>
  <dc:creator>Mahesh Kumar</dc:creator>
  <cp:lastModifiedBy>Mahesh Kumar</cp:lastModifiedBy>
  <cp:revision>1</cp:revision>
  <dcterms:created xsi:type="dcterms:W3CDTF">2024-02-22T15:04:51Z</dcterms:created>
  <dcterms:modified xsi:type="dcterms:W3CDTF">2024-02-22T15:06:01Z</dcterms:modified>
</cp:coreProperties>
</file>