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5" name="Footer Placeholder 4"/>
          <p:cNvSpPr>
            <a:spLocks noGrp="1"/>
          </p:cNvSpPr>
          <p:nvPr>
            <p:ph type="ftr" sz="quarter" idx="11"/>
          </p:nvPr>
        </p:nvSpPr>
        <p:spPr>
          <a:xfrm>
            <a:off x="1451579" y="329307"/>
            <a:ext cx="5626774" cy="309201"/>
          </a:xfrm>
        </p:spPr>
        <p:txBody>
          <a:bodyPr/>
          <a:lstStyle/>
          <a:p>
            <a:endParaRPr lang="en-IN"/>
          </a:p>
        </p:txBody>
      </p:sp>
      <p:sp>
        <p:nvSpPr>
          <p:cNvPr id="6" name="Slide Number Placeholder 5"/>
          <p:cNvSpPr>
            <a:spLocks noGrp="1"/>
          </p:cNvSpPr>
          <p:nvPr>
            <p:ph type="sldNum" sz="quarter" idx="12"/>
          </p:nvPr>
        </p:nvSpPr>
        <p:spPr>
          <a:xfrm>
            <a:off x="476834" y="798973"/>
            <a:ext cx="811019" cy="503578"/>
          </a:xfrm>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281794253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389572324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3286249873"/>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239279242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342546754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106603821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130775121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118450237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D90AF90-5BD7-4793-B04F-A1186E6A3DD2}" type="datetimeFigureOut">
              <a:rPr lang="en-IN" smtClean="0"/>
              <a:pPr/>
              <a:t>12-03-2024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255619245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1104125383"/>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0AF90-5BD7-4793-B04F-A1186E6A3DD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4AA0A7-E118-46AF-BDA4-8FE851DC2596}" type="slidenum">
              <a:rPr lang="en-IN" smtClean="0"/>
              <a:pPr/>
              <a:t>‹#›</a:t>
            </a:fld>
            <a:endParaRPr lang="en-IN"/>
          </a:p>
        </p:txBody>
      </p:sp>
    </p:spTree>
    <p:extLst>
      <p:ext uri="{BB962C8B-B14F-4D97-AF65-F5344CB8AC3E}">
        <p14:creationId xmlns:p14="http://schemas.microsoft.com/office/powerpoint/2010/main" xmlns="" val="256067097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D90AF90-5BD7-4793-B04F-A1186E6A3DD2}" type="datetimeFigureOut">
              <a:rPr lang="en-IN" smtClean="0"/>
              <a:pPr/>
              <a:t>12-03-2024</a:t>
            </a:fld>
            <a:endParaRPr lang="en-IN"/>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84AA0A7-E118-46AF-BDA4-8FE851DC2596}" type="slidenum">
              <a:rPr lang="en-IN" smtClean="0"/>
              <a:pPr/>
              <a:t>‹#›</a:t>
            </a:fld>
            <a:endParaRPr lang="en-IN"/>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xmlns=""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921080029"/>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06ED40-ACF0-2D7E-3C39-33D252E6B00C}"/>
              </a:ext>
            </a:extLst>
          </p:cNvPr>
          <p:cNvSpPr>
            <a:spLocks noGrp="1"/>
          </p:cNvSpPr>
          <p:nvPr>
            <p:ph type="ctrTitle"/>
          </p:nvPr>
        </p:nvSpPr>
        <p:spPr>
          <a:xfrm>
            <a:off x="1492469" y="552042"/>
            <a:ext cx="9144000" cy="2496457"/>
          </a:xfrm>
        </p:spPr>
        <p:txBody>
          <a:bodyPr>
            <a:normAutofit/>
          </a:bodyPr>
          <a:lstStyle/>
          <a:p>
            <a:r>
              <a:rPr lang="en-US" sz="2500" dirty="0">
                <a:latin typeface="Times New Roman" panose="02020603050405020304" pitchFamily="18" charset="0"/>
                <a:cs typeface="Times New Roman" panose="02020603050405020304" pitchFamily="18" charset="0"/>
              </a:rPr>
              <a:t>THE IMPACT OF ARTIFICIAL INTELLIGENCE ON RADIOLOGY AND ITS IMPLICATIONS FOR HEALTH CARE MANAGEMENT</a:t>
            </a:r>
            <a:endParaRPr lang="en-IN" sz="2500" dirty="0">
              <a:latin typeface="Times New Roman" panose="02020603050405020304" pitchFamily="18" charset="0"/>
              <a:cs typeface="Times New Roman" panose="02020603050405020304" pitchFamily="18" charset="0"/>
            </a:endParaRPr>
          </a:p>
        </p:txBody>
      </p:sp>
      <p:sp>
        <p:nvSpPr>
          <p:cNvPr id="3" name="Rectangle 2"/>
          <p:cNvSpPr/>
          <p:nvPr/>
        </p:nvSpPr>
        <p:spPr>
          <a:xfrm>
            <a:off x="0" y="5125685"/>
            <a:ext cx="2598788" cy="369332"/>
          </a:xfrm>
          <a:prstGeom prst="rect">
            <a:avLst/>
          </a:prstGeom>
        </p:spPr>
        <p:txBody>
          <a:bodyPr wrap="none">
            <a:spAutoFit/>
          </a:bodyPr>
          <a:lstStyle/>
          <a:p>
            <a:r>
              <a:rPr lang="en-US" dirty="0" smtClean="0"/>
              <a:t>MANOJ KUMAR SINGH</a:t>
            </a:r>
            <a:endParaRPr lang="en-US" dirty="0"/>
          </a:p>
        </p:txBody>
      </p:sp>
      <p:sp>
        <p:nvSpPr>
          <p:cNvPr id="4" name="Rectangle 3"/>
          <p:cNvSpPr/>
          <p:nvPr/>
        </p:nvSpPr>
        <p:spPr>
          <a:xfrm>
            <a:off x="0" y="5472527"/>
            <a:ext cx="5708550" cy="369332"/>
          </a:xfrm>
          <a:prstGeom prst="rect">
            <a:avLst/>
          </a:prstGeom>
        </p:spPr>
        <p:txBody>
          <a:bodyPr wrap="none">
            <a:spAutoFit/>
          </a:bodyPr>
          <a:lstStyle/>
          <a:p>
            <a:r>
              <a:rPr lang="en-US" dirty="0" smtClean="0"/>
              <a:t>Subject: RADIOLOGY </a:t>
            </a:r>
            <a:r>
              <a:rPr lang="en-US" dirty="0" smtClean="0"/>
              <a:t>AND IMAGING TECHNOLOGY</a:t>
            </a:r>
            <a:endParaRPr lang="en-US" dirty="0"/>
          </a:p>
        </p:txBody>
      </p:sp>
    </p:spTree>
    <p:extLst>
      <p:ext uri="{BB962C8B-B14F-4D97-AF65-F5344CB8AC3E}">
        <p14:creationId xmlns:p14="http://schemas.microsoft.com/office/powerpoint/2010/main" xmlns="" val="74907173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3B1D7A-60E9-8F88-1051-1F0014AF22E4}"/>
              </a:ext>
            </a:extLst>
          </p:cNvPr>
          <p:cNvSpPr>
            <a:spLocks noGrp="1"/>
          </p:cNvSpPr>
          <p:nvPr>
            <p:ph type="title"/>
          </p:nvPr>
        </p:nvSpPr>
        <p:spPr>
          <a:xfrm>
            <a:off x="319314" y="159658"/>
            <a:ext cx="10813143" cy="1103086"/>
          </a:xfrm>
        </p:spPr>
        <p:txBody>
          <a:bodyPr/>
          <a:lstStyle/>
          <a:p>
            <a:r>
              <a:rPr lang="en-IN" sz="4000" b="1" dirty="0">
                <a:latin typeface="Times New Roman" panose="02020603050405020304" pitchFamily="18" charset="0"/>
                <a:cs typeface="Times New Roman" panose="02020603050405020304" pitchFamily="18" charset="0"/>
              </a:rPr>
              <a:t>INTRODUCTION </a:t>
            </a:r>
          </a:p>
        </p:txBody>
      </p:sp>
      <p:sp>
        <p:nvSpPr>
          <p:cNvPr id="6" name="TextBox 5">
            <a:extLst>
              <a:ext uri="{FF2B5EF4-FFF2-40B4-BE49-F238E27FC236}">
                <a16:creationId xmlns:a16="http://schemas.microsoft.com/office/drawing/2014/main" xmlns="" id="{ACEFD3E1-A14E-37E4-431D-11A78779C2F2}"/>
              </a:ext>
            </a:extLst>
          </p:cNvPr>
          <p:cNvSpPr txBox="1"/>
          <p:nvPr/>
        </p:nvSpPr>
        <p:spPr>
          <a:xfrm>
            <a:off x="449943" y="972458"/>
            <a:ext cx="10682513"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Radiology is one of the disciplines leading the way in this transformation as artificial intelligence (AI) is being integrated into various aspects of healthcare, ushering in a new era of progress and efficiency.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Artificial intelligence-driven computations have demonstrated remarkable abilities to rapidly and precisely deconstruct complex clinical images.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implications of artificial intelligence in radiography go beyond clinical suitability and encompass several aspects of healthcare administration.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Healthcare managers must comprehend artificial intelligence's remarkable effects on radiology in order to investigate the evolving field of healthcare delivery.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paper aims to provide insights into the impact of artificial intelligence on radiography and offer recommendations for healthcare management based on these considerations.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2877250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E6F7CE-87FD-F2CA-3BAA-2DAD594E17AD}"/>
              </a:ext>
            </a:extLst>
          </p:cNvPr>
          <p:cNvSpPr>
            <a:spLocks noGrp="1"/>
          </p:cNvSpPr>
          <p:nvPr>
            <p:ph type="title"/>
          </p:nvPr>
        </p:nvSpPr>
        <p:spPr>
          <a:xfrm>
            <a:off x="348343" y="365125"/>
            <a:ext cx="11524343" cy="941161"/>
          </a:xfrm>
        </p:spPr>
        <p:txBody>
          <a:bodyPr/>
          <a:lstStyle/>
          <a:p>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FA773A5F-65B6-2DE5-2162-89EFC396C7EE}"/>
              </a:ext>
            </a:extLst>
          </p:cNvPr>
          <p:cNvSpPr txBox="1"/>
          <p:nvPr/>
        </p:nvSpPr>
        <p:spPr>
          <a:xfrm>
            <a:off x="348343" y="1306286"/>
            <a:ext cx="10842171" cy="4985980"/>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Hosny et al. (2018), A thorough overview of the application of artificial intelligence, or computer-based intelligence, in radiology is provided by who highlight the remarkable impact this technology has on diagnosing and treating diseases.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Solid and Harvey (2020) examine how artificial intelligence (AI) will affect the radiography industry, with a particular focus on how it will affect radiographers' duties and responsibilities as well as symptomatic imaging work processes.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Tang et al. (2019) focus on the impact of artificial intelligence (man-made intelligence) on healthcare information and data administration as they examine the implications of this technology on health data management. The authors discuss how advances in artificial intelligence, such as machine learning and natural language processing, are transforming healthcare information management. </a:t>
            </a:r>
          </a:p>
          <a:p>
            <a:endParaRPr lang="en-IN" dirty="0"/>
          </a:p>
        </p:txBody>
      </p:sp>
    </p:spTree>
    <p:extLst>
      <p:ext uri="{BB962C8B-B14F-4D97-AF65-F5344CB8AC3E}">
        <p14:creationId xmlns:p14="http://schemas.microsoft.com/office/powerpoint/2010/main" xmlns="" val="375471111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094813-5747-4B73-DCD9-B410F499056C}"/>
              </a:ext>
            </a:extLst>
          </p:cNvPr>
          <p:cNvSpPr>
            <a:spLocks noGrp="1"/>
          </p:cNvSpPr>
          <p:nvPr>
            <p:ph type="title"/>
          </p:nvPr>
        </p:nvSpPr>
        <p:spPr>
          <a:xfrm>
            <a:off x="319315" y="365126"/>
            <a:ext cx="11034486" cy="1129846"/>
          </a:xfrm>
        </p:spPr>
        <p:txBody>
          <a:bodyPr>
            <a:normAutofit/>
          </a:bodyPr>
          <a:lstStyle/>
          <a:p>
            <a:pPr algn="just"/>
            <a:r>
              <a:rPr lang="en-US" b="1" dirty="0">
                <a:latin typeface="Times New Roman" panose="02020603050405020304" pitchFamily="18" charset="0"/>
                <a:cs typeface="Times New Roman" panose="02020603050405020304" pitchFamily="18" charset="0"/>
              </a:rPr>
              <a:t>HISTORICAL PERSPECTIVE OF AI AND RADIOLOGY</a:t>
            </a:r>
            <a:endParaRPr lang="en-IN"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6B54955C-A923-43B8-9B24-7E0312430062}"/>
              </a:ext>
            </a:extLst>
          </p:cNvPr>
          <p:cNvSpPr txBox="1"/>
          <p:nvPr/>
        </p:nvSpPr>
        <p:spPr>
          <a:xfrm>
            <a:off x="371930" y="1291771"/>
            <a:ext cx="10929256"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artificial intelligence (AI) is integrated into several healthcare domains, bringing out a new era of advancement and efficiency, radiology is among the fields leading the charge in this shift.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Combining PC-based intelligence innovation with radiology practice has led to significant advancements in clinical imaging interpretation, diagnosis, and ultimately patient care delivery.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Computer models powered by artificial intelligence have demonstrated remarkable abilities to rapidly and conclusively deconstruct intricate clinical images.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This has helped identify anomalies, led to the early diagnosis of illnesses, and advanced tolerant, targeted treatment.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Artificial intelligence in radiography has implications that extend beyond clinical appropriateness and touch on a few areas inside the healthcare system.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66424642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6D0701-D66D-DD27-4ED7-8B63ACCCEFE2}"/>
              </a:ext>
            </a:extLst>
          </p:cNvPr>
          <p:cNvSpPr>
            <a:spLocks noGrp="1"/>
          </p:cNvSpPr>
          <p:nvPr>
            <p:ph type="title"/>
          </p:nvPr>
        </p:nvSpPr>
        <p:spPr>
          <a:xfrm>
            <a:off x="232230" y="377371"/>
            <a:ext cx="10987314" cy="1349829"/>
          </a:xfrm>
        </p:spPr>
        <p:txBody>
          <a:bodyPr>
            <a:normAutofit/>
          </a:bodyPr>
          <a:lstStyle/>
          <a:p>
            <a:r>
              <a:rPr lang="en-US" sz="4000" b="1" dirty="0">
                <a:latin typeface="Times New Roman" panose="02020603050405020304" pitchFamily="18" charset="0"/>
                <a:cs typeface="Times New Roman" panose="02020603050405020304" pitchFamily="18" charset="0"/>
              </a:rPr>
              <a:t>CONTRIBUTION OF AI IN CONTEMPORARY RADIOLOGY</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4BFBD266-B6D9-0487-A538-4FC2460DA89F}"/>
              </a:ext>
            </a:extLst>
          </p:cNvPr>
          <p:cNvSpPr txBox="1"/>
          <p:nvPr/>
        </p:nvSpPr>
        <p:spPr>
          <a:xfrm>
            <a:off x="449943" y="1872343"/>
            <a:ext cx="11321143" cy="4191981"/>
          </a:xfrm>
          <a:prstGeom prst="rect">
            <a:avLst/>
          </a:prstGeom>
          <a:noFill/>
        </p:spPr>
        <p:txBody>
          <a:bodyPr wrap="square">
            <a:spAutoFit/>
          </a:bodyPr>
          <a:lstStyle/>
          <a:p>
            <a:pPr marL="342900" indent="-342900">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introduction of artificial intelligence, or computer-based intelligence, into radiology today signifies a significant shift in clinical imaging comprehension, diagnosis, and patient care delivery. </a:t>
            </a:r>
          </a:p>
          <a:p>
            <a:pPr marL="342900" indent="-342900">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Artificial intelligence-controlled arrangements streamline tasks like picture emergency, protocoling, and disclosing in radiography work process expansion, reducing turnaround times and enhancing operational efficacy. </a:t>
            </a:r>
          </a:p>
          <a:p>
            <a:pPr marL="342900" indent="-342900">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Choice emotionally supportive networks include radiologists in interpretation and navigation by providing evidence-based recommendations and clinical guidelines</a:t>
            </a:r>
          </a:p>
          <a:p>
            <a:pPr marL="342900" indent="-342900">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Despite the benefits, challenges including data security, consistency in administration, and ethical implications persist.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97672878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6886EB-4B3E-FD61-B0C0-BBF1F7BF36A1}"/>
              </a:ext>
            </a:extLst>
          </p:cNvPr>
          <p:cNvSpPr>
            <a:spLocks noGrp="1"/>
          </p:cNvSpPr>
          <p:nvPr>
            <p:ph type="title"/>
          </p:nvPr>
        </p:nvSpPr>
        <p:spPr>
          <a:xfrm>
            <a:off x="319313" y="365126"/>
            <a:ext cx="11538857" cy="1013732"/>
          </a:xfrm>
        </p:spPr>
        <p:txBody>
          <a:bodyPr>
            <a:normAutofit/>
          </a:bodyPr>
          <a:lstStyle/>
          <a:p>
            <a:pPr algn="just"/>
            <a:r>
              <a:rPr lang="en-US" sz="4000" b="1" dirty="0">
                <a:latin typeface="Times New Roman" panose="02020603050405020304" pitchFamily="18" charset="0"/>
                <a:cs typeface="Times New Roman" panose="02020603050405020304" pitchFamily="18" charset="0"/>
              </a:rPr>
              <a:t>AI, RADIOLOGY, AND THE WAY FORWARD</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B294B99A-EFD4-7184-88D4-8F9525362159}"/>
              </a:ext>
            </a:extLst>
          </p:cNvPr>
          <p:cNvSpPr txBox="1"/>
          <p:nvPr/>
        </p:nvSpPr>
        <p:spPr>
          <a:xfrm>
            <a:off x="333829" y="1161143"/>
            <a:ext cx="11074399"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intersection of radiology with artificial intelligence signals a turning point in clinical imaging, offering improved precision and efficiency in diagnosis and patient care.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Advances in artificial intelligence computation and deep neural networks allow radiologists to interpret images with remarkable precision, marking a significant milestone in the advancement of healthcare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Moving forward, critical requirements include developing robust artificial intelligence models adaptable to various clinical scenarios, </a:t>
            </a:r>
            <a:r>
              <a:rPr lang="en-US" sz="2000" dirty="0" err="1">
                <a:latin typeface="Times New Roman" panose="02020603050405020304" pitchFamily="18" charset="0"/>
                <a:cs typeface="Times New Roman" panose="02020603050405020304" pitchFamily="18" charset="0"/>
              </a:rPr>
              <a:t>organising</a:t>
            </a:r>
            <a:r>
              <a:rPr lang="en-US" sz="2000" dirty="0">
                <a:latin typeface="Times New Roman" panose="02020603050405020304" pitchFamily="18" charset="0"/>
                <a:cs typeface="Times New Roman" panose="02020603050405020304" pitchFamily="18" charset="0"/>
              </a:rPr>
              <a:t> decision-making networks driven by simulated intelligence to enhance radiologists' abilities, and ensuring equitable access to artificial intelligence developments in healthcare environments</a:t>
            </a:r>
            <a:r>
              <a:rPr lang="en-US" dirty="0"/>
              <a: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artificial intelligence continues to transform radiology, it is imperative that fundamental problems such as information quality, interoperability, and moral considerations be resolved.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19666925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F05DD2-2174-C403-EA7A-E6FA67426AB9}"/>
              </a:ext>
            </a:extLst>
          </p:cNvPr>
          <p:cNvSpPr>
            <a:spLocks noGrp="1"/>
          </p:cNvSpPr>
          <p:nvPr>
            <p:ph type="title"/>
          </p:nvPr>
        </p:nvSpPr>
        <p:spPr>
          <a:xfrm>
            <a:off x="290286" y="365125"/>
            <a:ext cx="10856685" cy="839561"/>
          </a:xfrm>
        </p:spPr>
        <p:txBody>
          <a:bodyPr>
            <a:normAutofit/>
          </a:bodyPr>
          <a:lstStyle/>
          <a:p>
            <a:r>
              <a:rPr lang="en-IN" sz="4000" b="1" dirty="0">
                <a:latin typeface="Times New Roman" panose="02020603050405020304" pitchFamily="18" charset="0"/>
                <a:cs typeface="Times New Roman" panose="02020603050405020304" pitchFamily="18" charset="0"/>
              </a:rPr>
              <a:t>CONCLUSION </a:t>
            </a:r>
          </a:p>
        </p:txBody>
      </p:sp>
      <p:sp>
        <p:nvSpPr>
          <p:cNvPr id="4" name="TextBox 3">
            <a:extLst>
              <a:ext uri="{FF2B5EF4-FFF2-40B4-BE49-F238E27FC236}">
                <a16:creationId xmlns:a16="http://schemas.microsoft.com/office/drawing/2014/main" xmlns="" id="{B0FDA3F4-1254-C93C-F2F1-C52F375C043D}"/>
              </a:ext>
            </a:extLst>
          </p:cNvPr>
          <p:cNvSpPr txBox="1"/>
          <p:nvPr/>
        </p:nvSpPr>
        <p:spPr>
          <a:xfrm>
            <a:off x="290286" y="1204686"/>
            <a:ext cx="10856684"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All things considered, the integration of artificial intelligence, or man-made intelligence, into radiography has radically altered our understanding of clinical imaging, its interpretation, and the delivery of patient care.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radiology departments, artificial intelligence-driven computations have improved analytical precision, productivity, and workflow optimization, offering better patient outcomes and resource utilization within healthcare systems.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Still, the widespread adoption of AI in radiology necessitates proactive handling of challenges such as data security, consistency in administration, and ethical considerations.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To investigate these challenges and outfit the maximum capacity of simulated intelligence to upgrade healthcare conveyance while ensuring patient security and administrative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5278465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F5E083-C6DA-E929-D2F2-1612EED16BEF}"/>
              </a:ext>
            </a:extLst>
          </p:cNvPr>
          <p:cNvSpPr>
            <a:spLocks noGrp="1"/>
          </p:cNvSpPr>
          <p:nvPr>
            <p:ph type="title"/>
          </p:nvPr>
        </p:nvSpPr>
        <p:spPr>
          <a:xfrm>
            <a:off x="406400" y="365125"/>
            <a:ext cx="10769600" cy="955675"/>
          </a:xfrm>
        </p:spPr>
        <p:txBody>
          <a:bodyPr>
            <a:normAutofit/>
          </a:bodyPr>
          <a:lstStyle/>
          <a:p>
            <a:r>
              <a:rPr lang="en-IN" sz="4000" b="1" dirty="0">
                <a:latin typeface="Times New Roman" panose="02020603050405020304" pitchFamily="18" charset="0"/>
                <a:cs typeface="Times New Roman" panose="02020603050405020304" pitchFamily="18" charset="0"/>
              </a:rPr>
              <a:t>REFERENCES </a:t>
            </a:r>
          </a:p>
        </p:txBody>
      </p:sp>
      <p:sp>
        <p:nvSpPr>
          <p:cNvPr id="6" name="TextBox 5">
            <a:extLst>
              <a:ext uri="{FF2B5EF4-FFF2-40B4-BE49-F238E27FC236}">
                <a16:creationId xmlns:a16="http://schemas.microsoft.com/office/drawing/2014/main" xmlns="" id="{FEC15146-A1B8-9368-1676-EE900D8C0B28}"/>
              </a:ext>
            </a:extLst>
          </p:cNvPr>
          <p:cNvSpPr txBox="1"/>
          <p:nvPr/>
        </p:nvSpPr>
        <p:spPr>
          <a:xfrm>
            <a:off x="275771" y="957944"/>
            <a:ext cx="10900229" cy="511531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Ciet</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Eade</a:t>
            </a:r>
            <a:r>
              <a:rPr lang="en-IN" sz="2000" dirty="0">
                <a:latin typeface="Times New Roman" panose="02020603050405020304" pitchFamily="18" charset="0"/>
                <a:cs typeface="Times New Roman" panose="02020603050405020304" pitchFamily="18" charset="0"/>
              </a:rPr>
              <a:t>, C., Ho, M. L., Laborie, L. B., Mahomed, N., Naidoo, J., ... &amp; Shelmerdine, S. C. (2023). The unintended consequences of artificial intelligence in paediatric radiology. </a:t>
            </a:r>
            <a:r>
              <a:rPr lang="en-IN" sz="2000" dirty="0" err="1">
                <a:latin typeface="Times New Roman" panose="02020603050405020304" pitchFamily="18" charset="0"/>
                <a:cs typeface="Times New Roman" panose="02020603050405020304" pitchFamily="18" charset="0"/>
              </a:rPr>
              <a:t>Pediatric</a:t>
            </a:r>
            <a:r>
              <a:rPr lang="en-IN" sz="2000" dirty="0">
                <a:latin typeface="Times New Roman" panose="02020603050405020304" pitchFamily="18" charset="0"/>
                <a:cs typeface="Times New Roman" panose="02020603050405020304" pitchFamily="18" charset="0"/>
              </a:rPr>
              <a:t> Radiology, 1-9.</a:t>
            </a:r>
          </a:p>
          <a:p>
            <a:pPr marL="285750" indent="-28575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Hardy, M., &amp; Harvey, H. (2020). Artificial intelligence in diagnostic imaging: impact on the radiography profession. The British journal of radiology, 93(1108), 20190840.</a:t>
            </a:r>
          </a:p>
          <a:p>
            <a:pPr marL="285750" indent="-28575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Hasani, N., Farhadi, F., Morris, M. A., </a:t>
            </a:r>
            <a:r>
              <a:rPr lang="en-IN" sz="2000" dirty="0" err="1">
                <a:latin typeface="Times New Roman" panose="02020603050405020304" pitchFamily="18" charset="0"/>
                <a:cs typeface="Times New Roman" panose="02020603050405020304" pitchFamily="18" charset="0"/>
              </a:rPr>
              <a:t>Nikpanah</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Rahmim</a:t>
            </a:r>
            <a:r>
              <a:rPr lang="en-IN" sz="2000" dirty="0">
                <a:latin typeface="Times New Roman" panose="02020603050405020304" pitchFamily="18" charset="0"/>
                <a:cs typeface="Times New Roman" panose="02020603050405020304" pitchFamily="18" charset="0"/>
              </a:rPr>
              <a:t>, A., Xu, Y., ... &amp; </a:t>
            </a:r>
            <a:r>
              <a:rPr lang="en-IN" sz="2000" dirty="0" err="1">
                <a:latin typeface="Times New Roman" panose="02020603050405020304" pitchFamily="18" charset="0"/>
                <a:cs typeface="Times New Roman" panose="02020603050405020304" pitchFamily="18" charset="0"/>
              </a:rPr>
              <a:t>Saboury</a:t>
            </a:r>
            <a:r>
              <a:rPr lang="en-IN" sz="2000" dirty="0">
                <a:latin typeface="Times New Roman" panose="02020603050405020304" pitchFamily="18" charset="0"/>
                <a:cs typeface="Times New Roman" panose="02020603050405020304" pitchFamily="18" charset="0"/>
              </a:rPr>
              <a:t>, B. (2022). Artificial intelligence in medical imaging and its impact on the rare disease community: threats, challenges and opportunities. PET clinics, 17(1), 13-29.</a:t>
            </a:r>
          </a:p>
          <a:p>
            <a:pPr marL="285750" indent="-28575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Kavitha, M., </a:t>
            </a:r>
            <a:r>
              <a:rPr lang="en-IN" sz="2000" dirty="0" err="1">
                <a:latin typeface="Times New Roman" panose="02020603050405020304" pitchFamily="18" charset="0"/>
                <a:cs typeface="Times New Roman" panose="02020603050405020304" pitchFamily="18" charset="0"/>
              </a:rPr>
              <a:t>Roobini</a:t>
            </a:r>
            <a:r>
              <a:rPr lang="en-IN" sz="2000" dirty="0">
                <a:latin typeface="Times New Roman" panose="02020603050405020304" pitchFamily="18" charset="0"/>
                <a:cs typeface="Times New Roman" panose="02020603050405020304" pitchFamily="18" charset="0"/>
              </a:rPr>
              <a:t>, S., Prasanth, A., &amp; </a:t>
            </a:r>
            <a:r>
              <a:rPr lang="en-IN" sz="2000" dirty="0" err="1">
                <a:latin typeface="Times New Roman" panose="02020603050405020304" pitchFamily="18" charset="0"/>
                <a:cs typeface="Times New Roman" panose="02020603050405020304" pitchFamily="18" charset="0"/>
              </a:rPr>
              <a:t>Sujaritha</a:t>
            </a:r>
            <a:r>
              <a:rPr lang="en-IN" sz="2000" dirty="0">
                <a:latin typeface="Times New Roman" panose="02020603050405020304" pitchFamily="18" charset="0"/>
                <a:cs typeface="Times New Roman" panose="02020603050405020304" pitchFamily="18" charset="0"/>
              </a:rPr>
              <a:t>, M. (2023). Systematic view and impact of artificial intelligence in smart healthcare systems, principles, challenges and applications. Machine Learning and Artificial Intelligence in Healthcare Systems, 25-56.</a:t>
            </a:r>
          </a:p>
        </p:txBody>
      </p:sp>
    </p:spTree>
    <p:extLst>
      <p:ext uri="{BB962C8B-B14F-4D97-AF65-F5344CB8AC3E}">
        <p14:creationId xmlns:p14="http://schemas.microsoft.com/office/powerpoint/2010/main" xmlns="" val="180762407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DBEA9F-3ABD-ED08-69FA-1D0F6E24B8C5}"/>
              </a:ext>
            </a:extLst>
          </p:cNvPr>
          <p:cNvSpPr>
            <a:spLocks noGrp="1"/>
          </p:cNvSpPr>
          <p:nvPr>
            <p:ph type="title"/>
          </p:nvPr>
        </p:nvSpPr>
        <p:spPr>
          <a:xfrm>
            <a:off x="838200" y="365125"/>
            <a:ext cx="10515600" cy="5324475"/>
          </a:xfrm>
        </p:spPr>
        <p:txBody>
          <a:bodyPr>
            <a:normAutofit/>
          </a:bodyPr>
          <a:lstStyle/>
          <a:p>
            <a:pPr algn="ctr"/>
            <a:r>
              <a:rPr lang="en-US" sz="5000" dirty="0">
                <a:latin typeface="Times New Roman" panose="02020603050405020304" pitchFamily="18" charset="0"/>
                <a:cs typeface="Times New Roman" panose="02020603050405020304" pitchFamily="18" charset="0"/>
              </a:rPr>
              <a:t/>
            </a:r>
            <a:br>
              <a:rPr lang="en-US" sz="5000" dirty="0">
                <a:latin typeface="Times New Roman" panose="02020603050405020304" pitchFamily="18" charset="0"/>
                <a:cs typeface="Times New Roman" panose="02020603050405020304" pitchFamily="18" charset="0"/>
              </a:rPr>
            </a:br>
            <a:r>
              <a:rPr lang="en-US" sz="5000" dirty="0">
                <a:latin typeface="Times New Roman" panose="02020603050405020304" pitchFamily="18" charset="0"/>
                <a:cs typeface="Times New Roman" panose="02020603050405020304" pitchFamily="18" charset="0"/>
              </a:rPr>
              <a:t/>
            </a:r>
            <a:br>
              <a:rPr lang="en-US" sz="5000" dirty="0">
                <a:latin typeface="Times New Roman" panose="02020603050405020304" pitchFamily="18" charset="0"/>
                <a:cs typeface="Times New Roman" panose="02020603050405020304" pitchFamily="18" charset="0"/>
              </a:rPr>
            </a:br>
            <a:r>
              <a:rPr lang="en-US" sz="5000" dirty="0">
                <a:latin typeface="Times New Roman" panose="02020603050405020304" pitchFamily="18" charset="0"/>
                <a:cs typeface="Times New Roman" panose="02020603050405020304" pitchFamily="18" charset="0"/>
              </a:rPr>
              <a:t/>
            </a:r>
            <a:br>
              <a:rPr lang="en-US" sz="5000" dirty="0">
                <a:latin typeface="Times New Roman" panose="02020603050405020304" pitchFamily="18" charset="0"/>
                <a:cs typeface="Times New Roman" panose="02020603050405020304" pitchFamily="18" charset="0"/>
              </a:rPr>
            </a:br>
            <a:r>
              <a:rPr lang="en-US" sz="5000" dirty="0">
                <a:latin typeface="Times New Roman" panose="02020603050405020304" pitchFamily="18" charset="0"/>
                <a:cs typeface="Times New Roman" panose="02020603050405020304" pitchFamily="18" charset="0"/>
              </a:rPr>
              <a:t>THANK YOU </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83693172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BB5F5D82-B5E9-469E-A815-C655ED4AF243}"/>
    </a:ext>
  </a:extLst>
</a:theme>
</file>

<file path=docProps/app.xml><?xml version="1.0" encoding="utf-8"?>
<Properties xmlns="http://schemas.openxmlformats.org/officeDocument/2006/extended-properties" xmlns:vt="http://schemas.openxmlformats.org/officeDocument/2006/docPropsVTypes">
  <Template>Gallery</Template>
  <TotalTime>23</TotalTime>
  <Words>959</Words>
  <Application>Microsoft Office PowerPoint</Application>
  <PresentationFormat>Custom</PresentationFormat>
  <Paragraphs>40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THE IMPACT OF ARTIFICIAL INTELLIGENCE ON RADIOLOGY AND ITS IMPLICATIONS FOR HEALTH CARE MANAGEMENT</vt:lpstr>
      <vt:lpstr>INTRODUCTION </vt:lpstr>
      <vt:lpstr>LITERATURE REVIEW </vt:lpstr>
      <vt:lpstr>HISTORICAL PERSPECTIVE OF AI AND RADIOLOGY</vt:lpstr>
      <vt:lpstr>CONTRIBUTION OF AI IN CONTEMPORARY RADIOLOGY</vt:lpstr>
      <vt:lpstr>AI, RADIOLOGY, AND THE WAY FORWARD</vt:lpstr>
      <vt:lpstr>CONCLUSION </vt:lpstr>
      <vt:lpstr>REFERENCES </vt:lpstr>
      <vt:lpstr>   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pc</cp:lastModifiedBy>
  <cp:revision>5</cp:revision>
  <dcterms:created xsi:type="dcterms:W3CDTF">2024-02-23T09:33:31Z</dcterms:created>
  <dcterms:modified xsi:type="dcterms:W3CDTF">2024-03-12T10:23:11Z</dcterms:modified>
</cp:coreProperties>
</file>