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FCC9E0A7-76AF-47BF-A12F-9B26F0E8DA36}"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3133032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CC9E0A7-76AF-47BF-A12F-9B26F0E8DA36}"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392736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C9E0A7-76AF-47BF-A12F-9B26F0E8DA36}"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2996468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FCC9E0A7-76AF-47BF-A12F-9B26F0E8DA36}"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751411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FCC9E0A7-76AF-47BF-A12F-9B26F0E8DA36}" type="datetimeFigureOut">
              <a:rPr lang="en-IN" smtClean="0"/>
              <a:t>22-01-2025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4163082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FCC9E0A7-76AF-47BF-A12F-9B26F0E8DA36}" type="datetimeFigureOut">
              <a:rPr lang="en-IN" smtClean="0"/>
              <a:t>22-01-2025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4236491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C9E0A7-76AF-47BF-A12F-9B26F0E8DA36}" type="datetimeFigureOut">
              <a:rPr lang="en-IN" smtClean="0"/>
              <a:t>22-01-2025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1717863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C9E0A7-76AF-47BF-A12F-9B26F0E8DA36}"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143680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C9E0A7-76AF-47BF-A12F-9B26F0E8DA36}"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3708205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CC9E0A7-76AF-47BF-A12F-9B26F0E8DA36}"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2960629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FCC9E0A7-76AF-47BF-A12F-9B26F0E8DA36}"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7F7537C-9F84-4109-BFC9-1A5DA6F04098}" type="slidenum">
              <a:rPr lang="en-IN" smtClean="0"/>
              <a:t>‹#›</a:t>
            </a:fld>
            <a:endParaRPr lang="en-IN"/>
          </a:p>
        </p:txBody>
      </p:sp>
    </p:spTree>
    <p:extLst>
      <p:ext uri="{BB962C8B-B14F-4D97-AF65-F5344CB8AC3E}">
        <p14:creationId xmlns:p14="http://schemas.microsoft.com/office/powerpoint/2010/main" val="1789149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C9E0A7-76AF-47BF-A12F-9B26F0E8DA36}" type="datetimeFigureOut">
              <a:rPr lang="en-IN" smtClean="0"/>
              <a:t>22-01-2025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F7537C-9F84-4109-BFC9-1A5DA6F04098}" type="slidenum">
              <a:rPr lang="en-IN" smtClean="0"/>
              <a:t>‹#›</a:t>
            </a:fld>
            <a:endParaRPr lang="en-IN"/>
          </a:p>
        </p:txBody>
      </p:sp>
    </p:spTree>
    <p:extLst>
      <p:ext uri="{BB962C8B-B14F-4D97-AF65-F5344CB8AC3E}">
        <p14:creationId xmlns:p14="http://schemas.microsoft.com/office/powerpoint/2010/main" val="38256350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PowerPoint Backgrounds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55576" y="1052736"/>
            <a:ext cx="7772400" cy="1470025"/>
          </a:xfrm>
        </p:spPr>
        <p:txBody>
          <a:bodyPr>
            <a:normAutofit/>
          </a:bodyPr>
          <a:lstStyle/>
          <a:p>
            <a:r>
              <a:rPr lang="en-US" sz="4000" dirty="0" smtClean="0">
                <a:latin typeface="Times New Roman" pitchFamily="18" charset="0"/>
                <a:cs typeface="Times New Roman" pitchFamily="18" charset="0"/>
              </a:rPr>
              <a:t>Role of Artificial Intelligence (A.I.) In Indian Judiciary System </a:t>
            </a:r>
            <a:endParaRPr lang="en-IN" sz="4000" dirty="0">
              <a:latin typeface="Times New Roman" pitchFamily="18" charset="0"/>
              <a:cs typeface="Times New Roman" pitchFamily="18" charset="0"/>
            </a:endParaRPr>
          </a:p>
        </p:txBody>
      </p:sp>
      <p:sp>
        <p:nvSpPr>
          <p:cNvPr id="3" name="Subtitle 2"/>
          <p:cNvSpPr>
            <a:spLocks noGrp="1"/>
          </p:cNvSpPr>
          <p:nvPr>
            <p:ph type="subTitle" idx="1"/>
          </p:nvPr>
        </p:nvSpPr>
        <p:spPr>
          <a:xfrm>
            <a:off x="4499992" y="3501008"/>
            <a:ext cx="4352528" cy="1752600"/>
          </a:xfrm>
        </p:spPr>
        <p:txBody>
          <a:bodyPr>
            <a:normAutofit/>
          </a:bodyPr>
          <a:lstStyle/>
          <a:p>
            <a:r>
              <a:rPr lang="en-US" sz="2000" b="1" dirty="0" smtClean="0">
                <a:solidFill>
                  <a:schemeClr val="tx1">
                    <a:lumMod val="95000"/>
                    <a:lumOff val="5000"/>
                  </a:schemeClr>
                </a:solidFill>
                <a:latin typeface="Times New Roman" pitchFamily="18" charset="0"/>
                <a:cs typeface="Times New Roman" pitchFamily="18" charset="0"/>
              </a:rPr>
              <a:t>Amar </a:t>
            </a:r>
            <a:r>
              <a:rPr lang="en-US" sz="2000" b="1" dirty="0" err="1" smtClean="0">
                <a:solidFill>
                  <a:schemeClr val="tx1">
                    <a:lumMod val="95000"/>
                    <a:lumOff val="5000"/>
                  </a:schemeClr>
                </a:solidFill>
                <a:latin typeface="Times New Roman" pitchFamily="18" charset="0"/>
                <a:cs typeface="Times New Roman" pitchFamily="18" charset="0"/>
              </a:rPr>
              <a:t>Nath</a:t>
            </a:r>
            <a:r>
              <a:rPr lang="en-US" sz="2000" b="1" dirty="0" smtClean="0">
                <a:solidFill>
                  <a:schemeClr val="tx1">
                    <a:lumMod val="95000"/>
                    <a:lumOff val="5000"/>
                  </a:schemeClr>
                </a:solidFill>
                <a:latin typeface="Times New Roman" pitchFamily="18" charset="0"/>
                <a:cs typeface="Times New Roman" pitchFamily="18" charset="0"/>
              </a:rPr>
              <a:t> Dixit </a:t>
            </a:r>
          </a:p>
          <a:p>
            <a:r>
              <a:rPr lang="en-US" sz="2000" b="1" dirty="0" smtClean="0">
                <a:solidFill>
                  <a:schemeClr val="tx1">
                    <a:lumMod val="95000"/>
                    <a:lumOff val="5000"/>
                  </a:schemeClr>
                </a:solidFill>
                <a:latin typeface="Times New Roman" pitchFamily="18" charset="0"/>
                <a:cs typeface="Times New Roman" pitchFamily="18" charset="0"/>
              </a:rPr>
              <a:t>Research Scholar </a:t>
            </a:r>
          </a:p>
          <a:p>
            <a:r>
              <a:rPr lang="en-US" sz="2000" b="1" dirty="0" smtClean="0">
                <a:solidFill>
                  <a:schemeClr val="tx1">
                    <a:lumMod val="95000"/>
                    <a:lumOff val="5000"/>
                  </a:schemeClr>
                </a:solidFill>
                <a:latin typeface="Times New Roman" pitchFamily="18" charset="0"/>
                <a:cs typeface="Times New Roman" pitchFamily="18" charset="0"/>
              </a:rPr>
              <a:t>Faculty of Law </a:t>
            </a:r>
          </a:p>
          <a:p>
            <a:r>
              <a:rPr lang="en-US" sz="2000" b="1" dirty="0" err="1" smtClean="0">
                <a:solidFill>
                  <a:schemeClr val="tx1">
                    <a:lumMod val="95000"/>
                    <a:lumOff val="5000"/>
                  </a:schemeClr>
                </a:solidFill>
                <a:latin typeface="Times New Roman" pitchFamily="18" charset="0"/>
                <a:cs typeface="Times New Roman" pitchFamily="18" charset="0"/>
              </a:rPr>
              <a:t>Mangalayatan</a:t>
            </a:r>
            <a:r>
              <a:rPr lang="en-US" sz="2000" b="1" dirty="0" smtClean="0">
                <a:solidFill>
                  <a:schemeClr val="tx1">
                    <a:lumMod val="95000"/>
                    <a:lumOff val="5000"/>
                  </a:schemeClr>
                </a:solidFill>
                <a:latin typeface="Times New Roman" pitchFamily="18" charset="0"/>
                <a:cs typeface="Times New Roman" pitchFamily="18" charset="0"/>
              </a:rPr>
              <a:t>  University </a:t>
            </a:r>
          </a:p>
          <a:p>
            <a:endParaRPr lang="en-IN" dirty="0"/>
          </a:p>
        </p:txBody>
      </p:sp>
    </p:spTree>
    <p:extLst>
      <p:ext uri="{BB962C8B-B14F-4D97-AF65-F5344CB8AC3E}">
        <p14:creationId xmlns:p14="http://schemas.microsoft.com/office/powerpoint/2010/main" val="1618447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owerPoint Backgrounds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79512" y="274638"/>
            <a:ext cx="8507288" cy="1143000"/>
          </a:xfrm>
        </p:spPr>
        <p:txBody>
          <a:bodyPr>
            <a:normAutofit/>
          </a:bodyPr>
          <a:lstStyle/>
          <a:p>
            <a:r>
              <a:rPr lang="en-IN" sz="4000" dirty="0" smtClean="0">
                <a:latin typeface="Times New Roman" pitchFamily="18" charset="0"/>
                <a:cs typeface="Times New Roman" pitchFamily="18" charset="0"/>
              </a:rPr>
              <a:t>Introduction</a:t>
            </a:r>
            <a:endParaRPr lang="en-IN" sz="4000" dirty="0">
              <a:latin typeface="Times New Roman" pitchFamily="18" charset="0"/>
              <a:cs typeface="Times New Roman" pitchFamily="18" charset="0"/>
            </a:endParaRPr>
          </a:p>
        </p:txBody>
      </p:sp>
      <p:sp>
        <p:nvSpPr>
          <p:cNvPr id="3" name="Content Placeholder 2"/>
          <p:cNvSpPr>
            <a:spLocks noGrp="1"/>
          </p:cNvSpPr>
          <p:nvPr>
            <p:ph idx="1"/>
          </p:nvPr>
        </p:nvSpPr>
        <p:spPr>
          <a:xfrm>
            <a:off x="251520" y="1600200"/>
            <a:ext cx="8640960" cy="5141168"/>
          </a:xfrm>
        </p:spPr>
        <p:txBody>
          <a:bodyPr>
            <a:noAutofit/>
          </a:bodyPr>
          <a:lstStyle/>
          <a:p>
            <a:pPr algn="just">
              <a:lnSpc>
                <a:spcPct val="170000"/>
              </a:lnSpc>
            </a:pPr>
            <a:r>
              <a:rPr lang="en-IN" sz="1600" dirty="0">
                <a:latin typeface="Times New Roman" pitchFamily="18" charset="0"/>
                <a:cs typeface="Times New Roman" pitchFamily="18" charset="0"/>
              </a:rPr>
              <a:t>For decades, the role of the Judiciary in several countries has been considered precarious (</a:t>
            </a:r>
            <a:r>
              <a:rPr lang="en-IN" sz="1600" dirty="0" err="1">
                <a:latin typeface="Times New Roman" pitchFamily="18" charset="0"/>
                <a:cs typeface="Times New Roman" pitchFamily="18" charset="0"/>
              </a:rPr>
              <a:t>Bielen</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Peeters</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Marneffe</a:t>
            </a:r>
            <a:r>
              <a:rPr lang="en-IN" sz="1600" dirty="0">
                <a:latin typeface="Times New Roman" pitchFamily="18" charset="0"/>
                <a:cs typeface="Times New Roman" pitchFamily="18" charset="0"/>
              </a:rPr>
              <a:t>, &amp; </a:t>
            </a:r>
            <a:r>
              <a:rPr lang="en-IN" sz="1600" dirty="0" err="1">
                <a:latin typeface="Times New Roman" pitchFamily="18" charset="0"/>
                <a:cs typeface="Times New Roman" pitchFamily="18" charset="0"/>
              </a:rPr>
              <a:t>Vereeck</a:t>
            </a:r>
            <a:r>
              <a:rPr lang="en-IN" sz="1600" dirty="0">
                <a:latin typeface="Times New Roman" pitchFamily="18" charset="0"/>
                <a:cs typeface="Times New Roman" pitchFamily="18" charset="0"/>
              </a:rPr>
              <a:t>, 2017; French, 1933; Friesen &amp; Information, 1984). In this context, one of the most debated issues is the speedy trial, which is related to the system's ability to respond to the demand by the Judiciary at an appropriate time (</a:t>
            </a:r>
            <a:r>
              <a:rPr lang="en-IN" sz="1600" dirty="0" err="1">
                <a:latin typeface="Times New Roman" pitchFamily="18" charset="0"/>
                <a:cs typeface="Times New Roman" pitchFamily="18" charset="0"/>
              </a:rPr>
              <a:t>Ippoliti</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Melcarne</a:t>
            </a:r>
            <a:r>
              <a:rPr lang="en-IN" sz="1600" dirty="0">
                <a:latin typeface="Times New Roman" pitchFamily="18" charset="0"/>
                <a:cs typeface="Times New Roman" pitchFamily="18" charset="0"/>
              </a:rPr>
              <a:t>, &amp; </a:t>
            </a:r>
            <a:r>
              <a:rPr lang="en-IN" sz="1600" dirty="0" err="1">
                <a:latin typeface="Times New Roman" pitchFamily="18" charset="0"/>
                <a:cs typeface="Times New Roman" pitchFamily="18" charset="0"/>
              </a:rPr>
              <a:t>Ramello</a:t>
            </a:r>
            <a:r>
              <a:rPr lang="en-IN" sz="1600" dirty="0">
                <a:latin typeface="Times New Roman" pitchFamily="18" charset="0"/>
                <a:cs typeface="Times New Roman" pitchFamily="18" charset="0"/>
              </a:rPr>
              <a:t>, 2014). Nevertheless, it has been observed high costs, long delays for the completion of proceedings and, consequently, procedural congestion (Gomes, </a:t>
            </a:r>
            <a:r>
              <a:rPr lang="en-IN" sz="1600" dirty="0" err="1">
                <a:latin typeface="Times New Roman" pitchFamily="18" charset="0"/>
                <a:cs typeface="Times New Roman" pitchFamily="18" charset="0"/>
              </a:rPr>
              <a:t>Alves</a:t>
            </a:r>
            <a:r>
              <a:rPr lang="en-IN" sz="1600" dirty="0">
                <a:latin typeface="Times New Roman" pitchFamily="18" charset="0"/>
                <a:cs typeface="Times New Roman" pitchFamily="18" charset="0"/>
              </a:rPr>
              <a:t>, &amp; Silva, 2018).</a:t>
            </a:r>
          </a:p>
          <a:p>
            <a:pPr algn="just">
              <a:lnSpc>
                <a:spcPct val="170000"/>
              </a:lnSpc>
            </a:pPr>
            <a:r>
              <a:rPr lang="en-IN" sz="1600" dirty="0">
                <a:latin typeface="Times New Roman" pitchFamily="18" charset="0"/>
                <a:cs typeface="Times New Roman" pitchFamily="18" charset="0"/>
              </a:rPr>
              <a:t>Notwithstanding historical progress, delays and other problems in public services persist and are addressed continuously with Information and Communication Technology (ICT) (</a:t>
            </a:r>
            <a:r>
              <a:rPr lang="en-IN" sz="1600" dirty="0" err="1">
                <a:latin typeface="Times New Roman" pitchFamily="18" charset="0"/>
                <a:cs typeface="Times New Roman" pitchFamily="18" charset="0"/>
              </a:rPr>
              <a:t>Dutta</a:t>
            </a:r>
            <a:r>
              <a:rPr lang="en-IN" sz="1600" dirty="0">
                <a:latin typeface="Times New Roman" pitchFamily="18" charset="0"/>
                <a:cs typeface="Times New Roman" pitchFamily="18" charset="0"/>
              </a:rPr>
              <a:t> et al., 2019; </a:t>
            </a:r>
            <a:r>
              <a:rPr lang="en-IN" sz="1600" dirty="0" err="1">
                <a:latin typeface="Times New Roman" pitchFamily="18" charset="0"/>
                <a:cs typeface="Times New Roman" pitchFamily="18" charset="0"/>
              </a:rPr>
              <a:t>Kum</a:t>
            </a:r>
            <a:r>
              <a:rPr lang="en-IN" sz="1600" dirty="0">
                <a:latin typeface="Times New Roman" pitchFamily="18" charset="0"/>
                <a:cs typeface="Times New Roman" pitchFamily="18" charset="0"/>
              </a:rPr>
              <a:t>, Duncan, &amp; Stewart, 2009). In this sense, Artificial Intelligence (AI) has been drawing attention (Chen, </a:t>
            </a:r>
            <a:r>
              <a:rPr lang="en-IN" sz="1600" dirty="0" err="1">
                <a:latin typeface="Times New Roman" pitchFamily="18" charset="0"/>
                <a:cs typeface="Times New Roman" pitchFamily="18" charset="0"/>
              </a:rPr>
              <a:t>Guo</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Gao</a:t>
            </a:r>
            <a:r>
              <a:rPr lang="en-IN" sz="1600" dirty="0">
                <a:latin typeface="Times New Roman" pitchFamily="18" charset="0"/>
                <a:cs typeface="Times New Roman" pitchFamily="18" charset="0"/>
              </a:rPr>
              <a:t>, &amp; Liang, 2019; de Sousa, De </a:t>
            </a:r>
            <a:r>
              <a:rPr lang="en-IN" sz="1600" dirty="0" err="1">
                <a:latin typeface="Times New Roman" pitchFamily="18" charset="0"/>
                <a:cs typeface="Times New Roman" pitchFamily="18" charset="0"/>
              </a:rPr>
              <a:t>Melo</a:t>
            </a:r>
            <a:r>
              <a:rPr lang="en-IN" sz="1600" dirty="0">
                <a:latin typeface="Times New Roman" pitchFamily="18" charset="0"/>
                <a:cs typeface="Times New Roman" pitchFamily="18" charset="0"/>
              </a:rPr>
              <a:t>, De Souza, </a:t>
            </a:r>
            <a:r>
              <a:rPr lang="en-IN" sz="1600" dirty="0" err="1">
                <a:latin typeface="Times New Roman" pitchFamily="18" charset="0"/>
                <a:cs typeface="Times New Roman" pitchFamily="18" charset="0"/>
              </a:rPr>
              <a:t>Farias</a:t>
            </a:r>
            <a:r>
              <a:rPr lang="en-IN" sz="1600" dirty="0">
                <a:latin typeface="Times New Roman" pitchFamily="18" charset="0"/>
                <a:cs typeface="Times New Roman" pitchFamily="18" charset="0"/>
              </a:rPr>
              <a:t>, &amp; Gomes, 2019; </a:t>
            </a:r>
            <a:r>
              <a:rPr lang="en-IN" sz="1600" dirty="0" err="1">
                <a:latin typeface="Times New Roman" pitchFamily="18" charset="0"/>
                <a:cs typeface="Times New Roman" pitchFamily="18" charset="0"/>
              </a:rPr>
              <a:t>Kankanhalli</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Charalabidis</a:t>
            </a:r>
            <a:r>
              <a:rPr lang="en-IN" sz="1600" dirty="0">
                <a:latin typeface="Times New Roman" pitchFamily="18" charset="0"/>
                <a:cs typeface="Times New Roman" pitchFamily="18" charset="0"/>
              </a:rPr>
              <a:t>, &amp; </a:t>
            </a:r>
            <a:r>
              <a:rPr lang="en-IN" sz="1600" dirty="0" err="1">
                <a:latin typeface="Times New Roman" pitchFamily="18" charset="0"/>
                <a:cs typeface="Times New Roman" pitchFamily="18" charset="0"/>
              </a:rPr>
              <a:t>Mellouli</a:t>
            </a:r>
            <a:r>
              <a:rPr lang="en-IN" sz="1600" dirty="0">
                <a:latin typeface="Times New Roman" pitchFamily="18" charset="0"/>
                <a:cs typeface="Times New Roman" pitchFamily="18" charset="0"/>
              </a:rPr>
              <a:t>, 2019; </a:t>
            </a:r>
            <a:r>
              <a:rPr lang="en-IN" sz="1600" dirty="0" err="1">
                <a:latin typeface="Times New Roman" pitchFamily="18" charset="0"/>
                <a:cs typeface="Times New Roman" pitchFamily="18" charset="0"/>
              </a:rPr>
              <a:t>Levmore</a:t>
            </a:r>
            <a:r>
              <a:rPr lang="en-IN" sz="1600" dirty="0">
                <a:latin typeface="Times New Roman" pitchFamily="18" charset="0"/>
                <a:cs typeface="Times New Roman" pitchFamily="18" charset="0"/>
              </a:rPr>
              <a:t> &amp; Fagan, 2019). There are courts in several countries that adhere to this technology (</a:t>
            </a:r>
            <a:r>
              <a:rPr lang="en-IN" sz="1600" dirty="0" err="1">
                <a:latin typeface="Times New Roman" pitchFamily="18" charset="0"/>
                <a:cs typeface="Times New Roman" pitchFamily="18" charset="0"/>
              </a:rPr>
              <a:t>Alshahrani</a:t>
            </a:r>
            <a:r>
              <a:rPr lang="en-IN" sz="1600" dirty="0">
                <a:latin typeface="Times New Roman" pitchFamily="18" charset="0"/>
                <a:cs typeface="Times New Roman" pitchFamily="18" charset="0"/>
              </a:rPr>
              <a:t>, </a:t>
            </a:r>
            <a:r>
              <a:rPr lang="en-IN" sz="1600" dirty="0" err="1">
                <a:latin typeface="Times New Roman" pitchFamily="18" charset="0"/>
                <a:cs typeface="Times New Roman" pitchFamily="18" charset="0"/>
              </a:rPr>
              <a:t>Dennehy</a:t>
            </a:r>
            <a:r>
              <a:rPr lang="en-IN" sz="1600" dirty="0">
                <a:latin typeface="Times New Roman" pitchFamily="18" charset="0"/>
                <a:cs typeface="Times New Roman" pitchFamily="18" charset="0"/>
              </a:rPr>
              <a:t>, &amp; </a:t>
            </a:r>
            <a:r>
              <a:rPr lang="en-IN" sz="1600" dirty="0" err="1">
                <a:latin typeface="Times New Roman" pitchFamily="18" charset="0"/>
                <a:cs typeface="Times New Roman" pitchFamily="18" charset="0"/>
              </a:rPr>
              <a:t>Mäntymäki</a:t>
            </a:r>
            <a:r>
              <a:rPr lang="en-IN" sz="1600" dirty="0">
                <a:latin typeface="Times New Roman" pitchFamily="18" charset="0"/>
                <a:cs typeface="Times New Roman" pitchFamily="18" charset="0"/>
              </a:rPr>
              <a:t>, 2021; Julius, 2018</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extLst>
      <p:ext uri="{BB962C8B-B14F-4D97-AF65-F5344CB8AC3E}">
        <p14:creationId xmlns:p14="http://schemas.microsoft.com/office/powerpoint/2010/main" val="68712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owerPoint Backgrounds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332656"/>
            <a:ext cx="8856984" cy="6336704"/>
          </a:xfrm>
        </p:spPr>
        <p:txBody>
          <a:bodyPr>
            <a:normAutofit/>
          </a:bodyPr>
          <a:lstStyle/>
          <a:p>
            <a:pPr algn="just">
              <a:lnSpc>
                <a:spcPct val="150000"/>
              </a:lnSpc>
            </a:pPr>
            <a:r>
              <a:rPr lang="en-IN" sz="1800" b="1" dirty="0">
                <a:latin typeface="Times New Roman" pitchFamily="18" charset="0"/>
                <a:cs typeface="Times New Roman" pitchFamily="18" charset="0"/>
              </a:rPr>
              <a:t>Research method</a:t>
            </a:r>
          </a:p>
          <a:p>
            <a:pPr marL="0" indent="0" algn="just">
              <a:lnSpc>
                <a:spcPct val="150000"/>
              </a:lnSpc>
              <a:buNone/>
            </a:pPr>
            <a:r>
              <a:rPr lang="en-IN" sz="1800" dirty="0">
                <a:latin typeface="Times New Roman" pitchFamily="18" charset="0"/>
                <a:cs typeface="Times New Roman" pitchFamily="18" charset="0"/>
              </a:rPr>
              <a:t>The research presents a qualitative approach and uses the case study technique (Godoy, 1995; Soy, 1997; Yin, 1984). The logic is inductive since starting from particular facts intended to reach a general conclusion (Medeiros, 2006). It is descriptive because it seeks to describe characteristics of a specific phenomenon (</a:t>
            </a:r>
            <a:r>
              <a:rPr lang="en-IN" sz="1800" dirty="0" err="1">
                <a:latin typeface="Times New Roman" pitchFamily="18" charset="0"/>
                <a:cs typeface="Times New Roman" pitchFamily="18" charset="0"/>
              </a:rPr>
              <a:t>Vergara</a:t>
            </a:r>
            <a:r>
              <a:rPr lang="en-IN" sz="1800" dirty="0">
                <a:latin typeface="Times New Roman" pitchFamily="18" charset="0"/>
                <a:cs typeface="Times New Roman" pitchFamily="18" charset="0"/>
              </a:rPr>
              <a:t>, 1998) and exploratory because it can support the construction of a theory in a not very </a:t>
            </a:r>
            <a:r>
              <a:rPr lang="en-IN" sz="1800" dirty="0" err="1">
                <a:latin typeface="Times New Roman" pitchFamily="18" charset="0"/>
                <a:cs typeface="Times New Roman" pitchFamily="18" charset="0"/>
              </a:rPr>
              <a:t>sedimented</a:t>
            </a:r>
            <a:r>
              <a:rPr lang="en-IN" sz="1800" dirty="0">
                <a:latin typeface="Times New Roman" pitchFamily="18" charset="0"/>
                <a:cs typeface="Times New Roman" pitchFamily="18" charset="0"/>
              </a:rPr>
              <a:t> field of knowledge, it has a small sample and qualitative data</a:t>
            </a:r>
          </a:p>
          <a:p>
            <a:pPr algn="just">
              <a:lnSpc>
                <a:spcPct val="150000"/>
              </a:lnSpc>
            </a:pPr>
            <a:r>
              <a:rPr lang="en-IN" sz="1800" dirty="0">
                <a:latin typeface="Times New Roman" pitchFamily="18" charset="0"/>
                <a:cs typeface="Times New Roman" pitchFamily="18" charset="0"/>
              </a:rPr>
              <a:t>The federal supreme court and the adoption of technologies based on AI</a:t>
            </a:r>
          </a:p>
          <a:p>
            <a:pPr marL="0" indent="0" algn="just">
              <a:lnSpc>
                <a:spcPct val="150000"/>
              </a:lnSpc>
              <a:buNone/>
            </a:pPr>
            <a:r>
              <a:rPr lang="en-IN" sz="1800" dirty="0">
                <a:latin typeface="Times New Roman" pitchFamily="18" charset="0"/>
                <a:cs typeface="Times New Roman" pitchFamily="18" charset="0"/>
              </a:rPr>
              <a:t>The institution chosen for the case study was the Federal Supreme Court (STF), the highest Court in the hierarchy of the Brazilian Judiciary system. It is responsible for ensuring that the legal rules follow the dictates of the Brazilian Constitution (</a:t>
            </a:r>
            <a:r>
              <a:rPr lang="en-IN" sz="1800" dirty="0" err="1">
                <a:latin typeface="Times New Roman" pitchFamily="18" charset="0"/>
                <a:cs typeface="Times New Roman" pitchFamily="18" charset="0"/>
              </a:rPr>
              <a:t>Filho</a:t>
            </a:r>
            <a:r>
              <a:rPr lang="en-IN" sz="1800" dirty="0">
                <a:latin typeface="Times New Roman" pitchFamily="18" charset="0"/>
                <a:cs typeface="Times New Roman" pitchFamily="18" charset="0"/>
              </a:rPr>
              <a:t>, 2016).</a:t>
            </a:r>
          </a:p>
          <a:p>
            <a:pPr marL="0" indent="0" algn="just">
              <a:lnSpc>
                <a:spcPct val="150000"/>
              </a:lnSpc>
              <a:buNone/>
            </a:pPr>
            <a:r>
              <a:rPr lang="en-IN" sz="1800" dirty="0">
                <a:latin typeface="Times New Roman" pitchFamily="18" charset="0"/>
                <a:cs typeface="Times New Roman" pitchFamily="18" charset="0"/>
              </a:rPr>
              <a:t>Among its main attributions is to judge direct actions of unconstitutionality and declaratory actions of the constitutionality of laws, as well as the plea of noncompliance with a fundamental precept arising from the Constitution</a:t>
            </a:r>
          </a:p>
          <a:p>
            <a:endParaRPr lang="en-IN" dirty="0"/>
          </a:p>
        </p:txBody>
      </p:sp>
    </p:spTree>
    <p:extLst>
      <p:ext uri="{BB962C8B-B14F-4D97-AF65-F5344CB8AC3E}">
        <p14:creationId xmlns:p14="http://schemas.microsoft.com/office/powerpoint/2010/main" val="3463515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owerPoint Backgrounds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51520" y="260648"/>
            <a:ext cx="8640960" cy="6408712"/>
          </a:xfrm>
        </p:spPr>
        <p:txBody>
          <a:bodyPr>
            <a:normAutofit lnSpcReduction="10000"/>
          </a:bodyPr>
          <a:lstStyle/>
          <a:p>
            <a:pPr marL="0" indent="0" algn="just">
              <a:lnSpc>
                <a:spcPct val="160000"/>
              </a:lnSpc>
              <a:buNone/>
            </a:pPr>
            <a:r>
              <a:rPr lang="en-IN" sz="1800" b="1" u="sng" dirty="0">
                <a:latin typeface="Times New Roman" pitchFamily="18" charset="0"/>
                <a:cs typeface="Times New Roman" pitchFamily="18" charset="0"/>
              </a:rPr>
              <a:t>Discussion</a:t>
            </a:r>
          </a:p>
          <a:p>
            <a:pPr marL="0" indent="0" algn="just">
              <a:lnSpc>
                <a:spcPct val="150000"/>
              </a:lnSpc>
              <a:buNone/>
            </a:pPr>
            <a:r>
              <a:rPr lang="en-IN" sz="1800" dirty="0" smtClean="0">
                <a:latin typeface="Times New Roman" pitchFamily="18" charset="0"/>
                <a:cs typeface="Times New Roman" pitchFamily="18" charset="0"/>
              </a:rPr>
              <a:t>In this section, we will analyse the case study results in comparison with the overview presented in the literature. We found that the high volume of demand is the main factor of a negative impact on speed, which causes the congestion of lawsuits, raising the cost of justice.</a:t>
            </a:r>
          </a:p>
          <a:p>
            <a:pPr marL="0" indent="0" algn="just">
              <a:lnSpc>
                <a:spcPct val="150000"/>
              </a:lnSpc>
              <a:buNone/>
            </a:pPr>
            <a:r>
              <a:rPr lang="en-IN" sz="1800" dirty="0" smtClean="0">
                <a:latin typeface="Times New Roman" pitchFamily="18" charset="0"/>
                <a:cs typeface="Times New Roman" pitchFamily="18" charset="0"/>
              </a:rPr>
              <a:t>At this point, it is possible to verify that the managers assign the responsibility for the body's slowness to external factors. Nonetheless, there can be solved, or at least mitigate, reviewing internal aspects, which go</a:t>
            </a:r>
          </a:p>
          <a:p>
            <a:pPr marL="0" indent="0" algn="just">
              <a:lnSpc>
                <a:spcPct val="150000"/>
              </a:lnSpc>
              <a:buNone/>
            </a:pPr>
            <a:r>
              <a:rPr lang="en-IN" sz="1800" b="1" u="sng" dirty="0">
                <a:latin typeface="Times New Roman" pitchFamily="18" charset="0"/>
                <a:cs typeface="Times New Roman" pitchFamily="18" charset="0"/>
              </a:rPr>
              <a:t>Conclusion</a:t>
            </a:r>
          </a:p>
          <a:p>
            <a:pPr marL="0" indent="0" algn="just">
              <a:lnSpc>
                <a:spcPct val="150000"/>
              </a:lnSpc>
              <a:buNone/>
            </a:pPr>
            <a:r>
              <a:rPr lang="en-IN" sz="1800" dirty="0">
                <a:latin typeface="Times New Roman" pitchFamily="18" charset="0"/>
                <a:cs typeface="Times New Roman" pitchFamily="18" charset="0"/>
              </a:rPr>
              <a:t>The general scenario of the Judiciary is one of high procedural congestion, generated by high demand and low speed in resolving cases. The social repercussions of this situation are severe, which has placed speed trial as a priority for courts worldwide. In this scenario, the AI application stands out to solve this problem. The question that gave meaning to the research (Artificial Intelligence and speedy trial in the Judiciary: myth, reality or necessity? A case study in the Brazilian Supreme</a:t>
            </a:r>
          </a:p>
          <a:p>
            <a:pPr marL="0" indent="0" algn="just">
              <a:lnSpc>
                <a:spcPct val="150000"/>
              </a:lnSpc>
              <a:buNone/>
            </a:pPr>
            <a:endParaRPr lang="en-IN" sz="1800" dirty="0" smtClean="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672078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owerPoint Backgrounds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06090"/>
          </a:xfrm>
        </p:spPr>
        <p:txBody>
          <a:bodyPr>
            <a:normAutofit/>
          </a:bodyPr>
          <a:lstStyle/>
          <a:p>
            <a:r>
              <a:rPr lang="en-US" sz="4000" b="1" dirty="0" smtClean="0">
                <a:latin typeface="Times New Roman" pitchFamily="18" charset="0"/>
                <a:cs typeface="Times New Roman" pitchFamily="18" charset="0"/>
              </a:rPr>
              <a:t>BIBLOGRAPHY</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196752"/>
            <a:ext cx="8856984" cy="5400600"/>
          </a:xfrm>
        </p:spPr>
        <p:txBody>
          <a:bodyPr>
            <a:normAutofit fontScale="40000" lnSpcReduction="20000"/>
          </a:bodyPr>
          <a:lstStyle/>
          <a:p>
            <a:pPr algn="just">
              <a:lnSpc>
                <a:spcPct val="170000"/>
              </a:lnSpc>
            </a:pPr>
            <a:r>
              <a:rPr lang="en-IN" sz="4000" dirty="0">
                <a:latin typeface="Times New Roman" pitchFamily="18" charset="0"/>
                <a:cs typeface="Times New Roman" pitchFamily="18" charset="0"/>
              </a:rPr>
              <a:t>A. Andrade et </a:t>
            </a:r>
            <a:r>
              <a:rPr lang="en-IN" sz="4000" dirty="0" smtClean="0">
                <a:latin typeface="Times New Roman" pitchFamily="18" charset="0"/>
                <a:cs typeface="Times New Roman" pitchFamily="18" charset="0"/>
              </a:rPr>
              <a:t>al. Organizational </a:t>
            </a:r>
            <a:r>
              <a:rPr lang="en-IN" sz="4000" dirty="0">
                <a:latin typeface="Times New Roman" pitchFamily="18" charset="0"/>
                <a:cs typeface="Times New Roman" pitchFamily="18" charset="0"/>
              </a:rPr>
              <a:t>structure and ICT strategies in the Brazilian judiciary </a:t>
            </a:r>
            <a:r>
              <a:rPr lang="en-IN" sz="4000" dirty="0" smtClean="0">
                <a:latin typeface="Times New Roman" pitchFamily="18" charset="0"/>
                <a:cs typeface="Times New Roman" pitchFamily="18" charset="0"/>
              </a:rPr>
              <a:t>system Government </a:t>
            </a:r>
            <a:r>
              <a:rPr lang="en-IN" sz="4000" dirty="0">
                <a:latin typeface="Times New Roman" pitchFamily="18" charset="0"/>
                <a:cs typeface="Times New Roman" pitchFamily="18" charset="0"/>
              </a:rPr>
              <a:t>Information </a:t>
            </a:r>
            <a:r>
              <a:rPr lang="en-IN" sz="4000" dirty="0" smtClean="0">
                <a:latin typeface="Times New Roman" pitchFamily="18" charset="0"/>
                <a:cs typeface="Times New Roman" pitchFamily="18" charset="0"/>
              </a:rPr>
              <a:t>Quarterly (2012</a:t>
            </a:r>
            <a:r>
              <a:rPr lang="en-IN" sz="4000" dirty="0">
                <a:latin typeface="Times New Roman" pitchFamily="18" charset="0"/>
                <a:cs typeface="Times New Roman" pitchFamily="18" charset="0"/>
              </a:rPr>
              <a:t>)</a:t>
            </a:r>
          </a:p>
          <a:p>
            <a:pPr algn="just">
              <a:lnSpc>
                <a:spcPct val="170000"/>
              </a:lnSpc>
            </a:pPr>
            <a:r>
              <a:rPr lang="en-IN" sz="4000" dirty="0">
                <a:latin typeface="Times New Roman" pitchFamily="18" charset="0"/>
                <a:cs typeface="Times New Roman" pitchFamily="18" charset="0"/>
              </a:rPr>
              <a:t>B. </a:t>
            </a:r>
            <a:r>
              <a:rPr lang="en-IN" sz="4000" dirty="0" err="1" smtClean="0">
                <a:latin typeface="Times New Roman" pitchFamily="18" charset="0"/>
                <a:cs typeface="Times New Roman" pitchFamily="18" charset="0"/>
              </a:rPr>
              <a:t>Bačić</a:t>
            </a:r>
            <a:r>
              <a:rPr lang="en-IN" sz="4000" dirty="0" smtClean="0">
                <a:latin typeface="Times New Roman" pitchFamily="18" charset="0"/>
                <a:cs typeface="Times New Roman" pitchFamily="18" charset="0"/>
              </a:rPr>
              <a:t> Predicting </a:t>
            </a:r>
            <a:r>
              <a:rPr lang="en-IN" sz="4000" dirty="0">
                <a:latin typeface="Times New Roman" pitchFamily="18" charset="0"/>
                <a:cs typeface="Times New Roman" pitchFamily="18" charset="0"/>
              </a:rPr>
              <a:t>golf ball trajectories from swing plane: An artificial neural networks </a:t>
            </a:r>
            <a:r>
              <a:rPr lang="en-IN" sz="4000" dirty="0" smtClean="0">
                <a:latin typeface="Times New Roman" pitchFamily="18" charset="0"/>
                <a:cs typeface="Times New Roman" pitchFamily="18" charset="0"/>
              </a:rPr>
              <a:t>approach Expert </a:t>
            </a:r>
            <a:r>
              <a:rPr lang="en-IN" sz="4000" dirty="0">
                <a:latin typeface="Times New Roman" pitchFamily="18" charset="0"/>
                <a:cs typeface="Times New Roman" pitchFamily="18" charset="0"/>
              </a:rPr>
              <a:t>Systems with </a:t>
            </a:r>
            <a:r>
              <a:rPr lang="en-IN" sz="4000" dirty="0" smtClean="0">
                <a:latin typeface="Times New Roman" pitchFamily="18" charset="0"/>
                <a:cs typeface="Times New Roman" pitchFamily="18" charset="0"/>
              </a:rPr>
              <a:t>Applications (2016</a:t>
            </a:r>
            <a:r>
              <a:rPr lang="en-IN" sz="4000" dirty="0">
                <a:latin typeface="Times New Roman" pitchFamily="18" charset="0"/>
                <a:cs typeface="Times New Roman" pitchFamily="18" charset="0"/>
              </a:rPr>
              <a:t>)</a:t>
            </a:r>
          </a:p>
          <a:p>
            <a:pPr algn="just">
              <a:lnSpc>
                <a:spcPct val="170000"/>
              </a:lnSpc>
            </a:pPr>
            <a:r>
              <a:rPr lang="en-IN" sz="4000" dirty="0">
                <a:latin typeface="Times New Roman" pitchFamily="18" charset="0"/>
                <a:cs typeface="Times New Roman" pitchFamily="18" charset="0"/>
              </a:rPr>
              <a:t>S. </a:t>
            </a:r>
            <a:r>
              <a:rPr lang="en-IN" sz="4000" dirty="0" smtClean="0">
                <a:latin typeface="Times New Roman" pitchFamily="18" charset="0"/>
                <a:cs typeface="Times New Roman" pitchFamily="18" charset="0"/>
              </a:rPr>
              <a:t>Castell The </a:t>
            </a:r>
            <a:r>
              <a:rPr lang="en-IN" sz="4000" dirty="0">
                <a:latin typeface="Times New Roman" pitchFamily="18" charset="0"/>
                <a:cs typeface="Times New Roman" pitchFamily="18" charset="0"/>
              </a:rPr>
              <a:t>future decisions of </a:t>
            </a:r>
            <a:r>
              <a:rPr lang="en-IN" sz="4000" dirty="0" err="1">
                <a:latin typeface="Times New Roman" pitchFamily="18" charset="0"/>
                <a:cs typeface="Times New Roman" pitchFamily="18" charset="0"/>
              </a:rPr>
              <a:t>RoboJudge</a:t>
            </a:r>
            <a:r>
              <a:rPr lang="en-IN" sz="4000" dirty="0">
                <a:latin typeface="Times New Roman" pitchFamily="18" charset="0"/>
                <a:cs typeface="Times New Roman" pitchFamily="18" charset="0"/>
              </a:rPr>
              <a:t> HHJ Arthur Ian Blockchain : Dread , delight or derision ? Computer law &amp; security </a:t>
            </a:r>
            <a:r>
              <a:rPr lang="en-IN" sz="4000" dirty="0" smtClean="0">
                <a:latin typeface="Times New Roman" pitchFamily="18" charset="0"/>
                <a:cs typeface="Times New Roman" pitchFamily="18" charset="0"/>
              </a:rPr>
              <a:t>review The </a:t>
            </a:r>
            <a:r>
              <a:rPr lang="en-IN" sz="4000" dirty="0">
                <a:latin typeface="Times New Roman" pitchFamily="18" charset="0"/>
                <a:cs typeface="Times New Roman" pitchFamily="18" charset="0"/>
              </a:rPr>
              <a:t>International Journal of Technology Law and </a:t>
            </a:r>
            <a:r>
              <a:rPr lang="en-IN" sz="4000" dirty="0" smtClean="0">
                <a:latin typeface="Times New Roman" pitchFamily="18" charset="0"/>
                <a:cs typeface="Times New Roman" pitchFamily="18" charset="0"/>
              </a:rPr>
              <a:t>Practice (2018</a:t>
            </a:r>
            <a:r>
              <a:rPr lang="en-IN" sz="4000" dirty="0">
                <a:latin typeface="Times New Roman" pitchFamily="18" charset="0"/>
                <a:cs typeface="Times New Roman" pitchFamily="18" charset="0"/>
              </a:rPr>
              <a:t>)</a:t>
            </a:r>
          </a:p>
          <a:p>
            <a:pPr algn="just">
              <a:lnSpc>
                <a:spcPct val="170000"/>
              </a:lnSpc>
            </a:pPr>
            <a:r>
              <a:rPr lang="en-IN" sz="4000" dirty="0">
                <a:latin typeface="Times New Roman" pitchFamily="18" charset="0"/>
                <a:cs typeface="Times New Roman" pitchFamily="18" charset="0"/>
              </a:rPr>
              <a:t>A.O. Gomes et </a:t>
            </a:r>
            <a:r>
              <a:rPr lang="en-IN" sz="4000" dirty="0" smtClean="0">
                <a:latin typeface="Times New Roman" pitchFamily="18" charset="0"/>
                <a:cs typeface="Times New Roman" pitchFamily="18" charset="0"/>
              </a:rPr>
              <a:t>al. Effects </a:t>
            </a:r>
            <a:r>
              <a:rPr lang="en-IN" sz="4000" dirty="0">
                <a:latin typeface="Times New Roman" pitchFamily="18" charset="0"/>
                <a:cs typeface="Times New Roman" pitchFamily="18" charset="0"/>
              </a:rPr>
              <a:t>of investment in information and communication technologies on productivity of courts in </a:t>
            </a:r>
            <a:r>
              <a:rPr lang="en-IN" sz="4000" dirty="0" smtClean="0">
                <a:latin typeface="Times New Roman" pitchFamily="18" charset="0"/>
                <a:cs typeface="Times New Roman" pitchFamily="18" charset="0"/>
              </a:rPr>
              <a:t>Brazil Government </a:t>
            </a:r>
            <a:r>
              <a:rPr lang="en-IN" sz="4000" dirty="0">
                <a:latin typeface="Times New Roman" pitchFamily="18" charset="0"/>
                <a:cs typeface="Times New Roman" pitchFamily="18" charset="0"/>
              </a:rPr>
              <a:t>Information </a:t>
            </a:r>
            <a:r>
              <a:rPr lang="en-IN" sz="4000" dirty="0" smtClean="0">
                <a:latin typeface="Times New Roman" pitchFamily="18" charset="0"/>
                <a:cs typeface="Times New Roman" pitchFamily="18" charset="0"/>
              </a:rPr>
              <a:t>Quarterly (2018</a:t>
            </a:r>
            <a:r>
              <a:rPr lang="en-IN" sz="4000" dirty="0">
                <a:latin typeface="Times New Roman" pitchFamily="18" charset="0"/>
                <a:cs typeface="Times New Roman" pitchFamily="18" charset="0"/>
              </a:rPr>
              <a:t>)</a:t>
            </a:r>
          </a:p>
          <a:p>
            <a:pPr algn="just">
              <a:lnSpc>
                <a:spcPct val="170000"/>
              </a:lnSpc>
            </a:pPr>
            <a:r>
              <a:rPr lang="en-IN" sz="4000" dirty="0">
                <a:latin typeface="Times New Roman" pitchFamily="18" charset="0"/>
                <a:cs typeface="Times New Roman" pitchFamily="18" charset="0"/>
              </a:rPr>
              <a:t>M. Janssen et </a:t>
            </a:r>
            <a:r>
              <a:rPr lang="en-IN" sz="4000" dirty="0" smtClean="0">
                <a:latin typeface="Times New Roman" pitchFamily="18" charset="0"/>
                <a:cs typeface="Times New Roman" pitchFamily="18" charset="0"/>
              </a:rPr>
              <a:t>al. Data </a:t>
            </a:r>
            <a:r>
              <a:rPr lang="en-IN" sz="4000" dirty="0">
                <a:latin typeface="Times New Roman" pitchFamily="18" charset="0"/>
                <a:cs typeface="Times New Roman" pitchFamily="18" charset="0"/>
              </a:rPr>
              <a:t>governance: Organizing data for trustworthy artificial </a:t>
            </a:r>
            <a:r>
              <a:rPr lang="en-IN" sz="4000" dirty="0" smtClean="0">
                <a:latin typeface="Times New Roman" pitchFamily="18" charset="0"/>
                <a:cs typeface="Times New Roman" pitchFamily="18" charset="0"/>
              </a:rPr>
              <a:t>intelligence Government </a:t>
            </a:r>
            <a:r>
              <a:rPr lang="en-IN" sz="4000" dirty="0">
                <a:latin typeface="Times New Roman" pitchFamily="18" charset="0"/>
                <a:cs typeface="Times New Roman" pitchFamily="18" charset="0"/>
              </a:rPr>
              <a:t>Information </a:t>
            </a:r>
            <a:r>
              <a:rPr lang="en-IN" sz="4000" dirty="0" smtClean="0">
                <a:latin typeface="Times New Roman" pitchFamily="18" charset="0"/>
                <a:cs typeface="Times New Roman" pitchFamily="18" charset="0"/>
              </a:rPr>
              <a:t>Quarterly (2020</a:t>
            </a:r>
            <a:r>
              <a:rPr lang="en-IN" sz="4000" dirty="0">
                <a:latin typeface="Times New Roman" pitchFamily="18" charset="0"/>
                <a:cs typeface="Times New Roman" pitchFamily="18" charset="0"/>
              </a:rPr>
              <a:t>)</a:t>
            </a:r>
          </a:p>
          <a:p>
            <a:endParaRPr lang="en-IN" dirty="0"/>
          </a:p>
        </p:txBody>
      </p:sp>
    </p:spTree>
    <p:extLst>
      <p:ext uri="{BB962C8B-B14F-4D97-AF65-F5344CB8AC3E}">
        <p14:creationId xmlns:p14="http://schemas.microsoft.com/office/powerpoint/2010/main" val="1300480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TotalTime>
  <Words>758</Words>
  <Application>Microsoft Office PowerPoint</Application>
  <PresentationFormat>On-screen Show (4:3)</PresentationFormat>
  <Paragraphs>24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Role of Artificial Intelligence (A.I.) In Indian Judiciary System </vt:lpstr>
      <vt:lpstr>Introduction</vt:lpstr>
      <vt:lpstr>PowerPoint Presentation</vt:lpstr>
      <vt:lpstr>PowerPoint Presentation</vt:lpstr>
      <vt:lpstr>BIBLOGRAPHY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Artificial Intelligence (A.I.) In Indian Judiciary System</dc:title>
  <dc:creator>ACER</dc:creator>
  <cp:lastModifiedBy>ACER</cp:lastModifiedBy>
  <cp:revision>2</cp:revision>
  <dcterms:created xsi:type="dcterms:W3CDTF">2025-01-22T11:15:05Z</dcterms:created>
  <dcterms:modified xsi:type="dcterms:W3CDTF">2025-01-22T11:37:18Z</dcterms:modified>
</cp:coreProperties>
</file>