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5" r:id="rId1"/>
  </p:sldMasterIdLst>
  <p:sldIdLst>
    <p:sldId id="256" r:id="rId2"/>
    <p:sldId id="282" r:id="rId3"/>
    <p:sldId id="283" r:id="rId4"/>
    <p:sldId id="284" r:id="rId5"/>
    <p:sldId id="285" r:id="rId6"/>
    <p:sldId id="286" r:id="rId7"/>
    <p:sldId id="287" r:id="rId8"/>
    <p:sldId id="267"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95356" autoAdjust="0"/>
  </p:normalViewPr>
  <p:slideViewPr>
    <p:cSldViewPr snapToGrid="0">
      <p:cViewPr varScale="1">
        <p:scale>
          <a:sx n="87" d="100"/>
          <a:sy n="87" d="100"/>
        </p:scale>
        <p:origin x="-246" y="-8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141D4E9F-2ED0-46C7-94B3-CBFE309A1AEA}" type="slidenum">
              <a:rPr lang="en-IN" smtClean="0"/>
              <a:pPr/>
              <a:t>‹#›</a:t>
            </a:fld>
            <a:endParaRPr lang="en-IN"/>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9618623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974236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4792611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40180278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499763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818030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861904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397598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1292840" cy="5128923"/>
          </a:xfrm>
          <a:solidFill>
            <a:schemeClr val="accent1"/>
          </a:solid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638993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55829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008146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fld id="{E8FD1256-EBB3-49A3-A10A-8590DE81FE94}" type="datetimeFigureOut">
              <a:rPr lang="en-IN" smtClean="0"/>
              <a:pPr/>
              <a:t>11-03-2024</a:t>
            </a:fld>
            <a:endParaRPr lang="en-IN"/>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endParaRPr lang="en-IN"/>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20113019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Lst>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744700-3FD0-0497-C97E-BBBAC4312FAE}"/>
              </a:ext>
            </a:extLst>
          </p:cNvPr>
          <p:cNvSpPr>
            <a:spLocks noGrp="1"/>
          </p:cNvSpPr>
          <p:nvPr>
            <p:ph type="ctrTitle"/>
          </p:nvPr>
        </p:nvSpPr>
        <p:spPr>
          <a:xfrm>
            <a:off x="2535810" y="1953304"/>
            <a:ext cx="7154945" cy="1607766"/>
          </a:xfrm>
        </p:spPr>
        <p:txBody>
          <a:bodyPr>
            <a:noAutofit/>
          </a:bodyPr>
          <a:lstStyle/>
          <a:p>
            <a:pPr marL="0" marR="0" algn="ctr">
              <a:lnSpc>
                <a:spcPct val="115000"/>
              </a:lnSpc>
              <a:spcBef>
                <a:spcPts val="0"/>
              </a:spcBef>
              <a:spcAft>
                <a:spcPts val="10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THE ROLE OF ICT INFRASTRUCTURE AND SERVICES IN COLLEGE LIBRARIES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482215" y="5889562"/>
            <a:ext cx="3259226" cy="369332"/>
          </a:xfrm>
          <a:prstGeom prst="rect">
            <a:avLst/>
          </a:prstGeom>
        </p:spPr>
        <p:txBody>
          <a:bodyPr wrap="none">
            <a:spAutoFit/>
          </a:bodyPr>
          <a:lstStyle/>
          <a:p>
            <a:r>
              <a:rPr lang="en-US" dirty="0" smtClean="0"/>
              <a:t>Mohammad Ahmad Siddiqui</a:t>
            </a:r>
            <a:endParaRPr lang="en-US" dirty="0"/>
          </a:p>
        </p:txBody>
      </p:sp>
      <p:sp>
        <p:nvSpPr>
          <p:cNvPr id="4" name="Rectangle 3"/>
          <p:cNvSpPr/>
          <p:nvPr/>
        </p:nvSpPr>
        <p:spPr>
          <a:xfrm>
            <a:off x="454987" y="6227019"/>
            <a:ext cx="2775119" cy="369332"/>
          </a:xfrm>
          <a:prstGeom prst="rect">
            <a:avLst/>
          </a:prstGeom>
        </p:spPr>
        <p:txBody>
          <a:bodyPr wrap="none">
            <a:spAutoFit/>
          </a:bodyPr>
          <a:lstStyle/>
          <a:p>
            <a:r>
              <a:rPr lang="en-US" dirty="0" smtClean="0"/>
              <a:t>Subject: Library </a:t>
            </a:r>
            <a:r>
              <a:rPr lang="en-US" dirty="0" smtClean="0"/>
              <a:t>Science</a:t>
            </a:r>
            <a:endParaRPr lang="en-US" dirty="0"/>
          </a:p>
        </p:txBody>
      </p:sp>
    </p:spTree>
    <p:extLst>
      <p:ext uri="{BB962C8B-B14F-4D97-AF65-F5344CB8AC3E}">
        <p14:creationId xmlns:p14="http://schemas.microsoft.com/office/powerpoint/2010/main" xmlns="" val="25105751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80A8089-219C-09D8-F10F-6A011C9505F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AB202FB8-35C4-A1B3-CD57-B7110A71634A}"/>
              </a:ext>
            </a:extLst>
          </p:cNvPr>
          <p:cNvSpPr txBox="1"/>
          <p:nvPr/>
        </p:nvSpPr>
        <p:spPr>
          <a:xfrm>
            <a:off x="406924" y="660678"/>
            <a:ext cx="10492032"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INTRODUCTION</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EF3D9714-159E-4B3D-CFCD-D916CBD4FEC2}"/>
              </a:ext>
            </a:extLst>
          </p:cNvPr>
          <p:cNvSpPr txBox="1"/>
          <p:nvPr/>
        </p:nvSpPr>
        <p:spPr>
          <a:xfrm>
            <a:off x="406923" y="1330220"/>
            <a:ext cx="10492033" cy="4613058"/>
          </a:xfrm>
          <a:prstGeom prst="rect">
            <a:avLst/>
          </a:prstGeom>
          <a:noFill/>
        </p:spPr>
        <p:txBody>
          <a:bodyPr wrap="square">
            <a:spAutoFit/>
          </a:bodyPr>
          <a:lstStyle/>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Information and communication technologies, or ICTs for short, are those that empower information access by means of telecommunication. </a:t>
            </a: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ICT has provided society with an extensive variety of new communication prospects during the most recent couple of many years.</a:t>
            </a:r>
            <a:endParaRPr lang="en-US"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"Gifted staff with different ICT capacities are required for the libraries to take on new and state of the art technologies. </a:t>
            </a: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It is important to process, store, and recover this huge measure of data depending on the situation. Handling the issue by hand isn't plausible because of its sheer multifaceted nature and immensity. </a:t>
            </a:r>
            <a:endParaRPr lang="en-US"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Most importantly, the targets of the information calling have generally moved from "more information" to "precise, modern, and opportune information" as a rising measure of information turns out to be effectively accessible in machine-comprehensible structure. </a:t>
            </a:r>
          </a:p>
        </p:txBody>
      </p:sp>
    </p:spTree>
    <p:extLst>
      <p:ext uri="{BB962C8B-B14F-4D97-AF65-F5344CB8AC3E}">
        <p14:creationId xmlns:p14="http://schemas.microsoft.com/office/powerpoint/2010/main" xmlns="" val="9503105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C5F1E82-CBA8-51D5-21EB-299CF7F7A8C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8B7EAA4A-50E7-7789-05A2-B54C00DC926F}"/>
              </a:ext>
            </a:extLst>
          </p:cNvPr>
          <p:cNvSpPr txBox="1"/>
          <p:nvPr/>
        </p:nvSpPr>
        <p:spPr>
          <a:xfrm>
            <a:off x="406924" y="660678"/>
            <a:ext cx="10492032"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LITERATURE REVIEW</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7B7FB5EF-A41E-F550-7B50-9105C6B55B83}"/>
              </a:ext>
            </a:extLst>
          </p:cNvPr>
          <p:cNvSpPr txBox="1"/>
          <p:nvPr/>
        </p:nvSpPr>
        <p:spPr>
          <a:xfrm>
            <a:off x="406923" y="1330220"/>
            <a:ext cx="10492033" cy="5028556"/>
          </a:xfrm>
          <a:prstGeom prst="rect">
            <a:avLst/>
          </a:prstGeom>
          <a:noFill/>
        </p:spPr>
        <p:txBody>
          <a:bodyPr wrap="square">
            <a:spAutoFit/>
          </a:bodyPr>
          <a:lstStyle/>
          <a:p>
            <a:pPr marL="285750" indent="-285750" algn="just">
              <a:lnSpc>
                <a:spcPct val="150000"/>
              </a:lnSpc>
              <a:buClr>
                <a:schemeClr val="accent1"/>
              </a:buClr>
              <a:buFont typeface="Wingdings" panose="05000000000000000000" pitchFamily="2" charset="2"/>
              <a:buChar char="Ø"/>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Lata &amp; Singh (2014)</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analyzed the province of ICT infrastructure in Wellbeing Information Frameworks, looking at white papers, specialized reports, research writes about the connection among ICT and general wellbeing, strategy issues, assessments in this field, and prior planning activities of ICT in the wellbeing area in agricultural countries.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Clr>
                <a:schemeClr val="accent1"/>
              </a:buClr>
              <a:buFont typeface="Wingdings" panose="05000000000000000000" pitchFamily="2" charset="2"/>
              <a:buChar char="Ø"/>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Praveen Kumar (2013)</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Research on the utilization of ICT in state libraries in Chandigarh and Haryana reached the resolution that one of the best and productive purposes of ICT is library computerization.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Clr>
                <a:schemeClr val="accent1"/>
              </a:buClr>
              <a:buFont typeface="Wingdings" panose="05000000000000000000" pitchFamily="2" charset="2"/>
              <a:buChar char="Ø"/>
            </a:pPr>
            <a:r>
              <a:rPr lang="en-US" sz="1800" b="1" dirty="0">
                <a:effectLst/>
                <a:latin typeface="Times New Roman" panose="02020603050405020304" pitchFamily="18" charset="0"/>
                <a:ea typeface="Calibri" panose="020F0502020204030204" pitchFamily="34" charset="0"/>
              </a:rPr>
              <a:t>Ruan &amp; Qiang (2013)</a:t>
            </a:r>
            <a:r>
              <a:rPr lang="en-US" sz="1800" dirty="0">
                <a:effectLst/>
                <a:latin typeface="Times New Roman" panose="02020603050405020304" pitchFamily="18" charset="0"/>
                <a:ea typeface="Calibri" panose="020F0502020204030204" pitchFamily="34" charset="0"/>
              </a:rPr>
              <a:t> found the monetary variations between the Eastern and Western Districts of China and completed a review to decide the capability of information technology in scholastic libraries' asset partaking in Western China. </a:t>
            </a:r>
          </a:p>
          <a:p>
            <a:pPr marL="285750" indent="-285750" algn="just">
              <a:lnSpc>
                <a:spcPct val="150000"/>
              </a:lnSpc>
              <a:buClr>
                <a:schemeClr val="accent1"/>
              </a:buClr>
              <a:buFont typeface="Wingdings" panose="05000000000000000000" pitchFamily="2" charset="2"/>
              <a:buChar char="Ø"/>
            </a:pPr>
            <a:r>
              <a:rPr lang="en-US" sz="1800" b="1" dirty="0">
                <a:effectLst/>
                <a:latin typeface="Times New Roman" panose="02020603050405020304" pitchFamily="18" charset="0"/>
                <a:ea typeface="Calibri" panose="020F0502020204030204" pitchFamily="34" charset="0"/>
              </a:rPr>
              <a:t>Vanden Elzen &amp; Roush (2013)</a:t>
            </a:r>
            <a:r>
              <a:rPr lang="en-US" sz="1800" dirty="0">
                <a:effectLst/>
                <a:latin typeface="Times New Roman" panose="02020603050405020304" pitchFamily="18" charset="0"/>
                <a:ea typeface="Calibri" panose="020F0502020204030204" pitchFamily="34" charset="0"/>
              </a:rPr>
              <a:t> analyzed the instructive gaming contributions accessible at college libraries. It is essential for understudies' advanced education, so scholastic libraries should effectively draw in with them by consolidating gaming programs as well as focusing on teaching them about the assets accessible. </a:t>
            </a:r>
          </a:p>
        </p:txBody>
      </p:sp>
    </p:spTree>
    <p:extLst>
      <p:ext uri="{BB962C8B-B14F-4D97-AF65-F5344CB8AC3E}">
        <p14:creationId xmlns:p14="http://schemas.microsoft.com/office/powerpoint/2010/main" xmlns="" val="24351357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7E2677F-C429-775E-F600-013B4F878AD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F16479D0-0620-8522-7156-5A823A74244D}"/>
              </a:ext>
            </a:extLst>
          </p:cNvPr>
          <p:cNvSpPr txBox="1"/>
          <p:nvPr/>
        </p:nvSpPr>
        <p:spPr>
          <a:xfrm>
            <a:off x="406924" y="660678"/>
            <a:ext cx="10492032"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HISTORY OF ICT APPLICATIONS IN LIBRARIES</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FC3A925E-01AE-44F9-397C-E9EF32D99537}"/>
              </a:ext>
            </a:extLst>
          </p:cNvPr>
          <p:cNvSpPr txBox="1"/>
          <p:nvPr/>
        </p:nvSpPr>
        <p:spPr>
          <a:xfrm>
            <a:off x="406923" y="1330220"/>
            <a:ext cx="10492033" cy="5028556"/>
          </a:xfrm>
          <a:prstGeom prst="rect">
            <a:avLst/>
          </a:prstGeom>
          <a:noFill/>
        </p:spPr>
        <p:txBody>
          <a:bodyPr wrap="square">
            <a:spAutoFit/>
          </a:bodyPr>
          <a:lstStyle/>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Contrasted with different countries, the US outlived its trailblazers in library robotization. Punch Card technology was made during the 1930s by Herman Hollerith of the US Registration Agency with help from Dr. </a:t>
            </a:r>
            <a:r>
              <a:rPr lang="en-US" sz="1800" dirty="0" err="1">
                <a:effectLst/>
                <a:latin typeface="Times New Roman" panose="02020603050405020304" pitchFamily="18" charset="0"/>
                <a:ea typeface="Calibri" panose="020F0502020204030204" pitchFamily="34" charset="0"/>
              </a:rPr>
              <a:t>Jolul</a:t>
            </a:r>
            <a:r>
              <a:rPr lang="en-US" sz="1800" dirty="0">
                <a:effectLst/>
                <a:latin typeface="Times New Roman" panose="02020603050405020304" pitchFamily="18" charset="0"/>
                <a:ea typeface="Calibri" panose="020F0502020204030204" pitchFamily="34" charset="0"/>
              </a:rPr>
              <a:t> Show Billings. </a:t>
            </a: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By the mid-1940s, the technology was being tried for sequential record control. Punch Cards were utilized by the Library of Congress to present a book index in 1950.</a:t>
            </a:r>
            <a:endParaRPr lang="en-US"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Coordinated chips and capacity gadgets were likewise made during the 1970s, and online library networks RLIN and WLN were sent off. </a:t>
            </a: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1980s saw a huge ascent in the use of PCs in libraries. The market saw the presentation of various library mechanization bundles as well as Disc ROMs with databases, information, and programming in the last part of the 1980s.</a:t>
            </a:r>
            <a:endParaRPr lang="en-US"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 1990s saw the start of PC organizing improvement. The library computerization framework has been impacted by the fast progression of technology.</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xmlns="" val="4181309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E23D5BD-A578-581C-72A7-9047C64D79A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084C584B-F340-CE9D-14AA-5D56BAE7052D}"/>
              </a:ext>
            </a:extLst>
          </p:cNvPr>
          <p:cNvSpPr txBox="1"/>
          <p:nvPr/>
        </p:nvSpPr>
        <p:spPr>
          <a:xfrm>
            <a:off x="406924" y="660678"/>
            <a:ext cx="10492032"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INFRASTRUCTURAL PROBLEMS FACED WHILE USING ICTs</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2" name="Title 1">
            <a:extLst>
              <a:ext uri="{FF2B5EF4-FFF2-40B4-BE49-F238E27FC236}">
                <a16:creationId xmlns:a16="http://schemas.microsoft.com/office/drawing/2014/main" xmlns="" id="{B8ADB30D-C7B4-2868-6CB9-B1561753179E}"/>
              </a:ext>
            </a:extLst>
          </p:cNvPr>
          <p:cNvSpPr>
            <a:spLocks noGrp="1"/>
          </p:cNvSpPr>
          <p:nvPr>
            <p:ph type="title"/>
          </p:nvPr>
        </p:nvSpPr>
        <p:spPr>
          <a:xfrm>
            <a:off x="499622" y="1591087"/>
            <a:ext cx="4817096" cy="669542"/>
          </a:xfrm>
        </p:spPr>
        <p:txBody>
          <a:bodyPr/>
          <a:lstStyle/>
          <a:p>
            <a:pPr algn="ctr"/>
            <a:r>
              <a:rPr lang="en-US" sz="1800" b="1" dirty="0">
                <a:effectLst/>
                <a:latin typeface="Times New Roman" panose="02020603050405020304" pitchFamily="18" charset="0"/>
                <a:ea typeface="Calibri" panose="020F0502020204030204" pitchFamily="34" charset="0"/>
              </a:rPr>
              <a:t>INFRASTRUCTURAL PROBLEMS FACED WHILE USING ICTS</a:t>
            </a:r>
            <a:endParaRPr lang="en-US" dirty="0"/>
          </a:p>
        </p:txBody>
      </p:sp>
      <p:pic>
        <p:nvPicPr>
          <p:cNvPr id="8" name="Content Placeholder 7">
            <a:extLst>
              <a:ext uri="{FF2B5EF4-FFF2-40B4-BE49-F238E27FC236}">
                <a16:creationId xmlns:a16="http://schemas.microsoft.com/office/drawing/2014/main" xmlns="" id="{CB6E546D-75E3-D8B2-1126-1C203F6282EC}"/>
              </a:ext>
            </a:extLst>
          </p:cNvPr>
          <p:cNvPicPr>
            <a:picLocks noGrp="1" noChangeAspect="1"/>
          </p:cNvPicPr>
          <p:nvPr>
            <p:ph idx="1"/>
          </p:nvPr>
        </p:nvPicPr>
        <p:blipFill>
          <a:blip r:embed="rId2"/>
          <a:stretch>
            <a:fillRect/>
          </a:stretch>
        </p:blipFill>
        <p:spPr>
          <a:xfrm>
            <a:off x="5528207" y="3358527"/>
            <a:ext cx="5105842" cy="1950889"/>
          </a:xfrm>
        </p:spPr>
      </p:pic>
      <p:sp>
        <p:nvSpPr>
          <p:cNvPr id="6" name="Text Placeholder 5">
            <a:extLst>
              <a:ext uri="{FF2B5EF4-FFF2-40B4-BE49-F238E27FC236}">
                <a16:creationId xmlns:a16="http://schemas.microsoft.com/office/drawing/2014/main" xmlns="" id="{7AB90F06-0CC9-AB70-9ABD-0BB90B777F58}"/>
              </a:ext>
            </a:extLst>
          </p:cNvPr>
          <p:cNvSpPr>
            <a:spLocks noGrp="1"/>
          </p:cNvSpPr>
          <p:nvPr>
            <p:ph type="body" sz="half" idx="2"/>
          </p:nvPr>
        </p:nvSpPr>
        <p:spPr>
          <a:xfrm>
            <a:off x="406924" y="2387567"/>
            <a:ext cx="4909793" cy="4239476"/>
          </a:xfrm>
        </p:spPr>
        <p:txBody>
          <a:bodyPr>
            <a:normAutofit fontScale="92500" lnSpcReduction="20000"/>
          </a:bodyPr>
          <a:lstStyle/>
          <a:p>
            <a:pPr algn="just">
              <a:lnSpc>
                <a:spcPct val="150000"/>
              </a:lnSpc>
            </a:pPr>
            <a:r>
              <a:rPr lang="en-US" sz="1800" dirty="0">
                <a:effectLst/>
                <a:latin typeface="Times New Roman" panose="02020603050405020304" pitchFamily="18" charset="0"/>
                <a:ea typeface="Calibri" panose="020F0502020204030204" pitchFamily="34" charset="0"/>
              </a:rPr>
              <a:t>Data on infrastructure challenges that arise when employing ICTs are shown in Table 1, which is divided into categories such as uneven distribution, inadequate resources, obsolete infrastructure, compatibility concerns, and other issues. Each problem's percentage among users is shown, along with subcategories for several user groups (PG, FM, and AS) and an average % for all groups. Across all user groups, uneven distribution seems to be a major concern; FM users are most affected (43.81%). Another common problem is a lack of resources, especially for AS users (54.49%).</a:t>
            </a:r>
            <a:endParaRPr lang="en-US" dirty="0"/>
          </a:p>
        </p:txBody>
      </p:sp>
    </p:spTree>
    <p:extLst>
      <p:ext uri="{BB962C8B-B14F-4D97-AF65-F5344CB8AC3E}">
        <p14:creationId xmlns:p14="http://schemas.microsoft.com/office/powerpoint/2010/main" xmlns="" val="4283878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079BAF-0218-816C-2FCF-4ADAE33EE4D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A7729C67-4801-1A5D-B003-154349EF987F}"/>
              </a:ext>
            </a:extLst>
          </p:cNvPr>
          <p:cNvSpPr txBox="1"/>
          <p:nvPr/>
        </p:nvSpPr>
        <p:spPr>
          <a:xfrm>
            <a:off x="406923" y="1413599"/>
            <a:ext cx="10492032"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CONCLUSION</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A25A2550-CE14-17F3-9913-452DD03E7FDF}"/>
              </a:ext>
            </a:extLst>
          </p:cNvPr>
          <p:cNvSpPr txBox="1"/>
          <p:nvPr/>
        </p:nvSpPr>
        <p:spPr>
          <a:xfrm>
            <a:off x="1746315" y="2083141"/>
            <a:ext cx="7813249" cy="3371885"/>
          </a:xfrm>
          <a:prstGeom prst="rect">
            <a:avLst/>
          </a:prstGeom>
          <a:noFill/>
        </p:spPr>
        <p:txBody>
          <a:bodyPr wrap="square">
            <a:spAutoFit/>
          </a:bodyPr>
          <a:lstStyle/>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This study's conclusion highlights the critical role that ICT plays in college libraries while also recognizing the constraints brought on by inadequate infrastructure. Significant obstacles that reduce the effectiveness of ICT services include old technology, compatibility problems, unequal resource allocation, and inadequate funding. In order to guarantee the ongoing growth and accessibility of ICT services in college libraries and, eventually, improve the educational experience for instructors and students, it is imperative that these infrastructure difficulties be addressed.</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2329500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1013D7D-819F-F53A-E1E3-4F4D43724DA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8B48B109-C011-5273-852C-5FC8A7231255}"/>
              </a:ext>
            </a:extLst>
          </p:cNvPr>
          <p:cNvSpPr txBox="1"/>
          <p:nvPr/>
        </p:nvSpPr>
        <p:spPr>
          <a:xfrm>
            <a:off x="406924" y="660678"/>
            <a:ext cx="10492032"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REFERENCES</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3BE0A9BC-9FB9-B587-319F-22174C82C45F}"/>
              </a:ext>
            </a:extLst>
          </p:cNvPr>
          <p:cNvSpPr txBox="1"/>
          <p:nvPr/>
        </p:nvSpPr>
        <p:spPr>
          <a:xfrm>
            <a:off x="406923" y="1330220"/>
            <a:ext cx="10492033" cy="4202882"/>
          </a:xfrm>
          <a:prstGeom prst="rect">
            <a:avLst/>
          </a:prstGeom>
          <a:noFill/>
        </p:spPr>
        <p:txBody>
          <a:bodyPr wrap="square">
            <a:spAutoFit/>
          </a:bodyPr>
          <a:lstStyle/>
          <a:p>
            <a:pPr marL="342900" marR="0" lvl="0" indent="-342900" algn="just">
              <a:lnSpc>
                <a:spcPct val="150000"/>
              </a:lnSpc>
              <a:spcBef>
                <a:spcPts val="0"/>
              </a:spcBef>
              <a:spcAft>
                <a:spcPts val="0"/>
              </a:spcAft>
              <a:buFont typeface="+mj-lt"/>
              <a:buAutoNum type="arabicPeriod"/>
            </a:pP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Seena</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S. T., &amp; Pillai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Sudhier</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K. G. (2014). A study of ICT skills among library professionals in the Kerala University Library System. Annals of Library and Information Studies, 61, 132-141.</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Praveen Kumar. (2013). Application of ICT in public libraries: a study of central state library of Haryana and Chandigarh. SRELS Journal of Information Management, 50(1), 93-100.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Ruan, L. &amp; Qiang, Z. (2013). The role of information technology in academic libraries' resource sharing in Western China. Library Trends. 62(1), 180-204.</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Vanden Elzen, A. M. &amp; Roush, J. (2013). Brawling in the library: gaming programs for impactful outreach and instruction at an academic library. Library Trends, 61(4), 802- 813.</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Islam, Md.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Shariful</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and Islam, Md. Nazmul (2006). Information and Communication technology (ICT) in libraries: a new dimension in librarianship. Asian Journal of Information Technology.l5 (8), pp.809-817.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67279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97B3AA-BDE3-E675-E4C6-61FE2B5F6942}"/>
              </a:ext>
            </a:extLst>
          </p:cNvPr>
          <p:cNvSpPr>
            <a:spLocks noGrp="1"/>
          </p:cNvSpPr>
          <p:nvPr>
            <p:ph type="title"/>
          </p:nvPr>
        </p:nvSpPr>
        <p:spPr>
          <a:xfrm>
            <a:off x="83595" y="4590554"/>
            <a:ext cx="8596668" cy="1320800"/>
          </a:xfrm>
        </p:spPr>
        <p:txBody>
          <a:bodyPr>
            <a:normAutofit/>
          </a:bodyPr>
          <a:lstStyle/>
          <a:p>
            <a:r>
              <a:rPr lang="en-US" sz="4800" b="1" dirty="0">
                <a:latin typeface="Times New Roman" panose="02020603050405020304" pitchFamily="18" charset="0"/>
                <a:cs typeface="Times New Roman" panose="02020603050405020304" pitchFamily="18" charset="0"/>
              </a:rPr>
              <a:t>THANK YOU </a:t>
            </a:r>
            <a:endParaRPr lang="en-IN"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888753444"/>
      </p:ext>
    </p:extLst>
  </p:cSld>
  <p:clrMapOvr>
    <a:masterClrMapping/>
  </p:clrMapOvr>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xmlns="" name="View" id="{BA0EB5A6-F2D4-4F82-977B-64ADEE4A2A69}" vid="{3969A8A2-35DB-4E3B-8885-16FD20568674}"/>
    </a:ext>
  </a:extLst>
</a:theme>
</file>

<file path=docProps/app.xml><?xml version="1.0" encoding="utf-8"?>
<Properties xmlns="http://schemas.openxmlformats.org/officeDocument/2006/extended-properties" xmlns:vt="http://schemas.openxmlformats.org/officeDocument/2006/docPropsVTypes">
  <Template>TM03457515[[fn=View]]</Template>
  <TotalTime>252</TotalTime>
  <Words>914</Words>
  <Application>Microsoft Office PowerPoint</Application>
  <PresentationFormat>Custom</PresentationFormat>
  <Paragraphs>32</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View</vt:lpstr>
      <vt:lpstr>THE ROLE OF ICT INFRASTRUCTURE AND SERVICES IN COLLEGE LIBRARIES</vt:lpstr>
      <vt:lpstr>Slide 2</vt:lpstr>
      <vt:lpstr>Slide 3</vt:lpstr>
      <vt:lpstr>Slide 4</vt:lpstr>
      <vt:lpstr>INFRASTRUCTURAL PROBLEMS FACED WHILE USING ICTS</vt:lpstr>
      <vt:lpstr>Slide 6</vt:lpstr>
      <vt:lpstr>Slide 7</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STUDY OF TOOLS &amp; TECHNIQUES TOWARDS IMBIBING CONTEMPORARY ENGLISH LITERATURE LEARNING AMONG THE STUDENTS</dc:title>
  <dc:creator>intel</dc:creator>
  <cp:lastModifiedBy>pc</cp:lastModifiedBy>
  <cp:revision>29</cp:revision>
  <dcterms:created xsi:type="dcterms:W3CDTF">2024-02-02T07:18:53Z</dcterms:created>
  <dcterms:modified xsi:type="dcterms:W3CDTF">2024-03-11T11:44:46Z</dcterms:modified>
</cp:coreProperties>
</file>