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charts/style1.xml" ContentType="application/vnd.ms-office.chartstyl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charts/chartEx1.xml" ContentType="application/vnd.ms-office.chartex+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3" autoAdjust="0"/>
    <p:restoredTop sz="94660"/>
  </p:normalViewPr>
  <p:slideViewPr>
    <p:cSldViewPr snapToGrid="0">
      <p:cViewPr>
        <p:scale>
          <a:sx n="81" d="100"/>
          <a:sy n="81" d="100"/>
        </p:scale>
        <p:origin x="-486" y="-318"/>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Book1" TargetMode="External"/></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Sheet1!$A$2:$A$15</cx:f>
        <cx:lvl ptCount="14">
          <cx:pt idx="0">Female </cx:pt>
          <cx:pt idx="1">Male </cx:pt>
          <cx:pt idx="2">Single </cx:pt>
          <cx:pt idx="3">Married </cx:pt>
          <cx:pt idx="4">Separated / divorced </cx:pt>
          <cx:pt idx="5">Small (1-4)</cx:pt>
          <cx:pt idx="6">Medium (5-8)</cx:pt>
          <cx:pt idx="7">Large (&gt;9)</cx:pt>
          <cx:pt idx="8">Illiterate </cx:pt>
          <cx:pt idx="9">Primary education </cx:pt>
          <cx:pt idx="10">Secondary education </cx:pt>
          <cx:pt idx="11">SSC pass</cx:pt>
          <cx:pt idx="12">HSC pass </cx:pt>
          <cx:pt idx="13">Higher education </cx:pt>
        </cx:lvl>
      </cx:strDim>
      <cx:numDim type="val">
        <cx:f>Sheet1!$B$2:$B$15</cx:f>
        <cx:lvl ptCount="14" formatCode="General">
          <cx:pt idx="0">40</cx:pt>
          <cx:pt idx="1">60</cx:pt>
          <cx:pt idx="2">52</cx:pt>
          <cx:pt idx="3">45</cx:pt>
          <cx:pt idx="4">3</cx:pt>
          <cx:pt idx="5">35</cx:pt>
          <cx:pt idx="6">52</cx:pt>
          <cx:pt idx="7">13</cx:pt>
          <cx:pt idx="8">6</cx:pt>
          <cx:pt idx="9">22</cx:pt>
          <cx:pt idx="10">34</cx:pt>
          <cx:pt idx="11">18</cx:pt>
          <cx:pt idx="12">9</cx:pt>
          <cx:pt idx="13">11</cx:pt>
        </cx:lvl>
      </cx:numDim>
    </cx:data>
  </cx:chartData>
  <cx:chart>
    <cx:plotArea>
      <cx:plotAreaRegion>
        <cx:series layoutId="clusteredColumn" uniqueId="{398673ED-4EB6-4FDA-90FA-EC2067B9B83A}">
          <cx:tx>
            <cx:txData>
              <cx:f>Sheet1!$B$1</cx:f>
              <cx:v>Percentage </cx:v>
            </cx:txData>
          </cx:tx>
          <cx:dataId val="0"/>
          <cx:layoutPr>
            <cx:aggregation/>
          </cx:layoutPr>
          <cx:axisId val="1"/>
        </cx:series>
        <cx:series layoutId="paretoLine" ownerIdx="0" uniqueId="{E0D0ED60-48B4-4F6C-B743-CE9F14221316}">
          <cx:axisId val="2"/>
        </cx:series>
      </cx:plotAreaRegion>
      <cx:axis id="0">
        <cx:catScaling gapWidth="0"/>
        <cx:tickLabels/>
      </cx:axis>
      <cx:axis id="1">
        <cx:valScaling/>
        <cx:majorGridlines/>
        <cx:tickLabels/>
      </cx:axis>
      <cx:axis id="2">
        <cx:valScaling max="1" min="0"/>
        <cx:units unit="percentage"/>
        <cx:tickLabels/>
      </cx:axis>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70">
  <cs:axisTitle>
    <cs:lnRef idx="0"/>
    <cs:fillRef idx="0"/>
    <cs:effectRef idx="0"/>
    <cs:fontRef idx="minor">
      <a:schemeClr val="lt1">
        <a:lumMod val="95000"/>
      </a:schemeClr>
    </cs:fontRef>
    <cs:defRPr sz="900"/>
  </cs:axisTitle>
  <cs:categoryAxis>
    <cs:lnRef idx="0"/>
    <cs:fillRef idx="0"/>
    <cs:effectRef idx="0"/>
    <cs:fontRef idx="minor">
      <a:schemeClr val="lt1">
        <a:lumMod val="95000"/>
      </a:schemeClr>
    </cs:fontRef>
    <cs:spPr>
      <a:ln w="12700" cap="flat" cmpd="sng" algn="ctr">
        <a:solidFill>
          <a:schemeClr val="lt1">
            <a:lumMod val="95000"/>
            <a:alpha val="54000"/>
          </a:schemeClr>
        </a:solidFill>
        <a:round/>
      </a:ln>
    </cs:spPr>
    <cs:defRPr sz="9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cs:chartArea>
  <cs:dataLabel>
    <cs:lnRef idx="0"/>
    <cs:fillRef idx="0"/>
    <cs:effectRef idx="0"/>
    <cs:fontRef idx="minor">
      <a:schemeClr val="lt1">
        <a:lumMod val="9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lt1"/>
    </cs:fontRef>
    <cs:spPr>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ln>
        <a:solidFill>
          <a:schemeClr val="tx1"/>
        </a:solidFill>
      </a:ln>
    </cs:spPr>
  </cs:dataPoint>
  <cs:dataPoint3D>
    <cs:lnRef idx="0"/>
    <cs:fillRef idx="0">
      <cs:styleClr val="auto"/>
    </cs:fillRef>
    <cs:effectRef idx="0"/>
    <cs:fontRef idx="minor">
      <a:schemeClr val="lt1"/>
    </cs:fontRef>
    <cs:spPr>
      <a:solidFill>
        <a:schemeClr val="phClr"/>
      </a:solidFill>
    </cs:spPr>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fillRef idx="0">
      <cs:styleClr val="auto"/>
    </cs:fillRef>
    <cs:effectRef idx="0"/>
    <cs:fontRef idx="minor">
      <a:schemeClr val="lt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lt1"/>
    </cs:fontRef>
    <cs:spPr>
      <a:ln w="28575" cap="rnd">
        <a:solidFill>
          <a:schemeClr val="phClr"/>
        </a:solidFill>
        <a:round/>
      </a:ln>
    </cs:spPr>
  </cs:dataPointWireframe>
  <cs:dataTable>
    <cs:lnRef idx="0"/>
    <cs:fillRef idx="0"/>
    <cs:effectRef idx="0"/>
    <cs:fontRef idx="minor">
      <a:schemeClr val="lt1">
        <a:lumMod val="95000"/>
      </a:schemeClr>
    </cs:fontRef>
    <cs:spPr>
      <a:ln w="9525">
        <a:solidFill>
          <a:schemeClr val="lt1">
            <a:lumMod val="95000"/>
            <a:alpha val="54000"/>
          </a:schemeClr>
        </a:solidFill>
      </a:ln>
    </cs:spPr>
    <cs:defRPr sz="9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10000"/>
            <a:lumOff val="1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95000"/>
      </a:schemeClr>
    </cs:fontRef>
    <cs:defRPr sz="9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95000"/>
      </a:schemeClr>
    </cs:fontRef>
    <cs:spPr>
      <a:ln w="12700" cap="flat" cmpd="sng" algn="ctr">
        <a:solidFill>
          <a:schemeClr val="lt1">
            <a:lumMod val="95000"/>
            <a:alpha val="54000"/>
          </a:schemeClr>
        </a:solidFill>
        <a:round/>
      </a:ln>
    </cs:spPr>
    <cs:defRPr sz="900"/>
  </cs:seriesAxis>
  <cs:seriesLine>
    <cs:lnRef idx="0"/>
    <cs:fillRef idx="0"/>
    <cs:effectRef idx="0"/>
    <cs:fontRef idx="minor">
      <a:schemeClr val="lt1"/>
    </cs:fontRef>
    <cs:spPr>
      <a:ln w="9525" cap="flat">
        <a:solidFill>
          <a:srgbClr val="D9D9D9"/>
        </a:solidFill>
        <a:round/>
      </a:ln>
    </cs:spPr>
  </cs:seriesLine>
  <cs:title>
    <cs:lnRef idx="0"/>
    <cs:fillRef idx="0"/>
    <cs:effectRef idx="0"/>
    <cs:fontRef idx="minor">
      <a:schemeClr val="lt1">
        <a:lumMod val="95000"/>
      </a:schemeClr>
    </cs:fontRef>
    <cs:defRPr sz="1600" b="1" spc="10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prstDash val="sysDash"/>
      </a:ln>
    </cs:spPr>
  </cs:trendline>
  <cs:trendlineLabel>
    <cs:lnRef idx="0"/>
    <cs:fillRef idx="0"/>
    <cs:effectRef idx="0"/>
    <cs:fontRef idx="minor">
      <a:schemeClr val="lt1">
        <a:lumMod val="95000"/>
      </a:schemeClr>
    </cs:fontRef>
    <cs:defRPr sz="9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95000"/>
      </a:schemeClr>
    </cs:fontRef>
    <cs:defRPr sz="900"/>
  </cs:valueAxis>
  <cs:wall>
    <cs:lnRef idx="0"/>
    <cs:fillRef idx="0"/>
    <cs:effectRef idx="0"/>
    <cs:fontRef idx="minor">
      <a:schemeClr val="lt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2715909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1103826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2234501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3668469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1383813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810257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3766180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3615253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833593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568758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30090708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38135931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2899681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161385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1367004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2367586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BFE41-A0BA-4882-B5BE-D895D1F3D75C}" type="datetimeFigureOut">
              <a:rPr lang="en-IN" smtClean="0"/>
              <a:pPr/>
              <a:t>13-03-2024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680321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39BFE41-A0BA-4882-B5BE-D895D1F3D75C}" type="datetimeFigureOut">
              <a:rPr lang="en-IN" smtClean="0"/>
              <a:pPr/>
              <a:t>13-03-2024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88B3F8D-184A-48B9-8C67-AC4D2FC78653}" type="slidenum">
              <a:rPr lang="en-IN" smtClean="0"/>
              <a:pPr/>
              <a:t>‹#›</a:t>
            </a:fld>
            <a:endParaRPr lang="en-IN"/>
          </a:p>
        </p:txBody>
      </p:sp>
    </p:spTree>
    <p:extLst>
      <p:ext uri="{BB962C8B-B14F-4D97-AF65-F5344CB8AC3E}">
        <p14:creationId xmlns:p14="http://schemas.microsoft.com/office/powerpoint/2010/main" xmlns="" val="550958049"/>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microsoft.com/office/2014/relationships/chartEx" Target="../charts/chartEx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1EAD05B-5305-7E97-0874-9082AAE9CF3D}"/>
              </a:ext>
            </a:extLst>
          </p:cNvPr>
          <p:cNvSpPr>
            <a:spLocks noGrp="1"/>
          </p:cNvSpPr>
          <p:nvPr>
            <p:ph type="ctrTitle"/>
          </p:nvPr>
        </p:nvSpPr>
        <p:spPr>
          <a:xfrm>
            <a:off x="2394857" y="0"/>
            <a:ext cx="9144000" cy="3585028"/>
          </a:xfrm>
        </p:spPr>
        <p:txBody>
          <a:bodyPr>
            <a:normAutofit/>
          </a:bodyPr>
          <a:lstStyle/>
          <a:p>
            <a:pPr algn="ctr"/>
            <a:r>
              <a:rPr lang="en-IN" sz="2800" b="1" kern="100" dirty="0">
                <a:effectLst/>
                <a:latin typeface="Times New Roman" panose="02020603050405020304" pitchFamily="18" charset="0"/>
                <a:ea typeface="Calibri" panose="020F0502020204030204" pitchFamily="34" charset="0"/>
                <a:cs typeface="Times New Roman" panose="02020603050405020304" pitchFamily="18" charset="0"/>
              </a:rPr>
              <a:t>IMPACT ASSESSMENT OF VOCATIONAL EDUCATION AND SKILL DEVELOPMENT TRAINING FOR HEALTHCARE PROFESSIONALS</a:t>
            </a:r>
            <a:endParaRPr lang="en-IN" sz="8000" dirty="0"/>
          </a:p>
        </p:txBody>
      </p:sp>
      <p:sp>
        <p:nvSpPr>
          <p:cNvPr id="3" name="Rectangle 2"/>
          <p:cNvSpPr/>
          <p:nvPr/>
        </p:nvSpPr>
        <p:spPr>
          <a:xfrm>
            <a:off x="10155677" y="5612396"/>
            <a:ext cx="1864741" cy="461665"/>
          </a:xfrm>
          <a:prstGeom prst="rect">
            <a:avLst/>
          </a:prstGeom>
        </p:spPr>
        <p:txBody>
          <a:bodyPr wrap="none">
            <a:spAutoFit/>
          </a:bodyPr>
          <a:lstStyle/>
          <a:p>
            <a:r>
              <a:rPr lang="en-US" sz="2400" dirty="0" smtClean="0"/>
              <a:t>Neetu </a:t>
            </a:r>
            <a:r>
              <a:rPr lang="en-US" sz="2400" dirty="0" smtClean="0"/>
              <a:t>Dubey</a:t>
            </a:r>
            <a:endParaRPr lang="en-US" sz="2400" dirty="0"/>
          </a:p>
        </p:txBody>
      </p:sp>
      <p:sp>
        <p:nvSpPr>
          <p:cNvPr id="4" name="Rectangle 3"/>
          <p:cNvSpPr/>
          <p:nvPr/>
        </p:nvSpPr>
        <p:spPr>
          <a:xfrm>
            <a:off x="9686753" y="5975811"/>
            <a:ext cx="2427396" cy="400110"/>
          </a:xfrm>
          <a:prstGeom prst="rect">
            <a:avLst/>
          </a:prstGeom>
        </p:spPr>
        <p:txBody>
          <a:bodyPr wrap="none">
            <a:spAutoFit/>
          </a:bodyPr>
          <a:lstStyle/>
          <a:p>
            <a:r>
              <a:rPr lang="en-US" sz="2000" dirty="0" smtClean="0"/>
              <a:t>    Subject: Education </a:t>
            </a:r>
            <a:endParaRPr lang="en-US" sz="2000" dirty="0"/>
          </a:p>
        </p:txBody>
      </p:sp>
    </p:spTree>
    <p:extLst>
      <p:ext uri="{BB962C8B-B14F-4D97-AF65-F5344CB8AC3E}">
        <p14:creationId xmlns:p14="http://schemas.microsoft.com/office/powerpoint/2010/main" xmlns="" val="3721074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F0AB14B-2D65-011E-5BA7-6758BEA1E95D}"/>
              </a:ext>
            </a:extLst>
          </p:cNvPr>
          <p:cNvSpPr>
            <a:spLocks noGrp="1"/>
          </p:cNvSpPr>
          <p:nvPr>
            <p:ph type="title"/>
          </p:nvPr>
        </p:nvSpPr>
        <p:spPr>
          <a:xfrm>
            <a:off x="1484310" y="228600"/>
            <a:ext cx="10018713" cy="838200"/>
          </a:xfrm>
        </p:spPr>
        <p:txBody>
          <a:bodyPr>
            <a:normAutofit/>
          </a:bodyPr>
          <a:lstStyle/>
          <a:p>
            <a:r>
              <a:rPr lang="en-IN" sz="3200" b="1" dirty="0">
                <a:effectLst/>
                <a:latin typeface="Times New Roman" panose="02020603050405020304" pitchFamily="18" charset="0"/>
                <a:ea typeface="Calibri" panose="020F0502020204030204" pitchFamily="34" charset="0"/>
                <a:cs typeface="Times New Roman" panose="02020603050405020304" pitchFamily="18" charset="0"/>
              </a:rPr>
              <a:t>INTRODUCTION </a:t>
            </a:r>
            <a:endParaRPr lang="en-IN" sz="3200" dirty="0"/>
          </a:p>
        </p:txBody>
      </p:sp>
      <p:sp>
        <p:nvSpPr>
          <p:cNvPr id="3" name="Content Placeholder 2">
            <a:extLst>
              <a:ext uri="{FF2B5EF4-FFF2-40B4-BE49-F238E27FC236}">
                <a16:creationId xmlns="" xmlns:a16="http://schemas.microsoft.com/office/drawing/2014/main" id="{09B270FB-6EE7-22F0-492D-05C51DBEFA00}"/>
              </a:ext>
            </a:extLst>
          </p:cNvPr>
          <p:cNvSpPr>
            <a:spLocks noGrp="1"/>
          </p:cNvSpPr>
          <p:nvPr>
            <p:ph idx="1"/>
          </p:nvPr>
        </p:nvSpPr>
        <p:spPr>
          <a:xfrm>
            <a:off x="1484310" y="1524001"/>
            <a:ext cx="10018713" cy="4267199"/>
          </a:xfrm>
        </p:spPr>
        <p:txBody>
          <a:bodyPr>
            <a:noAutofit/>
          </a:bodyPr>
          <a:lstStyle/>
          <a:p>
            <a:pPr algn="just">
              <a:lnSpc>
                <a:spcPct val="110000"/>
              </a:lnSpc>
            </a:pPr>
            <a:r>
              <a:rPr lang="en-IN" sz="1800" dirty="0">
                <a:effectLst/>
                <a:latin typeface="Times New Roman" panose="02020603050405020304" pitchFamily="18" charset="0"/>
                <a:ea typeface="Calibri" panose="020F0502020204030204" pitchFamily="34" charset="0"/>
              </a:rPr>
              <a:t>Professional schooling alludes to the sort of instruction or preparing that prepares students for a specific exchange, vocation, or occupation. Through both study hall and work environment guidance, Professional Schooling and Preparing (VET) ensures expertise improvement in different professional disciplines. It remembers guidance for everything from painstaking work to farming, mechanics to the clinical field</a:t>
            </a:r>
          </a:p>
          <a:p>
            <a:pPr algn="just">
              <a:lnSpc>
                <a:spcPct val="110000"/>
              </a:lnSpc>
            </a:pPr>
            <a:r>
              <a:rPr lang="en-IN" sz="1800" dirty="0">
                <a:effectLst/>
                <a:latin typeface="Times New Roman" panose="02020603050405020304" pitchFamily="18" charset="0"/>
                <a:ea typeface="Calibri" panose="020F0502020204030204" pitchFamily="34" charset="0"/>
              </a:rPr>
              <a:t>Vocational education and skill development training for healthcare professionals have become indispensable in response to the dynamic changes in the healthcare industry. As such, their impact on filling skills gaps, improving patient care, fostering career advancement, and satisfying </a:t>
            </a:r>
            <a:r>
              <a:rPr lang="en-IN" sz="1800" dirty="0" err="1">
                <a:effectLst/>
                <a:latin typeface="Times New Roman" panose="02020603050405020304" pitchFamily="18" charset="0"/>
                <a:ea typeface="Calibri" panose="020F0502020204030204" pitchFamily="34" charset="0"/>
              </a:rPr>
              <a:t>labor</a:t>
            </a:r>
            <a:r>
              <a:rPr lang="en-IN" sz="1800" dirty="0">
                <a:effectLst/>
                <a:latin typeface="Times New Roman" panose="02020603050405020304" pitchFamily="18" charset="0"/>
                <a:ea typeface="Calibri" panose="020F0502020204030204" pitchFamily="34" charset="0"/>
              </a:rPr>
              <a:t> demands should be evaluated. These programs are essential for filling skills gaps, guaranteeing individualized, evidence-based procedures, and providing professionals with the most recent knowledge and competences to provide high-quality treatment.</a:t>
            </a:r>
          </a:p>
          <a:p>
            <a:pPr algn="just">
              <a:lnSpc>
                <a:spcPct val="11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Evaluating their influence is essential to matching training to industry demands and equipping practitioners to handle the demands of contemporary healthcare. In general, assessing the effects of skill development and vocational education for healthcare workers is critical to maximizing staff preparedness and enhancing patient outcomes.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474810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749D0EE-AFA4-1B3B-5AF0-67DF6B4C65EB}"/>
              </a:ext>
            </a:extLst>
          </p:cNvPr>
          <p:cNvSpPr>
            <a:spLocks noGrp="1"/>
          </p:cNvSpPr>
          <p:nvPr>
            <p:ph type="title"/>
          </p:nvPr>
        </p:nvSpPr>
        <p:spPr>
          <a:xfrm>
            <a:off x="1585911" y="337458"/>
            <a:ext cx="10018713" cy="823686"/>
          </a:xfrm>
        </p:spPr>
        <p:txBody>
          <a:bodyPr>
            <a:normAutofit/>
          </a:bodyPr>
          <a:lstStyle/>
          <a:p>
            <a:r>
              <a:rPr lang="en-IN" sz="3200" b="1" dirty="0">
                <a:effectLst/>
                <a:latin typeface="Times New Roman" panose="02020603050405020304" pitchFamily="18" charset="0"/>
                <a:ea typeface="Calibri" panose="020F0502020204030204" pitchFamily="34" charset="0"/>
                <a:cs typeface="Times New Roman" panose="02020603050405020304" pitchFamily="18" charset="0"/>
              </a:rPr>
              <a:t>LITERATURE REVIEW </a:t>
            </a:r>
            <a:endParaRPr lang="en-IN" sz="3200" dirty="0"/>
          </a:p>
        </p:txBody>
      </p:sp>
      <p:sp>
        <p:nvSpPr>
          <p:cNvPr id="3" name="Content Placeholder 2">
            <a:extLst>
              <a:ext uri="{FF2B5EF4-FFF2-40B4-BE49-F238E27FC236}">
                <a16:creationId xmlns="" xmlns:a16="http://schemas.microsoft.com/office/drawing/2014/main" id="{41A28880-A1C9-8B22-AFD6-13C0CDD52947}"/>
              </a:ext>
            </a:extLst>
          </p:cNvPr>
          <p:cNvSpPr>
            <a:spLocks noGrp="1"/>
          </p:cNvSpPr>
          <p:nvPr>
            <p:ph idx="1"/>
          </p:nvPr>
        </p:nvSpPr>
        <p:spPr>
          <a:xfrm>
            <a:off x="1386565" y="852716"/>
            <a:ext cx="10417404" cy="5696856"/>
          </a:xfrm>
        </p:spPr>
        <p:txBody>
          <a:bodyPr>
            <a:normAutofit/>
          </a:bodyPr>
          <a:lstStyle/>
          <a:p>
            <a:pPr algn="just"/>
            <a:r>
              <a:rPr lang="en-IN" sz="1800" dirty="0" err="1">
                <a:effectLst/>
                <a:latin typeface="Times New Roman" panose="02020603050405020304" pitchFamily="18" charset="0"/>
                <a:ea typeface="Calibri" panose="020F0502020204030204" pitchFamily="34" charset="0"/>
              </a:rPr>
              <a:t>Paposa</a:t>
            </a:r>
            <a:r>
              <a:rPr lang="en-IN" sz="1800" dirty="0">
                <a:effectLst/>
                <a:latin typeface="Times New Roman" panose="02020603050405020304" pitchFamily="18" charset="0"/>
                <a:ea typeface="Calibri" panose="020F0502020204030204" pitchFamily="34" charset="0"/>
              </a:rPr>
              <a:t>, K. K., &amp; Kumar, Y. M. (2019) investigated the connection and influence of employee job satisfaction with training and development strategies. The study's participants were restricted to faculty members working at technical education institutions in Nagpur, Maharashtra, India. 360 faculty members were gathered as a sample size to symbolize the whole world. A confirmatory framework was used for the research in order to investigate the causal relationship between the variables under investigation.</a:t>
            </a:r>
          </a:p>
          <a:p>
            <a:pPr algn="just"/>
            <a:r>
              <a:rPr lang="en-IN" sz="1800" dirty="0" err="1">
                <a:effectLst/>
                <a:latin typeface="Times New Roman" panose="02020603050405020304" pitchFamily="18" charset="0"/>
                <a:ea typeface="Calibri" panose="020F0502020204030204" pitchFamily="34" charset="0"/>
              </a:rPr>
              <a:t>Araiztegui</a:t>
            </a:r>
            <a:r>
              <a:rPr lang="en-IN" sz="1800" dirty="0">
                <a:effectLst/>
                <a:latin typeface="Times New Roman" panose="02020603050405020304" pitchFamily="18" charset="0"/>
                <a:ea typeface="Calibri" panose="020F0502020204030204" pitchFamily="34" charset="0"/>
              </a:rPr>
              <a:t>, I. (2020) reflect on the continuing concerns. With some examples to back them up, the article makes recommendations for short-, medium-, and long-term activities. A series of suggestions meant to further the discussion are included at the conclusion. The COVID-19 pandemic has had a significant impact on hundreds of thousands of people's health, taken lives in several regions of the globe, interrupted education and training, and put many economies in danger of going into recession.</a:t>
            </a:r>
          </a:p>
          <a:p>
            <a:pPr algn="just"/>
            <a:r>
              <a:rPr lang="en-IN" sz="1800" dirty="0">
                <a:effectLst/>
                <a:latin typeface="Times New Roman" panose="02020603050405020304" pitchFamily="18" charset="0"/>
                <a:ea typeface="Calibri" panose="020F0502020204030204" pitchFamily="34" charset="0"/>
              </a:rPr>
              <a:t>An outline of what innovation headways have meant for work qualities is given by Lager, P., and Mulder, R. H. (2020), alongside suggestions for work requests and consistent professional schooling and preparing (CVET). The accompanying requests about research are tended to: What effect are new innovations having on the idea of work? What impacts does this have on continuous word related instruction and preparing? Advances are portrayed as mechanical, electrical, or computerized instruments that affect how well work exercises are finished. </a:t>
            </a:r>
            <a:endParaRPr lang="en-IN" dirty="0"/>
          </a:p>
        </p:txBody>
      </p:sp>
    </p:spTree>
    <p:extLst>
      <p:ext uri="{BB962C8B-B14F-4D97-AF65-F5344CB8AC3E}">
        <p14:creationId xmlns:p14="http://schemas.microsoft.com/office/powerpoint/2010/main" xmlns="" val="883009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936F1E7-1615-245A-94DB-C33CA79BCC58}"/>
              </a:ext>
            </a:extLst>
          </p:cNvPr>
          <p:cNvSpPr>
            <a:spLocks noGrp="1"/>
          </p:cNvSpPr>
          <p:nvPr>
            <p:ph type="title"/>
          </p:nvPr>
        </p:nvSpPr>
        <p:spPr>
          <a:xfrm>
            <a:off x="1484310" y="235857"/>
            <a:ext cx="10018713" cy="693057"/>
          </a:xfrm>
        </p:spPr>
        <p:txBody>
          <a:bodyPr>
            <a:normAutofit/>
          </a:bodyPr>
          <a:lstStyle/>
          <a:p>
            <a:r>
              <a:rPr lang="en-IN" sz="3200" b="1" dirty="0">
                <a:effectLst/>
                <a:latin typeface="Times New Roman" panose="02020603050405020304" pitchFamily="18" charset="0"/>
                <a:ea typeface="Calibri" panose="020F0502020204030204" pitchFamily="34" charset="0"/>
                <a:cs typeface="Times New Roman" panose="02020603050405020304" pitchFamily="18" charset="0"/>
              </a:rPr>
              <a:t>RESEARCH METHODOLOGY </a:t>
            </a:r>
            <a:endParaRPr lang="en-IN" sz="3200" dirty="0"/>
          </a:p>
        </p:txBody>
      </p:sp>
      <p:sp>
        <p:nvSpPr>
          <p:cNvPr id="3" name="Content Placeholder 2">
            <a:extLst>
              <a:ext uri="{FF2B5EF4-FFF2-40B4-BE49-F238E27FC236}">
                <a16:creationId xmlns="" xmlns:a16="http://schemas.microsoft.com/office/drawing/2014/main" id="{5C6B0228-1F0C-111B-4467-8AFA67B663A0}"/>
              </a:ext>
            </a:extLst>
          </p:cNvPr>
          <p:cNvSpPr>
            <a:spLocks noGrp="1"/>
          </p:cNvSpPr>
          <p:nvPr>
            <p:ph idx="1"/>
          </p:nvPr>
        </p:nvSpPr>
        <p:spPr>
          <a:xfrm>
            <a:off x="1484310" y="235857"/>
            <a:ext cx="10018713" cy="4862286"/>
          </a:xfrm>
        </p:spPr>
        <p:txBody>
          <a:bodyPr/>
          <a:lstStyle/>
          <a:p>
            <a:r>
              <a:rPr lang="en-IN" sz="1800" dirty="0">
                <a:effectLst/>
                <a:latin typeface="Times New Roman" panose="02020603050405020304" pitchFamily="18" charset="0"/>
                <a:ea typeface="Calibri" panose="020F0502020204030204" pitchFamily="34" charset="0"/>
              </a:rPr>
              <a:t>Members A sum of 265 crippled people who partook in the MMVTI preparing program somewhere in the range of 1999 and 2009 were looked over five changed Indian locale. The members' actual inabilities included impedances from a scope of physiological issues, distortions because of restorative medical procedure, spinal rope wounds, loss of outer muscle capability, disabilities from various persistent diseases, and that's just the beginning.</a:t>
            </a:r>
          </a:p>
          <a:p>
            <a:endParaRPr lang="en-IN" sz="1800" dirty="0">
              <a:effectLst/>
              <a:latin typeface="Times New Roman" panose="02020603050405020304" pitchFamily="18" charset="0"/>
              <a:ea typeface="Calibri" panose="020F0502020204030204" pitchFamily="34" charset="0"/>
            </a:endParaRPr>
          </a:p>
          <a:p>
            <a:pPr marL="0" indent="0">
              <a:buNone/>
            </a:pPr>
            <a:endParaRPr lang="en-IN" dirty="0"/>
          </a:p>
        </p:txBody>
      </p:sp>
      <p:graphicFrame>
        <p:nvGraphicFramePr>
          <p:cNvPr id="4" name="Table 3">
            <a:extLst>
              <a:ext uri="{FF2B5EF4-FFF2-40B4-BE49-F238E27FC236}">
                <a16:creationId xmlns="" xmlns:a16="http://schemas.microsoft.com/office/drawing/2014/main" id="{6085C536-2568-C6E0-3707-3FECA8E212F8}"/>
              </a:ext>
            </a:extLst>
          </p:cNvPr>
          <p:cNvGraphicFramePr>
            <a:graphicFrameLocks noGrp="1"/>
          </p:cNvGraphicFramePr>
          <p:nvPr>
            <p:extLst>
              <p:ext uri="{D42A27DB-BD31-4B8C-83A1-F6EECF244321}">
                <p14:modId xmlns:p14="http://schemas.microsoft.com/office/powerpoint/2010/main" xmlns="" val="2840357984"/>
              </p:ext>
            </p:extLst>
          </p:nvPr>
        </p:nvGraphicFramePr>
        <p:xfrm>
          <a:off x="7661322" y="3124193"/>
          <a:ext cx="3841701" cy="3474720"/>
        </p:xfrm>
        <a:graphic>
          <a:graphicData uri="http://schemas.openxmlformats.org/drawingml/2006/table">
            <a:tbl>
              <a:tblPr firstRow="1" firstCol="1" bandRow="1">
                <a:tableStyleId>{5C22544A-7EE6-4342-B048-85BDC9FD1C3A}</a:tableStyleId>
              </a:tblPr>
              <a:tblGrid>
                <a:gridCol w="1280425">
                  <a:extLst>
                    <a:ext uri="{9D8B030D-6E8A-4147-A177-3AD203B41FA5}">
                      <a16:colId xmlns="" xmlns:a16="http://schemas.microsoft.com/office/drawing/2014/main" val="1253348695"/>
                    </a:ext>
                  </a:extLst>
                </a:gridCol>
                <a:gridCol w="1280425">
                  <a:extLst>
                    <a:ext uri="{9D8B030D-6E8A-4147-A177-3AD203B41FA5}">
                      <a16:colId xmlns="" xmlns:a16="http://schemas.microsoft.com/office/drawing/2014/main" val="650220910"/>
                    </a:ext>
                  </a:extLst>
                </a:gridCol>
                <a:gridCol w="1280851">
                  <a:extLst>
                    <a:ext uri="{9D8B030D-6E8A-4147-A177-3AD203B41FA5}">
                      <a16:colId xmlns="" xmlns:a16="http://schemas.microsoft.com/office/drawing/2014/main" val="2593748772"/>
                    </a:ext>
                  </a:extLst>
                </a:gridCol>
              </a:tblGrid>
              <a:tr h="164432">
                <a:tc>
                  <a:txBody>
                    <a:bodyPr/>
                    <a:lstStyle/>
                    <a:p>
                      <a:pPr algn="just">
                        <a:lnSpc>
                          <a:spcPct val="150000"/>
                        </a:lnSpc>
                        <a:spcAft>
                          <a:spcPts val="800"/>
                        </a:spcAft>
                      </a:pPr>
                      <a:r>
                        <a:rPr lang="en-IN" sz="800" kern="100">
                          <a:effectLst/>
                        </a:rPr>
                        <a:t>Variables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Number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Percentage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488273645"/>
                  </a:ext>
                </a:extLst>
              </a:tr>
              <a:tr h="164432">
                <a:tc>
                  <a:txBody>
                    <a:bodyPr/>
                    <a:lstStyle/>
                    <a:p>
                      <a:pPr algn="just">
                        <a:lnSpc>
                          <a:spcPct val="150000"/>
                        </a:lnSpc>
                        <a:spcAft>
                          <a:spcPts val="800"/>
                        </a:spcAft>
                      </a:pPr>
                      <a:r>
                        <a:rPr lang="en-IN" sz="800" kern="100">
                          <a:effectLst/>
                        </a:rPr>
                        <a:t>Sex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3810474093"/>
                  </a:ext>
                </a:extLst>
              </a:tr>
              <a:tr h="164432">
                <a:tc>
                  <a:txBody>
                    <a:bodyPr/>
                    <a:lstStyle/>
                    <a:p>
                      <a:pPr algn="just">
                        <a:lnSpc>
                          <a:spcPct val="150000"/>
                        </a:lnSpc>
                        <a:spcAft>
                          <a:spcPts val="800"/>
                        </a:spcAft>
                      </a:pPr>
                      <a:r>
                        <a:rPr lang="en-IN" sz="800" kern="100">
                          <a:effectLst/>
                        </a:rPr>
                        <a:t>Female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104</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40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2792744185"/>
                  </a:ext>
                </a:extLst>
              </a:tr>
              <a:tr h="164432">
                <a:tc>
                  <a:txBody>
                    <a:bodyPr/>
                    <a:lstStyle/>
                    <a:p>
                      <a:pPr algn="just">
                        <a:lnSpc>
                          <a:spcPct val="150000"/>
                        </a:lnSpc>
                        <a:spcAft>
                          <a:spcPts val="800"/>
                        </a:spcAft>
                      </a:pPr>
                      <a:r>
                        <a:rPr lang="en-IN" sz="800" kern="100">
                          <a:effectLst/>
                        </a:rPr>
                        <a:t>Male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161</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60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2314754137"/>
                  </a:ext>
                </a:extLst>
              </a:tr>
              <a:tr h="164432">
                <a:tc>
                  <a:txBody>
                    <a:bodyPr/>
                    <a:lstStyle/>
                    <a:p>
                      <a:pPr algn="just">
                        <a:lnSpc>
                          <a:spcPct val="150000"/>
                        </a:lnSpc>
                        <a:spcAft>
                          <a:spcPts val="800"/>
                        </a:spcAft>
                      </a:pPr>
                      <a:r>
                        <a:rPr lang="en-IN" sz="800" kern="100">
                          <a:effectLst/>
                        </a:rPr>
                        <a:t>Marital status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3428818665"/>
                  </a:ext>
                </a:extLst>
              </a:tr>
              <a:tr h="164432">
                <a:tc>
                  <a:txBody>
                    <a:bodyPr/>
                    <a:lstStyle/>
                    <a:p>
                      <a:pPr algn="just">
                        <a:lnSpc>
                          <a:spcPct val="150000"/>
                        </a:lnSpc>
                        <a:spcAft>
                          <a:spcPts val="800"/>
                        </a:spcAft>
                      </a:pPr>
                      <a:r>
                        <a:rPr lang="en-IN" sz="800" kern="100">
                          <a:effectLst/>
                        </a:rPr>
                        <a:t>Single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133</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52</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766801508"/>
                  </a:ext>
                </a:extLst>
              </a:tr>
              <a:tr h="164432">
                <a:tc>
                  <a:txBody>
                    <a:bodyPr/>
                    <a:lstStyle/>
                    <a:p>
                      <a:pPr algn="just">
                        <a:lnSpc>
                          <a:spcPct val="150000"/>
                        </a:lnSpc>
                        <a:spcAft>
                          <a:spcPts val="800"/>
                        </a:spcAft>
                      </a:pPr>
                      <a:r>
                        <a:rPr lang="en-IN" sz="800" kern="100">
                          <a:effectLst/>
                        </a:rPr>
                        <a:t>Married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125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45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2993332001"/>
                  </a:ext>
                </a:extLst>
              </a:tr>
              <a:tr h="0">
                <a:tc>
                  <a:txBody>
                    <a:bodyPr/>
                    <a:lstStyle/>
                    <a:p>
                      <a:pPr algn="just">
                        <a:lnSpc>
                          <a:spcPct val="150000"/>
                        </a:lnSpc>
                        <a:spcAft>
                          <a:spcPts val="800"/>
                        </a:spcAft>
                      </a:pPr>
                      <a:r>
                        <a:rPr lang="en-IN" sz="800" kern="100">
                          <a:effectLst/>
                        </a:rPr>
                        <a:t>Separated / divorced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7</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3</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2726368010"/>
                  </a:ext>
                </a:extLst>
              </a:tr>
              <a:tr h="164432">
                <a:tc>
                  <a:txBody>
                    <a:bodyPr/>
                    <a:lstStyle/>
                    <a:p>
                      <a:pPr algn="just">
                        <a:lnSpc>
                          <a:spcPct val="150000"/>
                        </a:lnSpc>
                        <a:spcAft>
                          <a:spcPts val="800"/>
                        </a:spcAft>
                      </a:pPr>
                      <a:r>
                        <a:rPr lang="en-IN" sz="800" kern="100">
                          <a:effectLst/>
                        </a:rPr>
                        <a:t>Family size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3815708195"/>
                  </a:ext>
                </a:extLst>
              </a:tr>
              <a:tr h="164432">
                <a:tc>
                  <a:txBody>
                    <a:bodyPr/>
                    <a:lstStyle/>
                    <a:p>
                      <a:pPr algn="just">
                        <a:lnSpc>
                          <a:spcPct val="150000"/>
                        </a:lnSpc>
                        <a:spcAft>
                          <a:spcPts val="800"/>
                        </a:spcAft>
                      </a:pPr>
                      <a:r>
                        <a:rPr lang="en-IN" sz="800" kern="100">
                          <a:effectLst/>
                        </a:rPr>
                        <a:t>Small (1-4)</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95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35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1644838188"/>
                  </a:ext>
                </a:extLst>
              </a:tr>
              <a:tr h="164432">
                <a:tc>
                  <a:txBody>
                    <a:bodyPr/>
                    <a:lstStyle/>
                    <a:p>
                      <a:pPr algn="just">
                        <a:lnSpc>
                          <a:spcPct val="150000"/>
                        </a:lnSpc>
                        <a:spcAft>
                          <a:spcPts val="800"/>
                        </a:spcAft>
                      </a:pPr>
                      <a:r>
                        <a:rPr lang="en-IN" sz="800" kern="100">
                          <a:effectLst/>
                        </a:rPr>
                        <a:t>Medium (5-8)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141</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52</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942633161"/>
                  </a:ext>
                </a:extLst>
              </a:tr>
              <a:tr h="164432">
                <a:tc>
                  <a:txBody>
                    <a:bodyPr/>
                    <a:lstStyle/>
                    <a:p>
                      <a:pPr algn="just">
                        <a:lnSpc>
                          <a:spcPct val="150000"/>
                        </a:lnSpc>
                        <a:spcAft>
                          <a:spcPts val="800"/>
                        </a:spcAft>
                      </a:pPr>
                      <a:r>
                        <a:rPr lang="en-IN" sz="800" kern="100">
                          <a:effectLst/>
                        </a:rPr>
                        <a:t>Large (&gt;9)</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29</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dirty="0">
                          <a:effectLst/>
                        </a:rPr>
                        <a:t>13</a:t>
                      </a:r>
                      <a:endParaRPr lang="en-IN" sz="7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710689106"/>
                  </a:ext>
                </a:extLst>
              </a:tr>
              <a:tr h="164432">
                <a:tc>
                  <a:txBody>
                    <a:bodyPr/>
                    <a:lstStyle/>
                    <a:p>
                      <a:pPr algn="just">
                        <a:lnSpc>
                          <a:spcPct val="150000"/>
                        </a:lnSpc>
                        <a:spcAft>
                          <a:spcPts val="800"/>
                        </a:spcAft>
                      </a:pPr>
                      <a:r>
                        <a:rPr lang="en-IN" sz="800" kern="100" dirty="0">
                          <a:effectLst/>
                        </a:rPr>
                        <a:t>Education </a:t>
                      </a:r>
                      <a:endParaRPr lang="en-IN" sz="7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3712339487"/>
                  </a:ext>
                </a:extLst>
              </a:tr>
              <a:tr h="164432">
                <a:tc>
                  <a:txBody>
                    <a:bodyPr/>
                    <a:lstStyle/>
                    <a:p>
                      <a:pPr algn="just">
                        <a:lnSpc>
                          <a:spcPct val="150000"/>
                        </a:lnSpc>
                        <a:spcAft>
                          <a:spcPts val="800"/>
                        </a:spcAft>
                      </a:pPr>
                      <a:r>
                        <a:rPr lang="en-IN" sz="800" kern="100">
                          <a:effectLst/>
                        </a:rPr>
                        <a:t>Illiterate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23</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6</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2637537178"/>
                  </a:ext>
                </a:extLst>
              </a:tr>
              <a:tr h="164432">
                <a:tc>
                  <a:txBody>
                    <a:bodyPr/>
                    <a:lstStyle/>
                    <a:p>
                      <a:pPr algn="just">
                        <a:lnSpc>
                          <a:spcPct val="150000"/>
                        </a:lnSpc>
                        <a:spcAft>
                          <a:spcPts val="800"/>
                        </a:spcAft>
                      </a:pPr>
                      <a:r>
                        <a:rPr lang="en-IN" sz="800" kern="100">
                          <a:effectLst/>
                        </a:rPr>
                        <a:t>Primary education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59</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22</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1522138327"/>
                  </a:ext>
                </a:extLst>
              </a:tr>
              <a:tr h="164432">
                <a:tc>
                  <a:txBody>
                    <a:bodyPr/>
                    <a:lstStyle/>
                    <a:p>
                      <a:pPr algn="just">
                        <a:lnSpc>
                          <a:spcPct val="150000"/>
                        </a:lnSpc>
                        <a:spcAft>
                          <a:spcPts val="800"/>
                        </a:spcAft>
                      </a:pPr>
                      <a:r>
                        <a:rPr lang="en-IN" sz="800" kern="100">
                          <a:effectLst/>
                        </a:rPr>
                        <a:t>Secondary education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88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34</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482232461"/>
                  </a:ext>
                </a:extLst>
              </a:tr>
              <a:tr h="164432">
                <a:tc>
                  <a:txBody>
                    <a:bodyPr/>
                    <a:lstStyle/>
                    <a:p>
                      <a:pPr algn="just">
                        <a:lnSpc>
                          <a:spcPct val="150000"/>
                        </a:lnSpc>
                        <a:spcAft>
                          <a:spcPts val="800"/>
                        </a:spcAft>
                      </a:pPr>
                      <a:r>
                        <a:rPr lang="en-IN" sz="800" kern="100">
                          <a:effectLst/>
                        </a:rPr>
                        <a:t>SSC pass</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44</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18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3371533464"/>
                  </a:ext>
                </a:extLst>
              </a:tr>
              <a:tr h="164432">
                <a:tc>
                  <a:txBody>
                    <a:bodyPr/>
                    <a:lstStyle/>
                    <a:p>
                      <a:pPr algn="just">
                        <a:lnSpc>
                          <a:spcPct val="150000"/>
                        </a:lnSpc>
                        <a:spcAft>
                          <a:spcPts val="800"/>
                        </a:spcAft>
                      </a:pPr>
                      <a:r>
                        <a:rPr lang="en-IN" sz="800" kern="100">
                          <a:effectLst/>
                        </a:rPr>
                        <a:t>HSC pass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24</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9</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1017451494"/>
                  </a:ext>
                </a:extLst>
              </a:tr>
              <a:tr h="164432">
                <a:tc>
                  <a:txBody>
                    <a:bodyPr/>
                    <a:lstStyle/>
                    <a:p>
                      <a:pPr algn="just">
                        <a:lnSpc>
                          <a:spcPct val="150000"/>
                        </a:lnSpc>
                        <a:spcAft>
                          <a:spcPts val="800"/>
                        </a:spcAft>
                      </a:pPr>
                      <a:r>
                        <a:rPr lang="en-IN" sz="800" kern="100">
                          <a:effectLst/>
                        </a:rPr>
                        <a:t>Higher education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a:effectLst/>
                        </a:rPr>
                        <a:t>27</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tc>
                  <a:txBody>
                    <a:bodyPr/>
                    <a:lstStyle/>
                    <a:p>
                      <a:pPr algn="just">
                        <a:lnSpc>
                          <a:spcPct val="150000"/>
                        </a:lnSpc>
                        <a:spcAft>
                          <a:spcPts val="800"/>
                        </a:spcAft>
                      </a:pPr>
                      <a:r>
                        <a:rPr lang="en-IN" sz="800" kern="100" dirty="0">
                          <a:effectLst/>
                        </a:rPr>
                        <a:t>11</a:t>
                      </a:r>
                      <a:endParaRPr lang="en-IN" sz="7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6019" marR="46019" marT="0" marB="0"/>
                </a:tc>
                <a:extLst>
                  <a:ext uri="{0D108BD9-81ED-4DB2-BD59-A6C34878D82A}">
                    <a16:rowId xmlns="" xmlns:a16="http://schemas.microsoft.com/office/drawing/2014/main" val="1612778130"/>
                  </a:ext>
                </a:extLst>
              </a:tr>
            </a:tbl>
          </a:graphicData>
        </a:graphic>
      </p:graphicFrame>
      <mc:AlternateContent xmlns:mc="http://schemas.openxmlformats.org/markup-compatibility/2006">
        <mc:Choice xmlns="" xmlns:cx1="http://schemas.microsoft.com/office/drawing/2015/9/8/chartex" Requires="cx1">
          <p:graphicFrame>
            <p:nvGraphicFramePr>
              <p:cNvPr id="5" name="Chart 4">
                <a:extLst>
                  <a:ext uri="{FF2B5EF4-FFF2-40B4-BE49-F238E27FC236}">
                    <a16:creationId xmlns:a16="http://schemas.microsoft.com/office/drawing/2014/main" id="{21E7850B-6EC4-AA4A-107B-3C2236610CB3}"/>
                  </a:ext>
                </a:extLst>
              </p:cNvPr>
              <p:cNvGraphicFramePr/>
              <p:nvPr>
                <p:extLst>
                  <p:ext uri="{D42A27DB-BD31-4B8C-83A1-F6EECF244321}">
                    <p14:modId xmlns:p14="http://schemas.microsoft.com/office/powerpoint/2010/main" val="1106200083"/>
                  </p:ext>
                </p:extLst>
              </p:nvPr>
            </p:nvGraphicFramePr>
            <p:xfrm>
              <a:off x="1789110" y="3247615"/>
              <a:ext cx="4962525" cy="3000375"/>
            </p:xfrm>
            <a:graphic>
              <a:graphicData uri="http://schemas.microsoft.com/office/drawing/2014/chartex">
                <cx:chart xmlns:cx="http://schemas.microsoft.com/office/drawing/2014/chartex" xmlns:r="http://schemas.openxmlformats.org/officeDocument/2006/relationships" r:id="rId2"/>
              </a:graphicData>
            </a:graphic>
          </p:graphicFrame>
        </mc:Choice>
        <mc:Fallback>
          <p:pic>
            <p:nvPicPr>
              <p:cNvPr id="5" name="Chart 4">
                <a:extLst>
                  <a:ext uri="{FF2B5EF4-FFF2-40B4-BE49-F238E27FC236}">
                    <a16:creationId xmlns="" xmlns:a16="http://schemas.microsoft.com/office/drawing/2014/main" id="{21E7850B-6EC4-AA4A-107B-3C2236610CB3}"/>
                  </a:ext>
                </a:extLst>
              </p:cNvPr>
              <p:cNvPicPr>
                <a:picLocks noGrp="1" noRot="1" noChangeAspect="1" noMove="1" noResize="1" noEditPoints="1" noAdjustHandles="1" noChangeArrowheads="1" noChangeShapeType="1"/>
              </p:cNvPicPr>
              <p:nvPr/>
            </p:nvPicPr>
            <p:blipFill>
              <a:blip r:embed="rId3"/>
              <a:stretch>
                <a:fillRect/>
              </a:stretch>
            </p:blipFill>
            <p:spPr>
              <a:xfrm>
                <a:off x="1789110" y="3247615"/>
                <a:ext cx="4962525" cy="3000375"/>
              </a:xfrm>
              <a:prstGeom prst="rect">
                <a:avLst/>
              </a:prstGeom>
            </p:spPr>
          </p:pic>
        </mc:Fallback>
      </mc:AlternateContent>
    </p:spTree>
    <p:extLst>
      <p:ext uri="{BB962C8B-B14F-4D97-AF65-F5344CB8AC3E}">
        <p14:creationId xmlns:p14="http://schemas.microsoft.com/office/powerpoint/2010/main" xmlns="" val="99838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44D59D40-C361-2448-6AD8-D8FA286C82F4}"/>
              </a:ext>
            </a:extLst>
          </p:cNvPr>
          <p:cNvSpPr>
            <a:spLocks noGrp="1"/>
          </p:cNvSpPr>
          <p:nvPr>
            <p:ph idx="1"/>
          </p:nvPr>
        </p:nvSpPr>
        <p:spPr>
          <a:xfrm>
            <a:off x="1542367" y="783772"/>
            <a:ext cx="10018713" cy="5660571"/>
          </a:xfrm>
        </p:spPr>
        <p:txBody>
          <a:bodyPr/>
          <a:lstStyle/>
          <a:p>
            <a:pPr algn="just">
              <a:lnSpc>
                <a:spcPct val="150000"/>
              </a:lnSpc>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Supplies and Methods In order to get a better understanding of the MMVTI program's influence on participants' life (such as perceived acceptability in society and self-esteem), data collecting mostly used a qualitative method. However, quantifiable data were also gathered by assessing how the MMVTI program affected certain, certain events (like finding work). </a:t>
            </a:r>
          </a:p>
          <a:p>
            <a:pPr algn="just">
              <a:lnSpc>
                <a:spcPct val="150000"/>
              </a:lnSpc>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The purpose of the research was to gather participant opinions on the obstacles encountered in the workplace, the effects of obtaining job, and the difficulties involved in seeking employment. </a:t>
            </a:r>
          </a:p>
          <a:p>
            <a:pPr algn="just">
              <a:lnSpc>
                <a:spcPct val="150000"/>
              </a:lnSpc>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The Global Grouping of Working, Inability and Wellbeing (ICF, 2001) created by the World Wellbeing Association filled in as an expansive structure for investigating results connected with physical, individual, and social factors).</a:t>
            </a:r>
          </a:p>
          <a:p>
            <a:pPr marL="0" indent="0">
              <a:buNone/>
            </a:pPr>
            <a:endParaRPr lang="en-IN" sz="1800" dirty="0">
              <a:effectLst/>
              <a:latin typeface="Times New Roman" panose="02020603050405020304" pitchFamily="18" charset="0"/>
              <a:ea typeface="Calibri" panose="020F0502020204030204" pitchFamily="34" charset="0"/>
            </a:endParaRPr>
          </a:p>
          <a:p>
            <a:endParaRPr lang="en-IN" dirty="0"/>
          </a:p>
        </p:txBody>
      </p:sp>
    </p:spTree>
    <p:extLst>
      <p:ext uri="{BB962C8B-B14F-4D97-AF65-F5344CB8AC3E}">
        <p14:creationId xmlns:p14="http://schemas.microsoft.com/office/powerpoint/2010/main" xmlns="" val="4085151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F59B3F-B01C-4703-08F2-6BCC1EEEA3CF}"/>
              </a:ext>
            </a:extLst>
          </p:cNvPr>
          <p:cNvSpPr>
            <a:spLocks noGrp="1"/>
          </p:cNvSpPr>
          <p:nvPr>
            <p:ph type="title"/>
          </p:nvPr>
        </p:nvSpPr>
        <p:spPr>
          <a:xfrm>
            <a:off x="1600425" y="221343"/>
            <a:ext cx="10018713" cy="635000"/>
          </a:xfrm>
        </p:spPr>
        <p:txBody>
          <a:bodyPr>
            <a:normAutofit/>
          </a:bodyPr>
          <a:lstStyle/>
          <a:p>
            <a:r>
              <a:rPr lang="en-IN" sz="3200" b="1" dirty="0">
                <a:effectLst/>
                <a:latin typeface="Times New Roman" panose="02020603050405020304" pitchFamily="18" charset="0"/>
                <a:ea typeface="Calibri" panose="020F0502020204030204" pitchFamily="34" charset="0"/>
                <a:cs typeface="Times New Roman" panose="02020603050405020304" pitchFamily="18" charset="0"/>
              </a:rPr>
              <a:t>RESULTS AND DISCUSSION </a:t>
            </a:r>
            <a:endParaRPr lang="en-IN" sz="6000" dirty="0"/>
          </a:p>
        </p:txBody>
      </p:sp>
      <p:graphicFrame>
        <p:nvGraphicFramePr>
          <p:cNvPr id="4" name="Content Placeholder 3">
            <a:extLst>
              <a:ext uri="{FF2B5EF4-FFF2-40B4-BE49-F238E27FC236}">
                <a16:creationId xmlns="" xmlns:a16="http://schemas.microsoft.com/office/drawing/2014/main" id="{67B8658B-C6D7-87B6-1EC8-77AC0326E03C}"/>
              </a:ext>
            </a:extLst>
          </p:cNvPr>
          <p:cNvGraphicFramePr>
            <a:graphicFrameLocks noGrp="1"/>
          </p:cNvGraphicFramePr>
          <p:nvPr>
            <p:ph idx="1"/>
            <p:extLst>
              <p:ext uri="{D42A27DB-BD31-4B8C-83A1-F6EECF244321}">
                <p14:modId xmlns:p14="http://schemas.microsoft.com/office/powerpoint/2010/main" xmlns="" val="1551154037"/>
              </p:ext>
            </p:extLst>
          </p:nvPr>
        </p:nvGraphicFramePr>
        <p:xfrm>
          <a:off x="1324707" y="2894418"/>
          <a:ext cx="5545016" cy="3840480"/>
        </p:xfrm>
        <a:graphic>
          <a:graphicData uri="http://schemas.openxmlformats.org/drawingml/2006/table">
            <a:tbl>
              <a:tblPr firstRow="1" firstCol="1" bandRow="1">
                <a:tableStyleId>{5C22544A-7EE6-4342-B048-85BDC9FD1C3A}</a:tableStyleId>
              </a:tblPr>
              <a:tblGrid>
                <a:gridCol w="1386254">
                  <a:extLst>
                    <a:ext uri="{9D8B030D-6E8A-4147-A177-3AD203B41FA5}">
                      <a16:colId xmlns="" xmlns:a16="http://schemas.microsoft.com/office/drawing/2014/main" val="2004235781"/>
                    </a:ext>
                  </a:extLst>
                </a:gridCol>
                <a:gridCol w="1386254">
                  <a:extLst>
                    <a:ext uri="{9D8B030D-6E8A-4147-A177-3AD203B41FA5}">
                      <a16:colId xmlns="" xmlns:a16="http://schemas.microsoft.com/office/drawing/2014/main" val="106812236"/>
                    </a:ext>
                  </a:extLst>
                </a:gridCol>
                <a:gridCol w="1386254">
                  <a:extLst>
                    <a:ext uri="{9D8B030D-6E8A-4147-A177-3AD203B41FA5}">
                      <a16:colId xmlns="" xmlns:a16="http://schemas.microsoft.com/office/drawing/2014/main" val="2612099088"/>
                    </a:ext>
                  </a:extLst>
                </a:gridCol>
                <a:gridCol w="1386254">
                  <a:extLst>
                    <a:ext uri="{9D8B030D-6E8A-4147-A177-3AD203B41FA5}">
                      <a16:colId xmlns="" xmlns:a16="http://schemas.microsoft.com/office/drawing/2014/main" val="1368913306"/>
                    </a:ext>
                  </a:extLst>
                </a:gridCol>
              </a:tblGrid>
              <a:tr h="149022">
                <a:tc rowSpan="2">
                  <a:txBody>
                    <a:bodyPr/>
                    <a:lstStyle/>
                    <a:p>
                      <a:pPr algn="ctr">
                        <a:lnSpc>
                          <a:spcPct val="150000"/>
                        </a:lnSpc>
                        <a:spcAft>
                          <a:spcPts val="800"/>
                        </a:spcAft>
                      </a:pPr>
                      <a:r>
                        <a:rPr lang="en-IN" sz="1200" kern="100" dirty="0">
                          <a:effectLst/>
                        </a:rPr>
                        <a:t>Course</a:t>
                      </a:r>
                      <a:endParaRPr lang="en-IN"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gn="ctr">
                        <a:lnSpc>
                          <a:spcPct val="150000"/>
                        </a:lnSpc>
                        <a:spcAft>
                          <a:spcPts val="800"/>
                        </a:spcAft>
                      </a:pPr>
                      <a:r>
                        <a:rPr lang="en-IN" sz="1200" kern="100">
                          <a:effectLst/>
                        </a:rPr>
                        <a:t>Employed </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N"/>
                    </a:p>
                  </a:txBody>
                  <a:tcPr/>
                </a:tc>
                <a:tc rowSpan="2">
                  <a:txBody>
                    <a:bodyPr/>
                    <a:lstStyle/>
                    <a:p>
                      <a:pPr algn="ctr">
                        <a:lnSpc>
                          <a:spcPct val="150000"/>
                        </a:lnSpc>
                        <a:spcAft>
                          <a:spcPts val="800"/>
                        </a:spcAft>
                      </a:pPr>
                      <a:r>
                        <a:rPr lang="en-IN" sz="1200" kern="100">
                          <a:effectLst/>
                        </a:rPr>
                        <a:t>Unemployed </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459279618"/>
                  </a:ext>
                </a:extLst>
              </a:tr>
              <a:tr h="78554">
                <a:tc vMerge="1">
                  <a:txBody>
                    <a:bodyPr/>
                    <a:lstStyle/>
                    <a:p>
                      <a:endParaRPr lang="en-IN"/>
                    </a:p>
                  </a:txBody>
                  <a:tcPr/>
                </a:tc>
                <a:tc>
                  <a:txBody>
                    <a:bodyPr/>
                    <a:lstStyle/>
                    <a:p>
                      <a:pPr algn="ctr">
                        <a:lnSpc>
                          <a:spcPct val="150000"/>
                        </a:lnSpc>
                        <a:spcAft>
                          <a:spcPts val="800"/>
                        </a:spcAft>
                      </a:pPr>
                      <a:r>
                        <a:rPr lang="en-IN" sz="1200" kern="100">
                          <a:effectLst/>
                        </a:rPr>
                        <a:t>Formal </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Self – employment </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IN"/>
                    </a:p>
                  </a:txBody>
                  <a:tcPr/>
                </a:tc>
                <a:extLst>
                  <a:ext uri="{0D108BD9-81ED-4DB2-BD59-A6C34878D82A}">
                    <a16:rowId xmlns="" xmlns:a16="http://schemas.microsoft.com/office/drawing/2014/main" val="518807137"/>
                  </a:ext>
                </a:extLst>
              </a:tr>
              <a:tr h="447065">
                <a:tc>
                  <a:txBody>
                    <a:bodyPr/>
                    <a:lstStyle/>
                    <a:p>
                      <a:pPr algn="ctr">
                        <a:lnSpc>
                          <a:spcPct val="150000"/>
                        </a:lnSpc>
                        <a:spcAft>
                          <a:spcPts val="0"/>
                        </a:spcAft>
                      </a:pPr>
                      <a:r>
                        <a:rPr lang="en-IN" sz="1200" kern="100">
                          <a:effectLst/>
                          <a:latin typeface="Times New Roman"/>
                          <a:ea typeface="Calibri"/>
                          <a:cs typeface="Times New Roman"/>
                        </a:rPr>
                        <a:t>Medical Coding and Billing </a:t>
                      </a:r>
                      <a:endParaRPr lang="en-IN" sz="1100" kern="100">
                        <a:effectLst/>
                        <a:latin typeface="Calibri"/>
                        <a:ea typeface="Calibri"/>
                        <a:cs typeface="Times New Roman"/>
                      </a:endParaRPr>
                    </a:p>
                  </a:txBody>
                  <a:tcPr marL="68580" marR="68580" marT="0" marB="0"/>
                </a:tc>
                <a:tc>
                  <a:txBody>
                    <a:bodyPr/>
                    <a:lstStyle/>
                    <a:p>
                      <a:pPr algn="ctr">
                        <a:lnSpc>
                          <a:spcPct val="150000"/>
                        </a:lnSpc>
                        <a:spcAft>
                          <a:spcPts val="800"/>
                        </a:spcAft>
                      </a:pPr>
                      <a:r>
                        <a:rPr lang="en-IN" sz="1200" kern="100">
                          <a:effectLst/>
                        </a:rPr>
                        <a:t>24%</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40%</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36%</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964435873"/>
                  </a:ext>
                </a:extLst>
              </a:tr>
              <a:tr h="447065">
                <a:tc>
                  <a:txBody>
                    <a:bodyPr/>
                    <a:lstStyle/>
                    <a:p>
                      <a:pPr algn="ctr">
                        <a:lnSpc>
                          <a:spcPct val="150000"/>
                        </a:lnSpc>
                        <a:spcAft>
                          <a:spcPts val="0"/>
                        </a:spcAft>
                      </a:pPr>
                      <a:r>
                        <a:rPr lang="en-IN" sz="1200" kern="100">
                          <a:effectLst/>
                          <a:latin typeface="Times New Roman"/>
                          <a:ea typeface="Calibri"/>
                          <a:cs typeface="Times New Roman"/>
                        </a:rPr>
                        <a:t>Nursing Assistant Training</a:t>
                      </a:r>
                      <a:endParaRPr lang="en-IN" sz="1100" kern="100">
                        <a:effectLst/>
                        <a:latin typeface="Calibri"/>
                        <a:ea typeface="Calibri"/>
                        <a:cs typeface="Times New Roman"/>
                      </a:endParaRPr>
                    </a:p>
                  </a:txBody>
                  <a:tcPr marL="68580" marR="68580" marT="0" marB="0"/>
                </a:tc>
                <a:tc>
                  <a:txBody>
                    <a:bodyPr/>
                    <a:lstStyle/>
                    <a:p>
                      <a:pPr algn="ctr">
                        <a:lnSpc>
                          <a:spcPct val="150000"/>
                        </a:lnSpc>
                        <a:spcAft>
                          <a:spcPts val="800"/>
                        </a:spcAft>
                      </a:pPr>
                      <a:r>
                        <a:rPr lang="en-IN" sz="1200" kern="100">
                          <a:effectLst/>
                        </a:rPr>
                        <a:t>2%</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51%</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47%</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440876960"/>
                  </a:ext>
                </a:extLst>
              </a:tr>
              <a:tr h="447065">
                <a:tc>
                  <a:txBody>
                    <a:bodyPr/>
                    <a:lstStyle/>
                    <a:p>
                      <a:pPr algn="ctr">
                        <a:lnSpc>
                          <a:spcPct val="150000"/>
                        </a:lnSpc>
                        <a:spcAft>
                          <a:spcPts val="0"/>
                        </a:spcAft>
                      </a:pPr>
                      <a:r>
                        <a:rPr lang="en-IN" sz="1200" kern="100">
                          <a:effectLst/>
                          <a:latin typeface="Times New Roman"/>
                          <a:ea typeface="Calibri"/>
                          <a:cs typeface="Times New Roman"/>
                        </a:rPr>
                        <a:t>Pharmacy Technician Training</a:t>
                      </a:r>
                      <a:endParaRPr lang="en-IN" sz="1100" kern="100">
                        <a:effectLst/>
                        <a:latin typeface="Calibri"/>
                        <a:ea typeface="Calibri"/>
                        <a:cs typeface="Times New Roman"/>
                      </a:endParaRPr>
                    </a:p>
                  </a:txBody>
                  <a:tcPr marL="68580" marR="68580" marT="0" marB="0"/>
                </a:tc>
                <a:tc>
                  <a:txBody>
                    <a:bodyPr/>
                    <a:lstStyle/>
                    <a:p>
                      <a:pPr algn="ctr">
                        <a:lnSpc>
                          <a:spcPct val="150000"/>
                        </a:lnSpc>
                        <a:spcAft>
                          <a:spcPts val="800"/>
                        </a:spcAft>
                      </a:pPr>
                      <a:r>
                        <a:rPr lang="en-IN" sz="1200" kern="100" dirty="0">
                          <a:effectLst/>
                        </a:rPr>
                        <a:t>22%</a:t>
                      </a:r>
                      <a:endParaRPr lang="en-IN"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44%</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34%</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011946716"/>
                  </a:ext>
                </a:extLst>
              </a:tr>
              <a:tr h="447065">
                <a:tc>
                  <a:txBody>
                    <a:bodyPr/>
                    <a:lstStyle/>
                    <a:p>
                      <a:pPr algn="ctr">
                        <a:lnSpc>
                          <a:spcPct val="150000"/>
                        </a:lnSpc>
                        <a:spcAft>
                          <a:spcPts val="0"/>
                        </a:spcAft>
                      </a:pPr>
                      <a:r>
                        <a:rPr lang="en-IN" sz="1200" kern="100">
                          <a:effectLst/>
                          <a:latin typeface="Times New Roman"/>
                          <a:ea typeface="Calibri"/>
                          <a:cs typeface="Times New Roman"/>
                        </a:rPr>
                        <a:t>Medical Transcription Training</a:t>
                      </a:r>
                      <a:endParaRPr lang="en-IN" sz="1100" kern="100">
                        <a:effectLst/>
                        <a:latin typeface="Calibri"/>
                        <a:ea typeface="Calibri"/>
                        <a:cs typeface="Times New Roman"/>
                      </a:endParaRPr>
                    </a:p>
                  </a:txBody>
                  <a:tcPr marL="68580" marR="68580" marT="0" marB="0"/>
                </a:tc>
                <a:tc>
                  <a:txBody>
                    <a:bodyPr/>
                    <a:lstStyle/>
                    <a:p>
                      <a:pPr algn="ctr">
                        <a:lnSpc>
                          <a:spcPct val="150000"/>
                        </a:lnSpc>
                        <a:spcAft>
                          <a:spcPts val="800"/>
                        </a:spcAft>
                      </a:pPr>
                      <a:r>
                        <a:rPr lang="en-IN" sz="1200" kern="100">
                          <a:effectLst/>
                        </a:rPr>
                        <a:t>34%</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15%</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51%</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2440846766"/>
                  </a:ext>
                </a:extLst>
              </a:tr>
              <a:tr h="298043">
                <a:tc>
                  <a:txBody>
                    <a:bodyPr/>
                    <a:lstStyle/>
                    <a:p>
                      <a:pPr algn="ctr">
                        <a:lnSpc>
                          <a:spcPct val="150000"/>
                        </a:lnSpc>
                        <a:spcAft>
                          <a:spcPts val="0"/>
                        </a:spcAft>
                      </a:pPr>
                      <a:r>
                        <a:rPr lang="en-IN" sz="1200" kern="100" dirty="0">
                          <a:effectLst/>
                          <a:latin typeface="Times New Roman"/>
                          <a:ea typeface="Calibri"/>
                          <a:cs typeface="Times New Roman"/>
                        </a:rPr>
                        <a:t>Healthcare Administration</a:t>
                      </a:r>
                      <a:endParaRPr lang="en-IN" sz="1100" kern="100" dirty="0">
                        <a:effectLst/>
                        <a:latin typeface="Calibri"/>
                        <a:ea typeface="Calibri"/>
                        <a:cs typeface="Times New Roman"/>
                      </a:endParaRPr>
                    </a:p>
                  </a:txBody>
                  <a:tcPr marL="68580" marR="68580" marT="0" marB="0"/>
                </a:tc>
                <a:tc>
                  <a:txBody>
                    <a:bodyPr/>
                    <a:lstStyle/>
                    <a:p>
                      <a:pPr algn="ctr">
                        <a:lnSpc>
                          <a:spcPct val="150000"/>
                        </a:lnSpc>
                        <a:spcAft>
                          <a:spcPts val="800"/>
                        </a:spcAft>
                      </a:pPr>
                      <a:r>
                        <a:rPr lang="en-IN" sz="1200" kern="100">
                          <a:effectLst/>
                        </a:rPr>
                        <a:t>78%</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a:effectLst/>
                        </a:rPr>
                        <a:t>22%</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dirty="0">
                          <a:effectLst/>
                        </a:rPr>
                        <a:t>0%</a:t>
                      </a:r>
                      <a:endParaRPr lang="en-IN"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3262378060"/>
                  </a:ext>
                </a:extLst>
              </a:tr>
            </a:tbl>
          </a:graphicData>
        </a:graphic>
      </p:graphicFrame>
      <p:sp>
        <p:nvSpPr>
          <p:cNvPr id="7" name="TextBox 6">
            <a:extLst>
              <a:ext uri="{FF2B5EF4-FFF2-40B4-BE49-F238E27FC236}">
                <a16:creationId xmlns="" xmlns:a16="http://schemas.microsoft.com/office/drawing/2014/main" id="{9EEF32BE-2F43-94EC-F70C-89D6443C84A0}"/>
              </a:ext>
            </a:extLst>
          </p:cNvPr>
          <p:cNvSpPr txBox="1"/>
          <p:nvPr/>
        </p:nvSpPr>
        <p:spPr>
          <a:xfrm>
            <a:off x="1415593" y="1036321"/>
            <a:ext cx="10388375" cy="1709892"/>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rPr>
              <a:t>Given that every participant was able to get full-time work, garment-operator training was deemed to be the most successful vocational training program (albeit it is important to keep in mind the small sample size). Since the most un-number of members had the option to land positions in the PC business, PC preparing was considered to be the most disastrous (this instructional class will presently be </a:t>
            </a:r>
            <a:r>
              <a:rPr lang="en-IN" sz="1800" dirty="0" err="1">
                <a:effectLst/>
                <a:latin typeface="Times New Roman" panose="02020603050405020304" pitchFamily="18" charset="0"/>
                <a:ea typeface="Calibri" panose="020F0502020204030204" pitchFamily="34" charset="0"/>
              </a:rPr>
              <a:t>analyzed</a:t>
            </a:r>
            <a:r>
              <a:rPr lang="en-IN" sz="1800" dirty="0">
                <a:effectLst/>
                <a:latin typeface="Times New Roman" panose="02020603050405020304" pitchFamily="18" charset="0"/>
                <a:ea typeface="Calibri" panose="020F0502020204030204" pitchFamily="34" charset="0"/>
              </a:rPr>
              <a:t>). </a:t>
            </a:r>
            <a:endParaRPr lang="en-IN" dirty="0"/>
          </a:p>
        </p:txBody>
      </p:sp>
    </p:spTree>
    <p:extLst>
      <p:ext uri="{BB962C8B-B14F-4D97-AF65-F5344CB8AC3E}">
        <p14:creationId xmlns:p14="http://schemas.microsoft.com/office/powerpoint/2010/main" xmlns="" val="4061499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5D78755B-5A9E-34F8-B20B-69695E0CAC55}"/>
              </a:ext>
            </a:extLst>
          </p:cNvPr>
          <p:cNvSpPr txBox="1"/>
          <p:nvPr/>
        </p:nvSpPr>
        <p:spPr>
          <a:xfrm>
            <a:off x="1117599" y="1136577"/>
            <a:ext cx="10595429" cy="4408066"/>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Ø"/>
            </a:pPr>
            <a:r>
              <a:rPr lang="en-US" kern="100" dirty="0">
                <a:latin typeface="Times New Roman" panose="02020603050405020304" pitchFamily="18" charset="0"/>
                <a:ea typeface="Calibri" panose="020F0502020204030204" pitchFamily="34" charset="0"/>
                <a:cs typeface="Times New Roman" panose="02020603050405020304" pitchFamily="18" charset="0"/>
              </a:rPr>
              <a:t>60% of the 265 individuals with disabilities, comprising 40% of the 104 female members and 60% of the 161 male members, are seeking employment either in the formal job market or through self-employment opportunities. </a:t>
            </a:r>
            <a:endParaRPr lang="en-US" kern="100"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r>
              <a:rPr lang="en-US" kern="100" dirty="0" smtClean="0">
                <a:latin typeface="Times New Roman" panose="02020603050405020304" pitchFamily="18" charset="0"/>
                <a:ea typeface="Calibri" panose="020F0502020204030204" pitchFamily="34" charset="0"/>
                <a:cs typeface="Times New Roman" panose="02020603050405020304" pitchFamily="18" charset="0"/>
              </a:rPr>
              <a:t>For </a:t>
            </a:r>
            <a:r>
              <a:rPr lang="en-US" kern="100" dirty="0">
                <a:latin typeface="Times New Roman" panose="02020603050405020304" pitchFamily="18" charset="0"/>
                <a:ea typeface="Calibri" panose="020F0502020204030204" pitchFamily="34" charset="0"/>
                <a:cs typeface="Times New Roman" panose="02020603050405020304" pitchFamily="18" charset="0"/>
              </a:rPr>
              <a:t>the Medical Coding and Billing course, 24% are formally employed, 40% are self-employed, and 36% are unemployed. For Nursing Assistant Training, 2% are formally employed, 51% are self-employed, and 47% are unemployed. For Pharmacy Technician Training, 22% are formally employed, 44% are self-employed, and 34% are unemployed. </a:t>
            </a:r>
            <a:endParaRPr lang="en-US" kern="100"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Wingdings" panose="05000000000000000000" pitchFamily="2" charset="2"/>
              <a:buChar char="Ø"/>
            </a:pPr>
            <a:r>
              <a:rPr lang="en-US" kern="100" dirty="0" smtClean="0">
                <a:latin typeface="Times New Roman" panose="02020603050405020304" pitchFamily="18" charset="0"/>
                <a:ea typeface="Calibri" panose="020F0502020204030204" pitchFamily="34" charset="0"/>
                <a:cs typeface="Times New Roman" panose="02020603050405020304" pitchFamily="18" charset="0"/>
              </a:rPr>
              <a:t>For </a:t>
            </a:r>
            <a:r>
              <a:rPr lang="en-US" kern="100" dirty="0">
                <a:latin typeface="Times New Roman" panose="02020603050405020304" pitchFamily="18" charset="0"/>
                <a:ea typeface="Calibri" panose="020F0502020204030204" pitchFamily="34" charset="0"/>
                <a:cs typeface="Times New Roman" panose="02020603050405020304" pitchFamily="18" charset="0"/>
              </a:rPr>
              <a:t>Medical Transcription Training, 34% are formally employed, 15% are self-employed, and 51% are unemployed. For Healthcare Administration, 78% are formally employed, 22% are self-employed, and none are unemployed</a:t>
            </a:r>
            <a:r>
              <a:rPr lang="en-IN" sz="1800" kern="1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751003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83D75D6-E58C-2830-0A00-3E47B116AEFD}"/>
              </a:ext>
            </a:extLst>
          </p:cNvPr>
          <p:cNvSpPr>
            <a:spLocks noGrp="1"/>
          </p:cNvSpPr>
          <p:nvPr>
            <p:ph type="title"/>
          </p:nvPr>
        </p:nvSpPr>
        <p:spPr>
          <a:xfrm>
            <a:off x="1484310" y="279400"/>
            <a:ext cx="10018713" cy="780143"/>
          </a:xfrm>
        </p:spPr>
        <p:txBody>
          <a:bodyPr/>
          <a:lstStyle/>
          <a:p>
            <a:r>
              <a:rPr lang="en-IN" sz="3200" b="1" dirty="0">
                <a:effectLst/>
                <a:latin typeface="Times New Roman" panose="02020603050405020304" pitchFamily="18" charset="0"/>
                <a:ea typeface="Calibri" panose="020F0502020204030204" pitchFamily="34" charset="0"/>
                <a:cs typeface="Times New Roman" panose="02020603050405020304" pitchFamily="18" charset="0"/>
              </a:rPr>
              <a:t>CONCLUSION</a:t>
            </a: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dirty="0"/>
          </a:p>
        </p:txBody>
      </p:sp>
      <p:sp>
        <p:nvSpPr>
          <p:cNvPr id="3" name="Content Placeholder 2">
            <a:extLst>
              <a:ext uri="{FF2B5EF4-FFF2-40B4-BE49-F238E27FC236}">
                <a16:creationId xmlns="" xmlns:a16="http://schemas.microsoft.com/office/drawing/2014/main" id="{DB275938-D5E9-235A-E9C0-320F1AEDF833}"/>
              </a:ext>
            </a:extLst>
          </p:cNvPr>
          <p:cNvSpPr>
            <a:spLocks noGrp="1"/>
          </p:cNvSpPr>
          <p:nvPr>
            <p:ph idx="1"/>
          </p:nvPr>
        </p:nvSpPr>
        <p:spPr>
          <a:xfrm>
            <a:off x="1484310" y="1233715"/>
            <a:ext cx="10018713" cy="5225143"/>
          </a:xfrm>
        </p:spPr>
        <p:txBody>
          <a:bodyPr>
            <a:normAutofit/>
          </a:bodyPr>
          <a:lstStyle/>
          <a:p>
            <a:pPr algn="just"/>
            <a:r>
              <a:rPr lang="en-IN" sz="1900" kern="100" dirty="0">
                <a:effectLst/>
                <a:latin typeface="Times New Roman" panose="02020603050405020304" pitchFamily="18" charset="0"/>
                <a:ea typeface="Calibri" panose="020F0502020204030204" pitchFamily="34" charset="0"/>
                <a:cs typeface="Times New Roman" panose="02020603050405020304" pitchFamily="18" charset="0"/>
              </a:rPr>
              <a:t>The Multiple Mini Vocational Training Institute (MMVTI) program in India has significantly improved employment opportunities and well-being for individuals with disabilities. Over a ten-year study period, 60% of participants successfully found work, with a higher percentage of female participants finding employment. </a:t>
            </a:r>
          </a:p>
          <a:p>
            <a:pPr algn="just"/>
            <a:r>
              <a:rPr lang="en-IN" sz="1900" kern="100" dirty="0">
                <a:effectLst/>
                <a:latin typeface="Times New Roman" panose="02020603050405020304" pitchFamily="18" charset="0"/>
                <a:ea typeface="Calibri" panose="020F0502020204030204" pitchFamily="34" charset="0"/>
                <a:cs typeface="Times New Roman" panose="02020603050405020304" pitchFamily="18" charset="0"/>
              </a:rPr>
              <a:t>The garment-operator training program was the most effective, helping all participants land full-time jobs. </a:t>
            </a:r>
          </a:p>
          <a:p>
            <a:pPr algn="just"/>
            <a:r>
              <a:rPr lang="en-IN" sz="1900" kern="100" dirty="0">
                <a:effectLst/>
                <a:latin typeface="Times New Roman" panose="02020603050405020304" pitchFamily="18" charset="0"/>
                <a:ea typeface="Calibri" panose="020F0502020204030204" pitchFamily="34" charset="0"/>
                <a:cs typeface="Times New Roman" panose="02020603050405020304" pitchFamily="18" charset="0"/>
              </a:rPr>
              <a:t>The program likewise improved the personal satisfaction and social acknowledgment of individuals with handicaps, empowering them to look for work and bring issues to light of their privileges. </a:t>
            </a:r>
          </a:p>
          <a:p>
            <a:pPr algn="just"/>
            <a:r>
              <a:rPr lang="en-IN" sz="1900" kern="100" dirty="0">
                <a:effectLst/>
                <a:latin typeface="Times New Roman" panose="02020603050405020304" pitchFamily="18" charset="0"/>
                <a:ea typeface="Calibri" panose="020F0502020204030204" pitchFamily="34" charset="0"/>
                <a:cs typeface="Times New Roman" panose="02020603050405020304" pitchFamily="18" charset="0"/>
              </a:rPr>
              <a:t>The outcome of the MMVTI program adds to the developing group of exploration on the worth of occupation arrangement and professional preparation in working on the existences of individuals with handicaps around the world.</a:t>
            </a:r>
          </a:p>
          <a:p>
            <a:endParaRPr lang="en-IN" dirty="0"/>
          </a:p>
        </p:txBody>
      </p:sp>
    </p:spTree>
    <p:extLst>
      <p:ext uri="{BB962C8B-B14F-4D97-AF65-F5344CB8AC3E}">
        <p14:creationId xmlns:p14="http://schemas.microsoft.com/office/powerpoint/2010/main" xmlns="" val="3019522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D5E6A64-7ABF-9CD0-4CA6-29BF35BD160C}"/>
              </a:ext>
            </a:extLst>
          </p:cNvPr>
          <p:cNvSpPr>
            <a:spLocks noGrp="1"/>
          </p:cNvSpPr>
          <p:nvPr>
            <p:ph type="ctrTitle"/>
          </p:nvPr>
        </p:nvSpPr>
        <p:spPr/>
        <p:txBody>
          <a:bodyPr/>
          <a:lstStyle/>
          <a:p>
            <a:r>
              <a:rPr lang="en-US" b="1" dirty="0">
                <a:latin typeface="Algerian" panose="04020705040A02060702" pitchFamily="82" charset="0"/>
                <a:cs typeface="Times New Roman" panose="02020603050405020304" pitchFamily="18" charset="0"/>
              </a:rPr>
              <a:t>Thank you </a:t>
            </a:r>
            <a:endParaRPr lang="en-IN" b="1" dirty="0">
              <a:latin typeface="Algerian" panose="04020705040A02060702" pitchFamily="82" charset="0"/>
              <a:cs typeface="Times New Roman" panose="02020603050405020304" pitchFamily="18" charset="0"/>
            </a:endParaRPr>
          </a:p>
        </p:txBody>
      </p:sp>
    </p:spTree>
    <p:extLst>
      <p:ext uri="{BB962C8B-B14F-4D97-AF65-F5344CB8AC3E}">
        <p14:creationId xmlns:p14="http://schemas.microsoft.com/office/powerpoint/2010/main" xmlns="" val="38967084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33</TotalTime>
  <Words>1167</Words>
  <Application>Microsoft Office PowerPoint</Application>
  <PresentationFormat>Custom</PresentationFormat>
  <Paragraphs>109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Parallax</vt:lpstr>
      <vt:lpstr>IMPACT ASSESSMENT OF VOCATIONAL EDUCATION AND SKILL DEVELOPMENT TRAINING FOR HEALTHCARE PROFESSIONALS</vt:lpstr>
      <vt:lpstr>INTRODUCTION </vt:lpstr>
      <vt:lpstr>LITERATURE REVIEW </vt:lpstr>
      <vt:lpstr>RESEARCH METHODOLOGY </vt:lpstr>
      <vt:lpstr>Slide 5</vt:lpstr>
      <vt:lpstr>RESULTS AND DISCUSSION </vt:lpstr>
      <vt:lpstr>Slide 7</vt:lpstr>
      <vt:lpstr>CONCLUSION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ASSESSMENT OF VOCATIONAL EDUCATION AND SKILL DEVELOPMENT TRAINING FOR HEALTHCARE PROFESSIONALS</dc:title>
  <dc:creator>intel</dc:creator>
  <cp:lastModifiedBy>pc</cp:lastModifiedBy>
  <cp:revision>11</cp:revision>
  <dcterms:created xsi:type="dcterms:W3CDTF">2024-02-25T08:55:27Z</dcterms:created>
  <dcterms:modified xsi:type="dcterms:W3CDTF">2024-03-13T07:02:15Z</dcterms:modified>
</cp:coreProperties>
</file>