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6" r:id="rId5"/>
    <p:sldId id="259" r:id="rId6"/>
    <p:sldId id="260" r:id="rId7"/>
    <p:sldId id="261" r:id="rId8"/>
    <p:sldId id="268" r:id="rId9"/>
    <p:sldId id="262" r:id="rId10"/>
    <p:sldId id="263" r:id="rId11"/>
    <p:sldId id="264" r:id="rId12"/>
    <p:sldId id="265" r:id="rId13"/>
    <p:sldId id="267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FF9835-C87C-4CD9-9F51-8C114AF7C753}" v="27" dt="2025-05-26T07:25:44.54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10" autoAdjust="0"/>
    <p:restoredTop sz="94660"/>
  </p:normalViewPr>
  <p:slideViewPr>
    <p:cSldViewPr>
      <p:cViewPr>
        <p:scale>
          <a:sx n="96" d="100"/>
          <a:sy n="96" d="100"/>
        </p:scale>
        <p:origin x="1027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75EDC-C4B8-4BE1-9272-B8CF07AE67D5}" type="datetimeFigureOut">
              <a:rPr lang="en-US" smtClean="0"/>
              <a:t>5/27/2025</a:t>
            </a:fld>
            <a:endParaRPr lang="en-IN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0086-55C3-4FD7-BAB3-B4316EA9D8A6}" type="slidenum">
              <a:rPr lang="en-IN" smtClean="0"/>
              <a:t>‹#›</a:t>
            </a:fld>
            <a:endParaRPr lang="en-IN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75EDC-C4B8-4BE1-9272-B8CF07AE67D5}" type="datetimeFigureOut">
              <a:rPr lang="en-US" smtClean="0"/>
              <a:t>5/27/2025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0086-55C3-4FD7-BAB3-B4316EA9D8A6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75EDC-C4B8-4BE1-9272-B8CF07AE67D5}" type="datetimeFigureOut">
              <a:rPr lang="en-US" smtClean="0"/>
              <a:t>5/27/2025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0086-55C3-4FD7-BAB3-B4316EA9D8A6}" type="slidenum">
              <a:rPr lang="en-IN" smtClean="0"/>
              <a:t>‹#›</a:t>
            </a:fld>
            <a:endParaRPr lang="en-IN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75EDC-C4B8-4BE1-9272-B8CF07AE67D5}" type="datetimeFigureOut">
              <a:rPr lang="en-US" smtClean="0"/>
              <a:t>5/27/2025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0086-55C3-4FD7-BAB3-B4316EA9D8A6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75EDC-C4B8-4BE1-9272-B8CF07AE67D5}" type="datetimeFigureOut">
              <a:rPr lang="en-US" smtClean="0"/>
              <a:t>5/27/2025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0086-55C3-4FD7-BAB3-B4316EA9D8A6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75EDC-C4B8-4BE1-9272-B8CF07AE67D5}" type="datetimeFigureOut">
              <a:rPr lang="en-US" smtClean="0"/>
              <a:t>5/27/2025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0086-55C3-4FD7-BAB3-B4316EA9D8A6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75EDC-C4B8-4BE1-9272-B8CF07AE67D5}" type="datetimeFigureOut">
              <a:rPr lang="en-US" smtClean="0"/>
              <a:t>5/27/2025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0086-55C3-4FD7-BAB3-B4316EA9D8A6}" type="slidenum">
              <a:rPr lang="en-IN" smtClean="0"/>
              <a:t>‹#›</a:t>
            </a:fld>
            <a:endParaRPr lang="en-IN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75EDC-C4B8-4BE1-9272-B8CF07AE67D5}" type="datetimeFigureOut">
              <a:rPr lang="en-US" smtClean="0"/>
              <a:t>5/27/2025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0086-55C3-4FD7-BAB3-B4316EA9D8A6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75EDC-C4B8-4BE1-9272-B8CF07AE67D5}" type="datetimeFigureOut">
              <a:rPr lang="en-US" smtClean="0"/>
              <a:t>5/27/2025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0086-55C3-4FD7-BAB3-B4316EA9D8A6}" type="slidenum">
              <a:rPr lang="en-IN" smtClean="0"/>
              <a:t>‹#›</a:t>
            </a:fld>
            <a:endParaRPr lang="en-IN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75EDC-C4B8-4BE1-9272-B8CF07AE67D5}" type="datetimeFigureOut">
              <a:rPr lang="en-US" smtClean="0"/>
              <a:t>5/27/2025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0086-55C3-4FD7-BAB3-B4316EA9D8A6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75EDC-C4B8-4BE1-9272-B8CF07AE67D5}" type="datetimeFigureOut">
              <a:rPr lang="en-US" smtClean="0"/>
              <a:t>5/27/2025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B0086-55C3-4FD7-BAB3-B4316EA9D8A6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7675EDC-C4B8-4BE1-9272-B8CF07AE67D5}" type="datetimeFigureOut">
              <a:rPr lang="en-US" smtClean="0"/>
              <a:t>5/27/2025</a:t>
            </a:fld>
            <a:endParaRPr lang="en-IN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IN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95B0086-55C3-4FD7-BAB3-B4316EA9D8A6}" type="slidenum">
              <a:rPr lang="en-IN" smtClean="0"/>
              <a:t>‹#›</a:t>
            </a:fld>
            <a:endParaRPr lang="en-IN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8728" y="357166"/>
            <a:ext cx="7406640" cy="3640606"/>
          </a:xfrm>
        </p:spPr>
        <p:txBody>
          <a:bodyPr anchor="t">
            <a:normAutofit/>
          </a:bodyPr>
          <a:lstStyle/>
          <a:p>
            <a:pPr algn="just"/>
            <a:r>
              <a:rPr lang="en-IN" sz="4000" dirty="0">
                <a:latin typeface="Times New Roman" pitchFamily="18" charset="0"/>
                <a:cs typeface="Times New Roman" pitchFamily="18" charset="0"/>
              </a:rPr>
              <a:t>Evaluating The Use Of ChatGPT In Academic Setting: A  Study Of Student Perceptions, Performance And Ethical Consideration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4143380"/>
            <a:ext cx="7406640" cy="1752600"/>
          </a:xfrm>
        </p:spPr>
        <p:txBody>
          <a:bodyPr/>
          <a:lstStyle/>
          <a:p>
            <a:r>
              <a:rPr lang="en-IN" dirty="0">
                <a:latin typeface="Times New Roman" pitchFamily="18" charset="0"/>
                <a:cs typeface="Times New Roman" pitchFamily="18" charset="0"/>
              </a:rPr>
              <a:t>Mr. Naresh Kumar and Mr. Vishal</a:t>
            </a:r>
          </a:p>
          <a:p>
            <a:r>
              <a:rPr lang="en-IN" dirty="0">
                <a:latin typeface="Times New Roman" pitchFamily="18" charset="0"/>
                <a:cs typeface="Times New Roman" pitchFamily="18" charset="0"/>
              </a:rPr>
              <a:t>MBA Students, Management department</a:t>
            </a:r>
          </a:p>
          <a:p>
            <a:r>
              <a:rPr lang="en-IN" dirty="0">
                <a:latin typeface="Times New Roman" pitchFamily="18" charset="0"/>
                <a:cs typeface="Times New Roman" pitchFamily="18" charset="0"/>
              </a:rPr>
              <a:t>Bahra University Solan, Himachal Pradesh, India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39784"/>
          </a:xfrm>
        </p:spPr>
        <p:txBody>
          <a:bodyPr>
            <a:normAutofit/>
          </a:bodyPr>
          <a:lstStyle/>
          <a:p>
            <a:r>
              <a:rPr lang="en-IN" sz="4400" b="1" dirty="0">
                <a:latin typeface="Times New Roman" pitchFamily="18" charset="0"/>
                <a:cs typeface="Times New Roman" pitchFamily="18" charset="0"/>
              </a:rPr>
              <a:t>Abstract</a:t>
            </a:r>
            <a:endParaRPr lang="en-IN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/>
              <a:t> </a:t>
            </a:r>
            <a:r>
              <a:rPr lang="en-IN" dirty="0">
                <a:latin typeface="Times New Roman" pitchFamily="18" charset="0"/>
                <a:cs typeface="Times New Roman" pitchFamily="18" charset="0"/>
              </a:rPr>
              <a:t>Introduction</a:t>
            </a:r>
          </a:p>
          <a:p>
            <a:r>
              <a:rPr lang="en-IN" dirty="0">
                <a:latin typeface="Times New Roman" pitchFamily="18" charset="0"/>
                <a:cs typeface="Times New Roman" pitchFamily="18" charset="0"/>
              </a:rPr>
              <a:t> ChatGPT Usage Statistics</a:t>
            </a:r>
          </a:p>
          <a:p>
            <a:r>
              <a:rPr lang="en-IN" dirty="0">
                <a:latin typeface="Times New Roman" pitchFamily="18" charset="0"/>
                <a:cs typeface="Times New Roman" pitchFamily="18" charset="0"/>
              </a:rPr>
              <a:t> Objective of the Study</a:t>
            </a:r>
          </a:p>
          <a:p>
            <a:r>
              <a:rPr lang="en-IN" dirty="0">
                <a:latin typeface="Times New Roman" pitchFamily="18" charset="0"/>
                <a:cs typeface="Times New Roman" pitchFamily="18" charset="0"/>
              </a:rPr>
              <a:t> Research Methodology</a:t>
            </a:r>
          </a:p>
          <a:p>
            <a:r>
              <a:rPr lang="en-IN" dirty="0">
                <a:latin typeface="Times New Roman" pitchFamily="18" charset="0"/>
                <a:cs typeface="Times New Roman" pitchFamily="18" charset="0"/>
              </a:rPr>
              <a:t> Findings and Results</a:t>
            </a:r>
          </a:p>
          <a:p>
            <a:r>
              <a:rPr lang="en-IN" dirty="0">
                <a:latin typeface="Times New Roman" pitchFamily="18" charset="0"/>
                <a:cs typeface="Times New Roman" pitchFamily="18" charset="0"/>
              </a:rPr>
              <a:t> Conclusion</a:t>
            </a:r>
          </a:p>
          <a:p>
            <a:r>
              <a:rPr lang="en-IN" dirty="0">
                <a:latin typeface="Times New Roman" pitchFamily="18" charset="0"/>
                <a:cs typeface="Times New Roman" pitchFamily="18" charset="0"/>
              </a:rPr>
              <a:t> Implication &amp; Recommendation</a:t>
            </a:r>
          </a:p>
          <a:p>
            <a:r>
              <a:rPr lang="en-IN" dirty="0">
                <a:latin typeface="Times New Roman" pitchFamily="18" charset="0"/>
                <a:cs typeface="Times New Roman" pitchFamily="18" charset="0"/>
              </a:rPr>
              <a:t> Future Scope</a:t>
            </a:r>
            <a:endParaRPr lang="en-IN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>
            <a:normAutofit/>
          </a:bodyPr>
          <a:lstStyle/>
          <a:p>
            <a:r>
              <a:rPr lang="en-IN" sz="4000" b="1" dirty="0">
                <a:latin typeface="Times New Roman" pitchFamily="18" charset="0"/>
                <a:cs typeface="Times New Roman" pitchFamily="18" charset="0"/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214422"/>
            <a:ext cx="7279796" cy="5143536"/>
          </a:xfrm>
        </p:spPr>
        <p:txBody>
          <a:bodyPr>
            <a:noAutofit/>
          </a:bodyPr>
          <a:lstStyle/>
          <a:p>
            <a:pPr algn="just"/>
            <a:r>
              <a:rPr lang="en-IN" sz="2200" dirty="0">
                <a:latin typeface="Times New Roman" pitchFamily="18" charset="0"/>
                <a:cs typeface="Times New Roman" pitchFamily="18" charset="0"/>
              </a:rPr>
              <a:t>Post –Pandemic Shift: COVID-19 accelerated digital adoption in education, making AI tools like ChatGPT more accessible.</a:t>
            </a:r>
          </a:p>
          <a:p>
            <a:pPr algn="just"/>
            <a:r>
              <a:rPr lang="en-IN" sz="2200" dirty="0">
                <a:latin typeface="Times New Roman" pitchFamily="18" charset="0"/>
                <a:cs typeface="Times New Roman" pitchFamily="18" charset="0"/>
              </a:rPr>
              <a:t> ChatGPT’s Role: Students now rely on ChatGPT for tasks like Writing, coding, and information retrieval.</a:t>
            </a:r>
          </a:p>
          <a:p>
            <a:pPr algn="just">
              <a:buNone/>
            </a:pPr>
            <a:r>
              <a:rPr lang="en-IN" sz="2200" b="1" dirty="0">
                <a:latin typeface="Times New Roman" pitchFamily="18" charset="0"/>
                <a:cs typeface="Times New Roman" pitchFamily="18" charset="0"/>
              </a:rPr>
              <a:t>   ChatGPT  Usage Among Students:</a:t>
            </a:r>
          </a:p>
          <a:p>
            <a:pPr algn="just"/>
            <a:r>
              <a:rPr lang="en-IN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200" dirty="0">
                <a:latin typeface="Times New Roman" pitchFamily="18" charset="0"/>
                <a:cs typeface="Times New Roman" pitchFamily="18" charset="0"/>
              </a:rPr>
              <a:t>86% of student use AI for academics, 66% use ChatGPT.</a:t>
            </a:r>
          </a:p>
          <a:p>
            <a:pPr algn="just"/>
            <a:r>
              <a:rPr lang="en-IN" sz="2200" dirty="0">
                <a:latin typeface="Times New Roman" pitchFamily="18" charset="0"/>
                <a:cs typeface="Times New Roman" pitchFamily="18" charset="0"/>
              </a:rPr>
              <a:t> 89% acknowledge using it for homework assistance.</a:t>
            </a:r>
          </a:p>
          <a:p>
            <a:pPr algn="just"/>
            <a:r>
              <a:rPr lang="en-IN" sz="2200" dirty="0">
                <a:latin typeface="Times New Roman" pitchFamily="18" charset="0"/>
                <a:cs typeface="Times New Roman" pitchFamily="18" charset="0"/>
              </a:rPr>
              <a:t> 71% of higher education student have used it (e.g., UAE:85%, India:73%)</a:t>
            </a:r>
          </a:p>
          <a:p>
            <a:pPr algn="just"/>
            <a:r>
              <a:rPr lang="en-IN" sz="2200" dirty="0">
                <a:latin typeface="Times New Roman" pitchFamily="18" charset="0"/>
                <a:cs typeface="Times New Roman" pitchFamily="18" charset="0"/>
              </a:rPr>
              <a:t> 26% of US teens used ChatGPT in2024(up from 13% in 2023)</a:t>
            </a:r>
          </a:p>
          <a:p>
            <a:pPr algn="just"/>
            <a:r>
              <a:rPr lang="en-IN" sz="2200" dirty="0">
                <a:latin typeface="Times New Roman" pitchFamily="18" charset="0"/>
                <a:cs typeface="Times New Roman" pitchFamily="18" charset="0"/>
              </a:rPr>
              <a:t>The Downside: Student using generative AI scored 6.71 point lower on exams than non-users.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5AD14-DE5C-7996-5184-A8721D428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2432" y="-171400"/>
            <a:ext cx="7498080" cy="1143000"/>
          </a:xfrm>
        </p:spPr>
        <p:txBody>
          <a:bodyPr>
            <a:normAutofit/>
          </a:bodyPr>
          <a:lstStyle/>
          <a:p>
            <a:r>
              <a:rPr lang="en-IN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LITERATURE REVIEW</a:t>
            </a:r>
            <a:endParaRPr lang="en-BI" sz="3600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FF500363-E8F6-E864-D644-B1CE52869A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0669266"/>
              </p:ext>
            </p:extLst>
          </p:nvPr>
        </p:nvGraphicFramePr>
        <p:xfrm>
          <a:off x="1115616" y="988481"/>
          <a:ext cx="7848872" cy="57495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9666">
                  <a:extLst>
                    <a:ext uri="{9D8B030D-6E8A-4147-A177-3AD203B41FA5}">
                      <a16:colId xmlns:a16="http://schemas.microsoft.com/office/drawing/2014/main" val="1703801353"/>
                    </a:ext>
                  </a:extLst>
                </a:gridCol>
                <a:gridCol w="1220162">
                  <a:extLst>
                    <a:ext uri="{9D8B030D-6E8A-4147-A177-3AD203B41FA5}">
                      <a16:colId xmlns:a16="http://schemas.microsoft.com/office/drawing/2014/main" val="4107887229"/>
                    </a:ext>
                  </a:extLst>
                </a:gridCol>
                <a:gridCol w="1374150">
                  <a:extLst>
                    <a:ext uri="{9D8B030D-6E8A-4147-A177-3AD203B41FA5}">
                      <a16:colId xmlns:a16="http://schemas.microsoft.com/office/drawing/2014/main" val="3880132304"/>
                    </a:ext>
                  </a:extLst>
                </a:gridCol>
                <a:gridCol w="1844894">
                  <a:extLst>
                    <a:ext uri="{9D8B030D-6E8A-4147-A177-3AD203B41FA5}">
                      <a16:colId xmlns:a16="http://schemas.microsoft.com/office/drawing/2014/main" val="4155886187"/>
                    </a:ext>
                  </a:extLst>
                </a:gridCol>
              </a:tblGrid>
              <a:tr h="257642">
                <a:tc gridSpan="4">
                  <a:txBody>
                    <a:bodyPr/>
                    <a:lstStyle/>
                    <a:p>
                      <a:pPr lvl="0" algn="l">
                        <a:lnSpc>
                          <a:spcPct val="60000"/>
                        </a:lnSpc>
                      </a:pPr>
                      <a:r>
                        <a:rPr lang="en-US" dirty="0"/>
                        <a:t>National Studies</a:t>
                      </a:r>
                      <a:endParaRPr lang="en-BI" dirty="0"/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l">
                        <a:lnSpc>
                          <a:spcPct val="60000"/>
                        </a:lnSpc>
                      </a:pPr>
                      <a:endParaRPr lang="en-BI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73689589"/>
                  </a:ext>
                </a:extLst>
              </a:tr>
              <a:tr h="349756">
                <a:tc>
                  <a:txBody>
                    <a:bodyPr/>
                    <a:lstStyle/>
                    <a:p>
                      <a:pPr lvl="0" algn="l">
                        <a:lnSpc>
                          <a:spcPct val="60000"/>
                        </a:lnSpc>
                      </a:pPr>
                      <a:r>
                        <a:rPr lang="en-US" dirty="0"/>
                        <a:t>Author Names</a:t>
                      </a:r>
                      <a:endParaRPr lang="en-BI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60000"/>
                        </a:lnSpc>
                      </a:pPr>
                      <a:r>
                        <a:rPr lang="en-US" dirty="0"/>
                        <a:t>Year</a:t>
                      </a:r>
                      <a:endParaRPr lang="en-BI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Region</a:t>
                      </a:r>
                      <a:endParaRPr lang="en-BI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60000"/>
                        </a:lnSpc>
                      </a:pPr>
                      <a:r>
                        <a:rPr lang="en-US" dirty="0"/>
                        <a:t>Conclusion</a:t>
                      </a:r>
                      <a:endParaRPr lang="en-BI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4364282"/>
                  </a:ext>
                </a:extLst>
              </a:tr>
              <a:tr h="1822073">
                <a:tc>
                  <a:txBody>
                    <a:bodyPr/>
                    <a:lstStyle/>
                    <a:p>
                      <a:pPr lvl="0" algn="l">
                        <a:lnSpc>
                          <a:spcPct val="7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600" b="0" dirty="0" err="1">
                          <a:effectLst/>
                          <a:latin typeface="+mj-lt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Sajuddin</a:t>
                      </a:r>
                      <a:r>
                        <a:rPr lang="en-IN" sz="1600" b="0" dirty="0">
                          <a:effectLst/>
                          <a:latin typeface="+mj-lt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 Saifi, Shaista </a:t>
                      </a:r>
                      <a:r>
                        <a:rPr lang="en-IN" sz="1600" b="0" dirty="0" err="1">
                          <a:effectLst/>
                          <a:latin typeface="+mj-lt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Tanveer,Mohd</a:t>
                      </a:r>
                      <a:r>
                        <a:rPr lang="en-IN" sz="1600" b="0" dirty="0">
                          <a:effectLst/>
                          <a:latin typeface="+mj-lt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 </a:t>
                      </a:r>
                      <a:r>
                        <a:rPr lang="en-IN" sz="1600" b="0" dirty="0" err="1">
                          <a:effectLst/>
                          <a:latin typeface="+mj-lt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Arwab</a:t>
                      </a:r>
                      <a:r>
                        <a:rPr lang="en-IN" sz="1600" b="0" dirty="0">
                          <a:effectLst/>
                          <a:latin typeface="+mj-lt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 et.al </a:t>
                      </a:r>
                      <a:r>
                        <a:rPr lang="en-IN" sz="1600" b="1" dirty="0">
                          <a:effectLst/>
                          <a:latin typeface="+mj-lt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;</a:t>
                      </a:r>
                      <a:r>
                        <a:rPr kumimoji="0" lang="en-IN" sz="16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IN" sz="1600" kern="1200" dirty="0" err="1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A.Aruinth</a:t>
                      </a:r>
                      <a:r>
                        <a:rPr kumimoji="0" lang="en-IN" sz="16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, Dr Geeta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; Aravind P Gandhi, M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D;Felista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Karen Joesh, MBBS; Vineeth Rajagopal et.al; Kavita Ray,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Khritish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Swargiary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; S. Balakrishnan, B. Vidya; Jishnu D. , Malini Srinivasan R.; Sumitra Roy, Vishnu Gupta, Samrat Ray; VV Ravi Kumar, Ramakrishnan Raman</a:t>
                      </a:r>
                      <a:endParaRPr lang="en-BI" sz="1100" dirty="0">
                        <a:effectLst/>
                        <a:latin typeface="+mj-lt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50000"/>
                        </a:lnSpc>
                      </a:pPr>
                      <a:r>
                        <a:rPr lang="en-US" dirty="0"/>
                        <a:t>2022, 2023, 2024, 2025</a:t>
                      </a:r>
                      <a:endParaRPr lang="en-BI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</a:pPr>
                      <a:r>
                        <a:rPr lang="en-US" dirty="0"/>
                        <a:t>Hyderabad</a:t>
                      </a:r>
                    </a:p>
                    <a:p>
                      <a:pPr lvl="0" algn="l">
                        <a:lnSpc>
                          <a:spcPct val="100000"/>
                        </a:lnSpc>
                      </a:pPr>
                      <a:r>
                        <a:rPr lang="en-US" dirty="0"/>
                        <a:t>Delhi</a:t>
                      </a:r>
                    </a:p>
                    <a:p>
                      <a:pPr lvl="0" algn="l">
                        <a:lnSpc>
                          <a:spcPct val="100000"/>
                        </a:lnSpc>
                      </a:pPr>
                      <a:r>
                        <a:rPr lang="en-US" dirty="0"/>
                        <a:t>Chennai</a:t>
                      </a:r>
                    </a:p>
                    <a:p>
                      <a:pPr lvl="0" algn="l">
                        <a:lnSpc>
                          <a:spcPct val="100000"/>
                        </a:lnSpc>
                      </a:pPr>
                      <a:r>
                        <a:rPr lang="en-US" dirty="0"/>
                        <a:t>Tamil Nadu </a:t>
                      </a:r>
                    </a:p>
                    <a:p>
                      <a:pPr lvl="0" algn="l">
                        <a:lnSpc>
                          <a:spcPct val="100000"/>
                        </a:lnSpc>
                      </a:pPr>
                      <a:r>
                        <a:rPr lang="en-US" dirty="0"/>
                        <a:t>(India)</a:t>
                      </a:r>
                      <a:endParaRPr lang="en-BI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70000"/>
                        </a:lnSpc>
                      </a:pPr>
                      <a:r>
                        <a:rPr lang="en-US" b="0" dirty="0"/>
                        <a:t>Indian studies show ChatGPT boosts student performance and engagement but raise concerns about ethics and the need for AI guidelines.</a:t>
                      </a:r>
                      <a:endParaRPr lang="en-BI" b="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599183"/>
                  </a:ext>
                </a:extLst>
              </a:tr>
              <a:tr h="257642">
                <a:tc gridSpan="4">
                  <a:txBody>
                    <a:bodyPr/>
                    <a:lstStyle/>
                    <a:p>
                      <a:pPr lvl="0" algn="l">
                        <a:lnSpc>
                          <a:spcPct val="60000"/>
                        </a:lnSpc>
                      </a:pPr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International Studies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BI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l">
                        <a:lnSpc>
                          <a:spcPct val="60000"/>
                        </a:lnSpc>
                      </a:pPr>
                      <a:endParaRPr lang="en-BI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3178478"/>
                  </a:ext>
                </a:extLst>
              </a:tr>
              <a:tr h="141568">
                <a:tc>
                  <a:txBody>
                    <a:bodyPr/>
                    <a:lstStyle/>
                    <a:p>
                      <a:pPr lvl="0" algn="l">
                        <a:lnSpc>
                          <a:spcPct val="60000"/>
                        </a:lnSpc>
                      </a:pPr>
                      <a:r>
                        <a:rPr lang="en-US" dirty="0"/>
                        <a:t>Author Names</a:t>
                      </a:r>
                      <a:endParaRPr lang="en-BI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60000"/>
                        </a:lnSpc>
                      </a:pPr>
                      <a:r>
                        <a:rPr lang="en-US" dirty="0"/>
                        <a:t>Year</a:t>
                      </a:r>
                      <a:endParaRPr lang="en-BI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Region</a:t>
                      </a:r>
                      <a:endParaRPr lang="en-BI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60000"/>
                        </a:lnSpc>
                      </a:pPr>
                      <a:r>
                        <a:rPr lang="en-US" dirty="0"/>
                        <a:t>Conclusion</a:t>
                      </a:r>
                      <a:endParaRPr lang="en-BI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2218983"/>
                  </a:ext>
                </a:extLst>
              </a:tr>
              <a:tr h="2436252">
                <a:tc>
                  <a:txBody>
                    <a:bodyPr/>
                    <a:lstStyle/>
                    <a:p>
                      <a:pPr lvl="0" indent="0" algn="l">
                        <a:lnSpc>
                          <a:spcPct val="60000"/>
                        </a:lnSpc>
                        <a:tabLst>
                          <a:tab pos="216000" algn="l"/>
                        </a:tabLst>
                      </a:pP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Ahmed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Shuhaiber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Mohammad Amin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Kuhail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Sinan Salman; Jin Wang &amp;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Wenxiang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Fan; Joanna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Blahopoulou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&amp; Silvia Ortiz- Bonnin; Ahmed Tlili, Boulus Shehata, Michael Agyemang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Adarkwah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et.al; Alina,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Lorga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Pisica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Tudor Edu et.al;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Chenjia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Zhu, Meng Sun,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Jiutong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Luo et.al;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Faycal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Farhi, Riadh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Jeljali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Ibtehal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Aburezeq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et.al; Jelena Titko, Kaspars Steinberg’s; Samir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A.El-Seoud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Shehab Eldeen Ayman;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Thuy An Ngo;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Nagaletchimee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Annamalani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 Teo </a:t>
                      </a:r>
                      <a:r>
                        <a:rPr kumimoji="0"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Susnjak</a:t>
                      </a:r>
                      <a:r>
                        <a:rPr kumimoji="0"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BI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50000"/>
                        </a:lnSpc>
                      </a:pPr>
                      <a:r>
                        <a:rPr lang="en-US" dirty="0"/>
                        <a:t>2022, 2023, 2024, 2025</a:t>
                      </a:r>
                      <a:endParaRPr lang="en-BI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80000"/>
                        </a:lnSpc>
                      </a:pPr>
                      <a:r>
                        <a:rPr lang="en-US" dirty="0"/>
                        <a:t>UAE,</a:t>
                      </a:r>
                    </a:p>
                    <a:p>
                      <a:pPr lvl="0" algn="l">
                        <a:lnSpc>
                          <a:spcPct val="80000"/>
                        </a:lnSpc>
                      </a:pPr>
                      <a:r>
                        <a:rPr lang="en-US" dirty="0"/>
                        <a:t>China,</a:t>
                      </a:r>
                    </a:p>
                    <a:p>
                      <a:pPr lvl="0" algn="l">
                        <a:lnSpc>
                          <a:spcPct val="80000"/>
                        </a:lnSpc>
                      </a:pPr>
                      <a:r>
                        <a:rPr lang="en-US" dirty="0"/>
                        <a:t>Spain,</a:t>
                      </a:r>
                    </a:p>
                    <a:p>
                      <a:pPr lvl="0" algn="l">
                        <a:lnSpc>
                          <a:spcPct val="80000"/>
                        </a:lnSpc>
                      </a:pPr>
                      <a:r>
                        <a:rPr lang="en-US" dirty="0"/>
                        <a:t>Romania, </a:t>
                      </a:r>
                    </a:p>
                    <a:p>
                      <a:pPr lvl="0" algn="l">
                        <a:lnSpc>
                          <a:spcPct val="80000"/>
                        </a:lnSpc>
                      </a:pPr>
                      <a:r>
                        <a:rPr lang="en-US" dirty="0"/>
                        <a:t>Europe, </a:t>
                      </a:r>
                    </a:p>
                    <a:p>
                      <a:pPr lvl="0" algn="l">
                        <a:lnSpc>
                          <a:spcPct val="80000"/>
                        </a:lnSpc>
                      </a:pPr>
                      <a:r>
                        <a:rPr lang="en-US" dirty="0"/>
                        <a:t>Egypt, </a:t>
                      </a:r>
                    </a:p>
                    <a:p>
                      <a:pPr lvl="0" algn="l">
                        <a:lnSpc>
                          <a:spcPct val="80000"/>
                        </a:lnSpc>
                      </a:pPr>
                      <a:r>
                        <a:rPr lang="en-US" dirty="0"/>
                        <a:t>Vietnam, </a:t>
                      </a:r>
                    </a:p>
                    <a:p>
                      <a:pPr lvl="0" algn="l">
                        <a:lnSpc>
                          <a:spcPct val="80000"/>
                        </a:lnSpc>
                      </a:pPr>
                      <a:r>
                        <a:rPr lang="en-US" dirty="0"/>
                        <a:t>Malaysia,</a:t>
                      </a:r>
                    </a:p>
                    <a:p>
                      <a:pPr lvl="0" algn="l">
                        <a:lnSpc>
                          <a:spcPct val="80000"/>
                        </a:lnSpc>
                      </a:pPr>
                      <a:r>
                        <a:rPr lang="en-US" dirty="0"/>
                        <a:t>New Zealand</a:t>
                      </a:r>
                    </a:p>
                    <a:p>
                      <a:pPr lvl="0" algn="l">
                        <a:lnSpc>
                          <a:spcPct val="80000"/>
                        </a:lnSpc>
                      </a:pPr>
                      <a:endParaRPr lang="en-BI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80000"/>
                        </a:lnSpc>
                      </a:pPr>
                      <a:r>
                        <a:rPr lang="en-US" dirty="0"/>
                        <a:t>Globally, ChatGPT improves learning but needs ethical use and proper educational guidelines.</a:t>
                      </a:r>
                      <a:endParaRPr lang="en-BI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65332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7484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>
            <a:normAutofit/>
          </a:bodyPr>
          <a:lstStyle/>
          <a:p>
            <a:r>
              <a:rPr lang="en-IN" sz="4000" b="1" dirty="0">
                <a:latin typeface="Times New Roman" pitchFamily="18" charset="0"/>
                <a:cs typeface="Times New Roman" pitchFamily="18" charset="0"/>
              </a:rPr>
              <a:t>Objective of Study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285860"/>
            <a:ext cx="7279796" cy="5214974"/>
          </a:xfrm>
        </p:spPr>
        <p:txBody>
          <a:bodyPr>
            <a:normAutofit/>
          </a:bodyPr>
          <a:lstStyle/>
          <a:p>
            <a:pPr algn="just"/>
            <a:r>
              <a:rPr lang="en-IN" sz="2800" dirty="0">
                <a:latin typeface="Times New Roman" pitchFamily="18" charset="0"/>
                <a:cs typeface="Times New Roman" pitchFamily="18" charset="0"/>
              </a:rPr>
              <a:t>To evaluate the use of ChatGPT among student’s perception &amp; performance in their academic activities.</a:t>
            </a:r>
          </a:p>
          <a:p>
            <a:pPr algn="just"/>
            <a:r>
              <a:rPr lang="en-IN" sz="2800" dirty="0">
                <a:latin typeface="Times New Roman" pitchFamily="18" charset="0"/>
                <a:cs typeface="Times New Roman" pitchFamily="18" charset="0"/>
              </a:rPr>
              <a:t>To assess students ethical considerations while using ChatGPT in academic activities. </a:t>
            </a:r>
            <a:endParaRPr lang="en-IN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14290"/>
            <a:ext cx="7498080" cy="785818"/>
          </a:xfrm>
        </p:spPr>
        <p:txBody>
          <a:bodyPr>
            <a:normAutofit/>
          </a:bodyPr>
          <a:lstStyle/>
          <a:p>
            <a:r>
              <a:rPr lang="en-IN" sz="4000" b="1" dirty="0">
                <a:latin typeface="Times New Roman" pitchFamily="18" charset="0"/>
                <a:cs typeface="Times New Roman" pitchFamily="18" charset="0"/>
              </a:rPr>
              <a:t>Research Methodology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4414" y="1071546"/>
            <a:ext cx="7572428" cy="5176854"/>
          </a:xfrm>
        </p:spPr>
        <p:txBody>
          <a:bodyPr>
            <a:normAutofit lnSpcReduction="10000"/>
          </a:bodyPr>
          <a:lstStyle/>
          <a:p>
            <a:pPr algn="just"/>
            <a:r>
              <a:rPr lang="en-IN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b="1" dirty="0">
                <a:latin typeface="Times New Roman" pitchFamily="18" charset="0"/>
                <a:cs typeface="Times New Roman" pitchFamily="18" charset="0"/>
              </a:rPr>
              <a:t>Design:</a:t>
            </a:r>
            <a:r>
              <a:rPr lang="en-IN" sz="2000" dirty="0">
                <a:latin typeface="Times New Roman" pitchFamily="18" charset="0"/>
                <a:cs typeface="Times New Roman" pitchFamily="18" charset="0"/>
              </a:rPr>
              <a:t> Descriptive Study</a:t>
            </a:r>
          </a:p>
          <a:p>
            <a:pPr algn="just"/>
            <a:r>
              <a:rPr lang="en-IN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b="1" dirty="0">
                <a:latin typeface="Times New Roman" pitchFamily="18" charset="0"/>
                <a:cs typeface="Times New Roman" pitchFamily="18" charset="0"/>
              </a:rPr>
              <a:t>Approach: </a:t>
            </a:r>
            <a:r>
              <a:rPr lang="en-IN" sz="2000" dirty="0">
                <a:latin typeface="Times New Roman" pitchFamily="18" charset="0"/>
                <a:cs typeface="Times New Roman" pitchFamily="18" charset="0"/>
              </a:rPr>
              <a:t>Qualitative and  Quantitative approach</a:t>
            </a:r>
          </a:p>
          <a:p>
            <a:pPr algn="just"/>
            <a:r>
              <a:rPr lang="en-IN" sz="2000" dirty="0">
                <a:latin typeface="Times New Roman" pitchFamily="18" charset="0"/>
                <a:cs typeface="Times New Roman" pitchFamily="18" charset="0"/>
              </a:rPr>
              <a:t> Survey of 220 students( schools, colleges, universities Himachal Pradesh.</a:t>
            </a:r>
          </a:p>
          <a:p>
            <a:pPr algn="just"/>
            <a:r>
              <a:rPr lang="en-IN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b="1" dirty="0">
                <a:latin typeface="Times New Roman" pitchFamily="18" charset="0"/>
                <a:cs typeface="Times New Roman" pitchFamily="18" charset="0"/>
              </a:rPr>
              <a:t>Hypothesis (Null):</a:t>
            </a:r>
          </a:p>
          <a:p>
            <a:pPr algn="just">
              <a:buFont typeface="Wingdings" pitchFamily="2" charset="2"/>
              <a:buChar char="ü"/>
            </a:pPr>
            <a:r>
              <a:rPr lang="en-IN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>
                <a:latin typeface="Times New Roman" pitchFamily="18" charset="0"/>
                <a:cs typeface="Times New Roman" pitchFamily="18" charset="0"/>
              </a:rPr>
              <a:t>No significant link between ChatGPT use and student demographics.</a:t>
            </a:r>
          </a:p>
          <a:p>
            <a:pPr algn="just">
              <a:buFont typeface="Wingdings" pitchFamily="2" charset="2"/>
              <a:buChar char="ü"/>
            </a:pPr>
            <a:r>
              <a:rPr lang="en-IN" sz="2000" dirty="0">
                <a:latin typeface="Times New Roman" pitchFamily="18" charset="0"/>
                <a:cs typeface="Times New Roman" pitchFamily="18" charset="0"/>
              </a:rPr>
              <a:t> No significant link between ChatGPT use and student perception/ performance.</a:t>
            </a:r>
          </a:p>
          <a:p>
            <a:pPr algn="just">
              <a:buFont typeface="Wingdings" pitchFamily="2" charset="2"/>
              <a:buChar char="ü"/>
            </a:pPr>
            <a:r>
              <a:rPr lang="en-IN" sz="2000" dirty="0">
                <a:latin typeface="Times New Roman" pitchFamily="18" charset="0"/>
                <a:cs typeface="Times New Roman" pitchFamily="18" charset="0"/>
              </a:rPr>
              <a:t> No significant link between ChatGPT use and student ethical considerations.</a:t>
            </a:r>
          </a:p>
          <a:p>
            <a:pPr algn="just">
              <a:buFont typeface="Arial" pitchFamily="34" charset="0"/>
              <a:buChar char="•"/>
            </a:pPr>
            <a:r>
              <a:rPr lang="en-IN" sz="2000" dirty="0">
                <a:latin typeface="Times New Roman" pitchFamily="18" charset="0"/>
                <a:cs typeface="Times New Roman" pitchFamily="18" charset="0"/>
              </a:rPr>
              <a:t> Testing at 95% confidence level (</a:t>
            </a:r>
            <a:r>
              <a:rPr lang="el-GR" sz="2000" dirty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IN" sz="2000" dirty="0">
                <a:latin typeface="Times New Roman" pitchFamily="18" charset="0"/>
                <a:cs typeface="Times New Roman" pitchFamily="18" charset="0"/>
              </a:rPr>
              <a:t> = 0.05)</a:t>
            </a:r>
          </a:p>
          <a:p>
            <a:pPr algn="just">
              <a:buFont typeface="Arial" pitchFamily="34" charset="0"/>
              <a:buChar char="•"/>
            </a:pPr>
            <a:r>
              <a:rPr lang="en-IN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b="1" dirty="0">
                <a:latin typeface="Times New Roman" pitchFamily="18" charset="0"/>
                <a:cs typeface="Times New Roman" pitchFamily="18" charset="0"/>
              </a:rPr>
              <a:t>Analysis Techniques: </a:t>
            </a:r>
            <a:r>
              <a:rPr lang="en-IN" sz="2000" dirty="0">
                <a:latin typeface="Times New Roman" pitchFamily="18" charset="0"/>
                <a:cs typeface="Times New Roman" pitchFamily="18" charset="0"/>
              </a:rPr>
              <a:t>Descriptive Statistics.</a:t>
            </a:r>
          </a:p>
          <a:p>
            <a:pPr algn="just">
              <a:buFont typeface="Arial" pitchFamily="34" charset="0"/>
              <a:buChar char="•"/>
            </a:pPr>
            <a:r>
              <a:rPr lang="en-IN" sz="2000" dirty="0">
                <a:latin typeface="Times New Roman" pitchFamily="18" charset="0"/>
                <a:cs typeface="Times New Roman" pitchFamily="18" charset="0"/>
              </a:rPr>
              <a:t> Independent Sample t-Test &amp; One way ANOVA.</a:t>
            </a:r>
          </a:p>
          <a:p>
            <a:pPr algn="just">
              <a:buFont typeface="Arial" pitchFamily="34" charset="0"/>
              <a:buChar char="•"/>
            </a:pPr>
            <a:r>
              <a:rPr lang="en-IN" sz="2000" dirty="0">
                <a:latin typeface="Times New Roman" pitchFamily="18" charset="0"/>
                <a:cs typeface="Times New Roman" pitchFamily="18" charset="0"/>
              </a:rPr>
              <a:t> Chi-Square Test of Independence.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644650" y="4763"/>
            <a:ext cx="7499350" cy="868362"/>
          </a:xfrm>
        </p:spPr>
        <p:txBody>
          <a:bodyPr>
            <a:normAutofit/>
          </a:bodyPr>
          <a:lstStyle/>
          <a:p>
            <a:r>
              <a:rPr lang="en-IN" sz="4000" b="1" dirty="0">
                <a:latin typeface="Times New Roman" pitchFamily="18" charset="0"/>
                <a:cs typeface="Times New Roman" pitchFamily="18" charset="0"/>
              </a:rPr>
              <a:t>DATA ANALYSIS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38068E8-70A9-9E30-2369-C507288202E1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548221542"/>
              </p:ext>
            </p:extLst>
          </p:nvPr>
        </p:nvGraphicFramePr>
        <p:xfrm>
          <a:off x="1403646" y="3202520"/>
          <a:ext cx="7740354" cy="928435"/>
        </p:xfrm>
        <a:graphic>
          <a:graphicData uri="http://schemas.openxmlformats.org/drawingml/2006/table">
            <a:tbl>
              <a:tblPr firstRow="1" firstCol="1" bandRow="1"/>
              <a:tblGrid>
                <a:gridCol w="650701">
                  <a:extLst>
                    <a:ext uri="{9D8B030D-6E8A-4147-A177-3AD203B41FA5}">
                      <a16:colId xmlns:a16="http://schemas.microsoft.com/office/drawing/2014/main" val="2943164676"/>
                    </a:ext>
                  </a:extLst>
                </a:gridCol>
                <a:gridCol w="793332">
                  <a:extLst>
                    <a:ext uri="{9D8B030D-6E8A-4147-A177-3AD203B41FA5}">
                      <a16:colId xmlns:a16="http://schemas.microsoft.com/office/drawing/2014/main" val="909998500"/>
                    </a:ext>
                  </a:extLst>
                </a:gridCol>
                <a:gridCol w="792401">
                  <a:extLst>
                    <a:ext uri="{9D8B030D-6E8A-4147-A177-3AD203B41FA5}">
                      <a16:colId xmlns:a16="http://schemas.microsoft.com/office/drawing/2014/main" val="1874371538"/>
                    </a:ext>
                  </a:extLst>
                </a:gridCol>
                <a:gridCol w="425099">
                  <a:extLst>
                    <a:ext uri="{9D8B030D-6E8A-4147-A177-3AD203B41FA5}">
                      <a16:colId xmlns:a16="http://schemas.microsoft.com/office/drawing/2014/main" val="3049061045"/>
                    </a:ext>
                  </a:extLst>
                </a:gridCol>
                <a:gridCol w="793332">
                  <a:extLst>
                    <a:ext uri="{9D8B030D-6E8A-4147-A177-3AD203B41FA5}">
                      <a16:colId xmlns:a16="http://schemas.microsoft.com/office/drawing/2014/main" val="415471408"/>
                    </a:ext>
                  </a:extLst>
                </a:gridCol>
                <a:gridCol w="792401">
                  <a:extLst>
                    <a:ext uri="{9D8B030D-6E8A-4147-A177-3AD203B41FA5}">
                      <a16:colId xmlns:a16="http://schemas.microsoft.com/office/drawing/2014/main" val="1479702887"/>
                    </a:ext>
                  </a:extLst>
                </a:gridCol>
                <a:gridCol w="924779">
                  <a:extLst>
                    <a:ext uri="{9D8B030D-6E8A-4147-A177-3AD203B41FA5}">
                      <a16:colId xmlns:a16="http://schemas.microsoft.com/office/drawing/2014/main" val="3330198241"/>
                    </a:ext>
                  </a:extLst>
                </a:gridCol>
                <a:gridCol w="850199">
                  <a:extLst>
                    <a:ext uri="{9D8B030D-6E8A-4147-A177-3AD203B41FA5}">
                      <a16:colId xmlns:a16="http://schemas.microsoft.com/office/drawing/2014/main" val="570007496"/>
                    </a:ext>
                  </a:extLst>
                </a:gridCol>
                <a:gridCol w="1718110">
                  <a:extLst>
                    <a:ext uri="{9D8B030D-6E8A-4147-A177-3AD203B41FA5}">
                      <a16:colId xmlns:a16="http://schemas.microsoft.com/office/drawing/2014/main" val="906181737"/>
                    </a:ext>
                  </a:extLst>
                </a:gridCol>
              </a:tblGrid>
              <a:tr h="171548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Male student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Mangal" panose="02040503050203030202" pitchFamily="18" charset="0"/>
                        </a:rPr>
                        <a:t>Female student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t-value</a:t>
                      </a:r>
                      <a:endParaRPr lang="en-BI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*p-value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Result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2056479"/>
                  </a:ext>
                </a:extLst>
              </a:tr>
              <a:tr h="1715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N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Mean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S.D.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N</a:t>
                      </a:r>
                      <a:endParaRPr lang="en-BI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Mean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S.D.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1356546"/>
                  </a:ext>
                </a:extLst>
              </a:tr>
              <a:tr h="4652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130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39.21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10.48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90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38.91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10.69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1.713</a:t>
                      </a:r>
                      <a:endParaRPr lang="en-BI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0.04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Significant</a:t>
                      </a:r>
                      <a:endParaRPr lang="en-BI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(Null rejected)</a:t>
                      </a:r>
                      <a:endParaRPr lang="en-BI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531722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B20A1A14-5B5C-EFAA-1747-53AF3F0C93D0}"/>
              </a:ext>
            </a:extLst>
          </p:cNvPr>
          <p:cNvSpPr txBox="1"/>
          <p:nvPr/>
        </p:nvSpPr>
        <p:spPr>
          <a:xfrm>
            <a:off x="1331640" y="2527453"/>
            <a:ext cx="7024824" cy="5721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340" algn="ctr">
              <a:lnSpc>
                <a:spcPct val="115000"/>
              </a:lnSpc>
              <a:spcAft>
                <a:spcPts val="1000"/>
              </a:spcAft>
            </a:pPr>
            <a:r>
              <a:rPr lang="en-IN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Table 1: Output of Independent Samples t-test result to measure significant</a:t>
            </a:r>
            <a:r>
              <a:rPr lang="en-IN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Mangal" panose="02040503050203030202" pitchFamily="18" charset="0"/>
              </a:rPr>
              <a:t> relationship between usage of ChatGPT and demographic profile of students (Gender)</a:t>
            </a:r>
            <a:endParaRPr lang="en-BI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A66AFBD-96C0-2FEC-66DB-2930E89EE8A0}"/>
              </a:ext>
            </a:extLst>
          </p:cNvPr>
          <p:cNvSpPr txBox="1"/>
          <p:nvPr/>
        </p:nvSpPr>
        <p:spPr>
          <a:xfrm>
            <a:off x="1694724" y="838273"/>
            <a:ext cx="7024824" cy="16891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20520" indent="-1620520">
              <a:lnSpc>
                <a:spcPct val="115000"/>
              </a:lnSpc>
              <a:spcAft>
                <a:spcPts val="1000"/>
              </a:spcAft>
            </a:pPr>
            <a:r>
              <a:rPr lang="en-IN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H</a:t>
            </a:r>
            <a:r>
              <a:rPr lang="en-IN" sz="1800" b="1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01 </a:t>
            </a:r>
            <a:r>
              <a:rPr lang="en-IN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(Null Hypothesis): -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There is no significant relationship between usage of ChatGPT and demographic profile of students.</a:t>
            </a:r>
            <a:endParaRPr lang="en-IN" dirty="0">
              <a:latin typeface="Times New Roman" panose="02020603050405020304" pitchFamily="18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1620520" indent="-1620520">
              <a:lnSpc>
                <a:spcPct val="115000"/>
              </a:lnSpc>
              <a:spcAft>
                <a:spcPts val="1000"/>
              </a:spcAft>
            </a:pPr>
            <a:r>
              <a:rPr lang="en-IN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Test Used: 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 </a:t>
            </a:r>
            <a:r>
              <a:rPr lang="en-US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Independent Samples t-Test and One-Way ANOVA: Applied to examine the significant relationship between usage of ChatGPT and demographic profile of students.</a:t>
            </a:r>
            <a:endParaRPr lang="en-BI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6424CA9-A69B-55DB-10F0-14B6C5FB7E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517684"/>
              </p:ext>
            </p:extLst>
          </p:nvPr>
        </p:nvGraphicFramePr>
        <p:xfrm>
          <a:off x="1463080" y="5036854"/>
          <a:ext cx="7488112" cy="1272899"/>
        </p:xfrm>
        <a:graphic>
          <a:graphicData uri="http://schemas.openxmlformats.org/drawingml/2006/table">
            <a:tbl>
              <a:tblPr firstRow="1" firstCol="1" bandRow="1"/>
              <a:tblGrid>
                <a:gridCol w="1130705">
                  <a:extLst>
                    <a:ext uri="{9D8B030D-6E8A-4147-A177-3AD203B41FA5}">
                      <a16:colId xmlns:a16="http://schemas.microsoft.com/office/drawing/2014/main" val="3754710403"/>
                    </a:ext>
                  </a:extLst>
                </a:gridCol>
                <a:gridCol w="1021378">
                  <a:extLst>
                    <a:ext uri="{9D8B030D-6E8A-4147-A177-3AD203B41FA5}">
                      <a16:colId xmlns:a16="http://schemas.microsoft.com/office/drawing/2014/main" val="697030170"/>
                    </a:ext>
                  </a:extLst>
                </a:gridCol>
                <a:gridCol w="1019881">
                  <a:extLst>
                    <a:ext uri="{9D8B030D-6E8A-4147-A177-3AD203B41FA5}">
                      <a16:colId xmlns:a16="http://schemas.microsoft.com/office/drawing/2014/main" val="170474522"/>
                    </a:ext>
                  </a:extLst>
                </a:gridCol>
                <a:gridCol w="1042345">
                  <a:extLst>
                    <a:ext uri="{9D8B030D-6E8A-4147-A177-3AD203B41FA5}">
                      <a16:colId xmlns:a16="http://schemas.microsoft.com/office/drawing/2014/main" val="3398890556"/>
                    </a:ext>
                  </a:extLst>
                </a:gridCol>
                <a:gridCol w="934517">
                  <a:extLst>
                    <a:ext uri="{9D8B030D-6E8A-4147-A177-3AD203B41FA5}">
                      <a16:colId xmlns:a16="http://schemas.microsoft.com/office/drawing/2014/main" val="3284882380"/>
                    </a:ext>
                  </a:extLst>
                </a:gridCol>
                <a:gridCol w="937512">
                  <a:extLst>
                    <a:ext uri="{9D8B030D-6E8A-4147-A177-3AD203B41FA5}">
                      <a16:colId xmlns:a16="http://schemas.microsoft.com/office/drawing/2014/main" val="1935903379"/>
                    </a:ext>
                  </a:extLst>
                </a:gridCol>
                <a:gridCol w="1401774">
                  <a:extLst>
                    <a:ext uri="{9D8B030D-6E8A-4147-A177-3AD203B41FA5}">
                      <a16:colId xmlns:a16="http://schemas.microsoft.com/office/drawing/2014/main" val="2853127870"/>
                    </a:ext>
                  </a:extLst>
                </a:gridCol>
              </a:tblGrid>
              <a:tr h="4079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Source of Variation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Sum of Squares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Degree of Freedom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Mean Sum of Squares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F-Ratio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*p-value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       Result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7263609"/>
                  </a:ext>
                </a:extLst>
              </a:tr>
              <a:tr h="3421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Between Samples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777.189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3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211.063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1.276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0.02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Significant </a:t>
                      </a:r>
                      <a:endParaRPr lang="en-BI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(Null rejected)</a:t>
                      </a:r>
                      <a:endParaRPr lang="en-BI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0682476"/>
                  </a:ext>
                </a:extLst>
              </a:tr>
              <a:tr h="2605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Within Samples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31202.267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216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90.681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8426552"/>
                  </a:ext>
                </a:extLst>
              </a:tr>
              <a:tr h="1654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Total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31976.456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219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 </a:t>
                      </a:r>
                      <a:endParaRPr lang="en-BI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9047942"/>
                  </a:ext>
                </a:extLst>
              </a:tr>
            </a:tbl>
          </a:graphicData>
        </a:graphic>
      </p:graphicFrame>
      <p:sp>
        <p:nvSpPr>
          <p:cNvPr id="9" name="Rectangle 2">
            <a:extLst>
              <a:ext uri="{FF2B5EF4-FFF2-40B4-BE49-F238E27FC236}">
                <a16:creationId xmlns:a16="http://schemas.microsoft.com/office/drawing/2014/main" id="{63B9C675-2A61-F55D-5468-AC0AB53596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2120" y="4575189"/>
            <a:ext cx="71638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BI" altLang="en-BI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Table </a:t>
            </a:r>
            <a:r>
              <a:rPr kumimoji="0" lang="en-US" altLang="en-BI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BI" altLang="en-BI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Output of ANOVA result to measure significant</a:t>
            </a:r>
            <a:r>
              <a:rPr kumimoji="0" lang="en-BI" altLang="en-BI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Mangal" panose="02040503050203030202" pitchFamily="18" charset="0"/>
              </a:rPr>
              <a:t> relationship between usage of ChatGPT and demographic profile of students (Age)</a:t>
            </a:r>
            <a:endParaRPr kumimoji="0" lang="en-BI" altLang="en-BI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A973C9-E57A-39A7-3015-D1358116D6CB}"/>
              </a:ext>
            </a:extLst>
          </p:cNvPr>
          <p:cNvSpPr txBox="1"/>
          <p:nvPr/>
        </p:nvSpPr>
        <p:spPr>
          <a:xfrm>
            <a:off x="1115616" y="4072309"/>
            <a:ext cx="4464498" cy="3191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>
              <a:lnSpc>
                <a:spcPct val="150000"/>
              </a:lnSpc>
              <a:spcAft>
                <a:spcPts val="1000"/>
              </a:spcAft>
            </a:pPr>
            <a:r>
              <a:rPr lang="en-IN" sz="1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*Level of significance = 5%</a:t>
            </a:r>
            <a:endParaRPr lang="en-BI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3459B34-D72F-51B8-FA07-6C0AF3175351}"/>
              </a:ext>
            </a:extLst>
          </p:cNvPr>
          <p:cNvSpPr txBox="1"/>
          <p:nvPr/>
        </p:nvSpPr>
        <p:spPr>
          <a:xfrm>
            <a:off x="968805" y="6290463"/>
            <a:ext cx="4579950" cy="339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>
              <a:lnSpc>
                <a:spcPct val="150000"/>
              </a:lnSpc>
              <a:spcAft>
                <a:spcPts val="1000"/>
              </a:spcAft>
            </a:pPr>
            <a:r>
              <a:rPr lang="en-IN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*Level of significance = 5%</a:t>
            </a:r>
            <a:endParaRPr lang="en-BI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E9D0206-C3D6-72C6-0986-D7D1243F4D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068719"/>
              </p:ext>
            </p:extLst>
          </p:nvPr>
        </p:nvGraphicFramePr>
        <p:xfrm>
          <a:off x="1069166" y="1577618"/>
          <a:ext cx="7488832" cy="1379670"/>
        </p:xfrm>
        <a:graphic>
          <a:graphicData uri="http://schemas.openxmlformats.org/drawingml/2006/table">
            <a:tbl>
              <a:tblPr firstRow="1" firstCol="1" bandRow="1"/>
              <a:tblGrid>
                <a:gridCol w="1130814">
                  <a:extLst>
                    <a:ext uri="{9D8B030D-6E8A-4147-A177-3AD203B41FA5}">
                      <a16:colId xmlns:a16="http://schemas.microsoft.com/office/drawing/2014/main" val="2210257787"/>
                    </a:ext>
                  </a:extLst>
                </a:gridCol>
                <a:gridCol w="1021476">
                  <a:extLst>
                    <a:ext uri="{9D8B030D-6E8A-4147-A177-3AD203B41FA5}">
                      <a16:colId xmlns:a16="http://schemas.microsoft.com/office/drawing/2014/main" val="689149386"/>
                    </a:ext>
                  </a:extLst>
                </a:gridCol>
                <a:gridCol w="1019979">
                  <a:extLst>
                    <a:ext uri="{9D8B030D-6E8A-4147-A177-3AD203B41FA5}">
                      <a16:colId xmlns:a16="http://schemas.microsoft.com/office/drawing/2014/main" val="3081405069"/>
                    </a:ext>
                  </a:extLst>
                </a:gridCol>
                <a:gridCol w="1042446">
                  <a:extLst>
                    <a:ext uri="{9D8B030D-6E8A-4147-A177-3AD203B41FA5}">
                      <a16:colId xmlns:a16="http://schemas.microsoft.com/office/drawing/2014/main" val="3305198806"/>
                    </a:ext>
                  </a:extLst>
                </a:gridCol>
                <a:gridCol w="934606">
                  <a:extLst>
                    <a:ext uri="{9D8B030D-6E8A-4147-A177-3AD203B41FA5}">
                      <a16:colId xmlns:a16="http://schemas.microsoft.com/office/drawing/2014/main" val="836707638"/>
                    </a:ext>
                  </a:extLst>
                </a:gridCol>
                <a:gridCol w="937602">
                  <a:extLst>
                    <a:ext uri="{9D8B030D-6E8A-4147-A177-3AD203B41FA5}">
                      <a16:colId xmlns:a16="http://schemas.microsoft.com/office/drawing/2014/main" val="2679523369"/>
                    </a:ext>
                  </a:extLst>
                </a:gridCol>
                <a:gridCol w="1401909">
                  <a:extLst>
                    <a:ext uri="{9D8B030D-6E8A-4147-A177-3AD203B41FA5}">
                      <a16:colId xmlns:a16="http://schemas.microsoft.com/office/drawing/2014/main" val="2360432229"/>
                    </a:ext>
                  </a:extLst>
                </a:gridCol>
              </a:tblGrid>
              <a:tr h="4731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Source of Variation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Sum of Squares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Degree of Freedom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Mean Sum of Squares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F-Ratio</a:t>
                      </a:r>
                      <a:endParaRPr lang="en-BI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*p-value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       Result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9915388"/>
                  </a:ext>
                </a:extLst>
              </a:tr>
              <a:tr h="3530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Between Samples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855.189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2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285.063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2.516</a:t>
                      </a:r>
                      <a:endParaRPr lang="en-BI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0.03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Significant 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(Null rejected)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724786"/>
                  </a:ext>
                </a:extLst>
              </a:tr>
              <a:tr h="3021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Within Samples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39402.267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217</a:t>
                      </a:r>
                      <a:endParaRPr lang="en-BI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110.681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209740"/>
                  </a:ext>
                </a:extLst>
              </a:tr>
              <a:tr h="1678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Total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40257.456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219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 </a:t>
                      </a:r>
                      <a:endParaRPr lang="en-BI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0885836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A0569D7D-E41B-9C3A-BF01-9D4C695F4C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9166" y="936986"/>
            <a:ext cx="727280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BI" altLang="en-BI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Table </a:t>
            </a:r>
            <a:r>
              <a:rPr kumimoji="0" lang="en-US" altLang="en-BI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BI" altLang="en-BI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Output of ANOVA result to measure significant</a:t>
            </a:r>
            <a:r>
              <a:rPr kumimoji="0" lang="en-BI" altLang="en-BI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Mangal" panose="02040503050203030202" pitchFamily="18" charset="0"/>
              </a:rPr>
              <a:t> relationship between usage of ChatGPT and demographic profile of students (Course)</a:t>
            </a:r>
            <a:endParaRPr kumimoji="0" lang="en-BI" altLang="en-BI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5223053-7D05-1E2A-9C36-4B7C6DB8F4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5145436"/>
              </p:ext>
            </p:extLst>
          </p:nvPr>
        </p:nvGraphicFramePr>
        <p:xfrm>
          <a:off x="1187624" y="4355979"/>
          <a:ext cx="7499351" cy="1533287"/>
        </p:xfrm>
        <a:graphic>
          <a:graphicData uri="http://schemas.openxmlformats.org/drawingml/2006/table">
            <a:tbl>
              <a:tblPr firstRow="1" firstCol="1" bandRow="1"/>
              <a:tblGrid>
                <a:gridCol w="1132402">
                  <a:extLst>
                    <a:ext uri="{9D8B030D-6E8A-4147-A177-3AD203B41FA5}">
                      <a16:colId xmlns:a16="http://schemas.microsoft.com/office/drawing/2014/main" val="1885492805"/>
                    </a:ext>
                  </a:extLst>
                </a:gridCol>
                <a:gridCol w="1022911">
                  <a:extLst>
                    <a:ext uri="{9D8B030D-6E8A-4147-A177-3AD203B41FA5}">
                      <a16:colId xmlns:a16="http://schemas.microsoft.com/office/drawing/2014/main" val="2079993843"/>
                    </a:ext>
                  </a:extLst>
                </a:gridCol>
                <a:gridCol w="1021412">
                  <a:extLst>
                    <a:ext uri="{9D8B030D-6E8A-4147-A177-3AD203B41FA5}">
                      <a16:colId xmlns:a16="http://schemas.microsoft.com/office/drawing/2014/main" val="4259496796"/>
                    </a:ext>
                  </a:extLst>
                </a:gridCol>
                <a:gridCol w="1043910">
                  <a:extLst>
                    <a:ext uri="{9D8B030D-6E8A-4147-A177-3AD203B41FA5}">
                      <a16:colId xmlns:a16="http://schemas.microsoft.com/office/drawing/2014/main" val="2820193252"/>
                    </a:ext>
                  </a:extLst>
                </a:gridCol>
                <a:gridCol w="935919">
                  <a:extLst>
                    <a:ext uri="{9D8B030D-6E8A-4147-A177-3AD203B41FA5}">
                      <a16:colId xmlns:a16="http://schemas.microsoft.com/office/drawing/2014/main" val="3139183719"/>
                    </a:ext>
                  </a:extLst>
                </a:gridCol>
                <a:gridCol w="938919">
                  <a:extLst>
                    <a:ext uri="{9D8B030D-6E8A-4147-A177-3AD203B41FA5}">
                      <a16:colId xmlns:a16="http://schemas.microsoft.com/office/drawing/2014/main" val="1850554368"/>
                    </a:ext>
                  </a:extLst>
                </a:gridCol>
                <a:gridCol w="1403878">
                  <a:extLst>
                    <a:ext uri="{9D8B030D-6E8A-4147-A177-3AD203B41FA5}">
                      <a16:colId xmlns:a16="http://schemas.microsoft.com/office/drawing/2014/main" val="1439969033"/>
                    </a:ext>
                  </a:extLst>
                </a:gridCol>
              </a:tblGrid>
              <a:tr h="5602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Source of Variation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Sum of Squares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Degree of Freedom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Mean Sum of Squares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F-Ratio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*p-value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       Result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5265119"/>
                  </a:ext>
                </a:extLst>
              </a:tr>
              <a:tr h="4181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Between Samples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855.189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5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285.063</a:t>
                      </a:r>
                      <a:endParaRPr lang="en-BI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1.470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0.01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Significant 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(Null rejected)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4133036"/>
                  </a:ext>
                </a:extLst>
              </a:tr>
              <a:tr h="3578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Within Samples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39402.267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214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110.681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2853793"/>
                  </a:ext>
                </a:extLst>
              </a:tr>
              <a:tr h="1656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Total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40257.456</a:t>
                      </a:r>
                      <a:endParaRPr lang="en-BI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219</a:t>
                      </a:r>
                      <a:endParaRPr lang="en-BI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 </a:t>
                      </a:r>
                      <a:endParaRPr lang="en-BI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7901" marR="6790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891936"/>
                  </a:ext>
                </a:extLst>
              </a:tr>
            </a:tbl>
          </a:graphicData>
        </a:graphic>
      </p:graphicFrame>
      <p:sp>
        <p:nvSpPr>
          <p:cNvPr id="5" name="Rectangle 2">
            <a:extLst>
              <a:ext uri="{FF2B5EF4-FFF2-40B4-BE49-F238E27FC236}">
                <a16:creationId xmlns:a16="http://schemas.microsoft.com/office/drawing/2014/main" id="{AE2A78D5-55D2-7431-5D85-B3C39BE94B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5893" y="3640172"/>
            <a:ext cx="7602811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BI" altLang="en-BI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Table </a:t>
            </a:r>
            <a:r>
              <a:rPr kumimoji="0" lang="en-US" altLang="en-BI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kumimoji="0" lang="en-BI" altLang="en-BI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Output of ANOVA result to measure significant</a:t>
            </a:r>
            <a:r>
              <a:rPr kumimoji="0" lang="en-BI" altLang="en-BI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Mangal" panose="02040503050203030202" pitchFamily="18" charset="0"/>
              </a:rPr>
              <a:t> relationship between usage of ChatGPT and demographic profile of students (Year of study)</a:t>
            </a:r>
            <a:endParaRPr kumimoji="0" lang="en-BI" altLang="en-BI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9C33D6B-C919-E84B-7E41-ADA100305C39}"/>
              </a:ext>
            </a:extLst>
          </p:cNvPr>
          <p:cNvSpPr txBox="1"/>
          <p:nvPr/>
        </p:nvSpPr>
        <p:spPr>
          <a:xfrm>
            <a:off x="827584" y="5949280"/>
            <a:ext cx="4572000" cy="339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>
              <a:lnSpc>
                <a:spcPct val="150000"/>
              </a:lnSpc>
              <a:spcAft>
                <a:spcPts val="1000"/>
              </a:spcAft>
            </a:pPr>
            <a:r>
              <a:rPr lang="en-IN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*Level of significance = 5%</a:t>
            </a:r>
            <a:endParaRPr lang="en-BI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FFE6A0A-6A73-718B-FC7F-EE06BCEA2C38}"/>
              </a:ext>
            </a:extLst>
          </p:cNvPr>
          <p:cNvSpPr txBox="1"/>
          <p:nvPr/>
        </p:nvSpPr>
        <p:spPr>
          <a:xfrm>
            <a:off x="1069166" y="2929636"/>
            <a:ext cx="4572000" cy="339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>
              <a:lnSpc>
                <a:spcPct val="150000"/>
              </a:lnSpc>
              <a:spcAft>
                <a:spcPts val="1000"/>
              </a:spcAft>
            </a:pPr>
            <a:r>
              <a:rPr lang="en-IN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*Level of significance = 5%</a:t>
            </a:r>
            <a:endParaRPr lang="en-BI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94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en-IN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H</a:t>
            </a:r>
            <a:r>
              <a:rPr lang="en-IN" sz="1800" b="1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02 </a:t>
            </a:r>
            <a:r>
              <a:rPr lang="en-IN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(Null Hypothesis): -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There is no significant relationship between usage of ChatGPT and perception &amp; performance of students in their academic activities.</a:t>
            </a:r>
          </a:p>
          <a:p>
            <a:pPr marL="82296" indent="0">
              <a:buNone/>
            </a:pPr>
            <a:r>
              <a:rPr lang="en-IN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IN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est used</a:t>
            </a:r>
            <a:r>
              <a:rPr lang="en-IN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Chi-Square Test of Independence</a:t>
            </a:r>
            <a:r>
              <a:rPr lang="en-IN" sz="1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Conducted to explore associations between categorical variables. Usage of ChatGPT and perception &amp; performance of students in their academic activities .</a:t>
            </a:r>
            <a:endParaRPr lang="en-BI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2296" indent="0">
              <a:buNone/>
            </a:pPr>
            <a:endParaRPr lang="en-BI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82296" indent="0">
              <a:buNone/>
            </a:pPr>
            <a:r>
              <a:rPr lang="en-IN" sz="1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Table </a:t>
            </a:r>
            <a:r>
              <a:rPr lang="en-IN" sz="1400" b="1" dirty="0"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5</a:t>
            </a:r>
            <a:r>
              <a:rPr lang="en-IN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: Output of Chi square test result to measure significant relationship between usage of ChatGPT and perception &amp; performance of students in their academic activities</a:t>
            </a:r>
            <a:endParaRPr lang="en-BI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82296" indent="0">
              <a:buNone/>
            </a:pPr>
            <a:endParaRPr lang="en-IN" sz="2000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38FB16A-8D52-BD22-8468-ACB65A3914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4795907"/>
              </p:ext>
            </p:extLst>
          </p:nvPr>
        </p:nvGraphicFramePr>
        <p:xfrm>
          <a:off x="1619672" y="4293096"/>
          <a:ext cx="6749416" cy="1025018"/>
        </p:xfrm>
        <a:graphic>
          <a:graphicData uri="http://schemas.openxmlformats.org/drawingml/2006/table">
            <a:tbl>
              <a:tblPr firstRow="1" firstCol="1" bandRow="1"/>
              <a:tblGrid>
                <a:gridCol w="2517532">
                  <a:extLst>
                    <a:ext uri="{9D8B030D-6E8A-4147-A177-3AD203B41FA5}">
                      <a16:colId xmlns:a16="http://schemas.microsoft.com/office/drawing/2014/main" val="3394543581"/>
                    </a:ext>
                  </a:extLst>
                </a:gridCol>
                <a:gridCol w="1028611">
                  <a:extLst>
                    <a:ext uri="{9D8B030D-6E8A-4147-A177-3AD203B41FA5}">
                      <a16:colId xmlns:a16="http://schemas.microsoft.com/office/drawing/2014/main" val="2683075378"/>
                    </a:ext>
                  </a:extLst>
                </a:gridCol>
                <a:gridCol w="2286702">
                  <a:extLst>
                    <a:ext uri="{9D8B030D-6E8A-4147-A177-3AD203B41FA5}">
                      <a16:colId xmlns:a16="http://schemas.microsoft.com/office/drawing/2014/main" val="3599181564"/>
                    </a:ext>
                  </a:extLst>
                </a:gridCol>
                <a:gridCol w="916571">
                  <a:extLst>
                    <a:ext uri="{9D8B030D-6E8A-4147-A177-3AD203B41FA5}">
                      <a16:colId xmlns:a16="http://schemas.microsoft.com/office/drawing/2014/main" val="2953903303"/>
                    </a:ext>
                  </a:extLst>
                </a:gridCol>
              </a:tblGrid>
              <a:tr h="35369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Mangal" panose="02040503050203030202" pitchFamily="18" charset="0"/>
                        </a:rPr>
                        <a:t>Usage of ChatGPT and perception &amp; performance of students in their academic activities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Mangal" panose="02040503050203030202" pitchFamily="18" charset="0"/>
                        </a:rPr>
                        <a:t>Chi square value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*p-value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Result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4519918"/>
                  </a:ext>
                </a:extLst>
              </a:tr>
              <a:tr h="489585"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19.661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0.03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Significant (Null rejected)</a:t>
                      </a:r>
                      <a:endParaRPr lang="en-BI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565226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en-IN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</a:t>
            </a:r>
            <a:r>
              <a:rPr lang="en-IN" sz="1800" b="1" baseline="-25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03</a:t>
            </a:r>
            <a:r>
              <a:rPr lang="en-IN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(Null Hypothesis): -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There is no significant relationship between usage of ChatGPT and ethical considerations of students in their academic activities.</a:t>
            </a:r>
          </a:p>
          <a:p>
            <a:pPr marL="82296" indent="0">
              <a:buNone/>
            </a:pPr>
            <a:r>
              <a:rPr lang="en-IN" sz="1600" b="1" dirty="0"/>
              <a:t>Test used </a:t>
            </a:r>
            <a:r>
              <a:rPr lang="en-IN" dirty="0"/>
              <a:t>:</a:t>
            </a:r>
            <a:r>
              <a:rPr lang="en-IN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Chi-Square Test of Independence</a:t>
            </a:r>
            <a:r>
              <a:rPr lang="en-IN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Conducted to explore associations between categorical variables. Usage of ChatGPT and ethical </a:t>
            </a:r>
            <a:r>
              <a:rPr lang="en-IN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considerations of students in their academic activities.</a:t>
            </a:r>
          </a:p>
          <a:p>
            <a:pPr marL="82296" indent="0">
              <a:buNone/>
            </a:pPr>
            <a:endParaRPr lang="en-IN" sz="2000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CB05037-2BEE-1900-6CE6-6A65AFDB42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0416734"/>
              </p:ext>
            </p:extLst>
          </p:nvPr>
        </p:nvGraphicFramePr>
        <p:xfrm>
          <a:off x="1691680" y="4374645"/>
          <a:ext cx="6749416" cy="1025018"/>
        </p:xfrm>
        <a:graphic>
          <a:graphicData uri="http://schemas.openxmlformats.org/drawingml/2006/table">
            <a:tbl>
              <a:tblPr firstRow="1" firstCol="1" bandRow="1"/>
              <a:tblGrid>
                <a:gridCol w="2517532">
                  <a:extLst>
                    <a:ext uri="{9D8B030D-6E8A-4147-A177-3AD203B41FA5}">
                      <a16:colId xmlns:a16="http://schemas.microsoft.com/office/drawing/2014/main" val="818775021"/>
                    </a:ext>
                  </a:extLst>
                </a:gridCol>
                <a:gridCol w="1028611">
                  <a:extLst>
                    <a:ext uri="{9D8B030D-6E8A-4147-A177-3AD203B41FA5}">
                      <a16:colId xmlns:a16="http://schemas.microsoft.com/office/drawing/2014/main" val="3120221688"/>
                    </a:ext>
                  </a:extLst>
                </a:gridCol>
                <a:gridCol w="2286702">
                  <a:extLst>
                    <a:ext uri="{9D8B030D-6E8A-4147-A177-3AD203B41FA5}">
                      <a16:colId xmlns:a16="http://schemas.microsoft.com/office/drawing/2014/main" val="1456759671"/>
                    </a:ext>
                  </a:extLst>
                </a:gridCol>
                <a:gridCol w="916571">
                  <a:extLst>
                    <a:ext uri="{9D8B030D-6E8A-4147-A177-3AD203B41FA5}">
                      <a16:colId xmlns:a16="http://schemas.microsoft.com/office/drawing/2014/main" val="3538497252"/>
                    </a:ext>
                  </a:extLst>
                </a:gridCol>
              </a:tblGrid>
              <a:tr h="35369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Mangal" panose="02040503050203030202" pitchFamily="18" charset="0"/>
                        </a:rPr>
                        <a:t>Usage of ChatGPT and Ethical considerations of students in their academic activities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Mangal" panose="02040503050203030202" pitchFamily="18" charset="0"/>
                        </a:rPr>
                        <a:t>Chi square value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*p-value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Result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9875651"/>
                  </a:ext>
                </a:extLst>
              </a:tr>
              <a:tr h="489585">
                <a:tc vMerge="1">
                  <a:txBody>
                    <a:bodyPr/>
                    <a:lstStyle/>
                    <a:p>
                      <a:endParaRPr lang="en-B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28.772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0.02</a:t>
                      </a:r>
                      <a:endParaRPr lang="en-BI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IN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Mangal" panose="02040503050203030202" pitchFamily="18" charset="0"/>
                        </a:rPr>
                        <a:t>Significant (Null rejected)</a:t>
                      </a:r>
                      <a:endParaRPr lang="en-BI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9238505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B0A31BAA-ECA8-3522-1FC2-F421F0C51C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7996" y="3619500"/>
            <a:ext cx="7056784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BI" altLang="en-BI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Table </a:t>
            </a:r>
            <a:r>
              <a:rPr lang="en-US" altLang="en-BI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kumimoji="0" lang="en-BI" altLang="en-BI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Output of Chi square test result to measure significant relationship between usage of ChatGPT and Ethical considerations of students in their academic activities</a:t>
            </a:r>
            <a:endParaRPr kumimoji="0" lang="en-BI" altLang="en-BI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25470"/>
          </a:xfrm>
        </p:spPr>
        <p:txBody>
          <a:bodyPr>
            <a:normAutofit fontScale="90000"/>
          </a:bodyPr>
          <a:lstStyle/>
          <a:p>
            <a:r>
              <a:rPr lang="en-IN" dirty="0"/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2984"/>
            <a:ext cx="7208358" cy="5105416"/>
          </a:xfrm>
        </p:spPr>
        <p:txBody>
          <a:bodyPr>
            <a:normAutofit/>
          </a:bodyPr>
          <a:lstStyle/>
          <a:p>
            <a:pPr algn="just"/>
            <a:r>
              <a:rPr lang="en-IN" sz="2200" b="1" dirty="0">
                <a:latin typeface="Times New Roman" pitchFamily="18" charset="0"/>
                <a:cs typeface="Times New Roman" pitchFamily="18" charset="0"/>
              </a:rPr>
              <a:t>Demographics Matter: </a:t>
            </a:r>
            <a:r>
              <a:rPr lang="en-IN" sz="2200" dirty="0">
                <a:latin typeface="Times New Roman" pitchFamily="18" charset="0"/>
                <a:cs typeface="Times New Roman" pitchFamily="18" charset="0"/>
              </a:rPr>
              <a:t>Age, gender, course, and year of study influence how students use ChatGPT.</a:t>
            </a:r>
          </a:p>
          <a:p>
            <a:pPr algn="just"/>
            <a:r>
              <a:rPr lang="en-IN" sz="2200" b="1" dirty="0">
                <a:latin typeface="Times New Roman" pitchFamily="18" charset="0"/>
                <a:cs typeface="Times New Roman" pitchFamily="18" charset="0"/>
              </a:rPr>
              <a:t> Academic Boost: </a:t>
            </a:r>
            <a:r>
              <a:rPr lang="en-IN" sz="2200" dirty="0">
                <a:latin typeface="Times New Roman" pitchFamily="18" charset="0"/>
                <a:cs typeface="Times New Roman" pitchFamily="18" charset="0"/>
              </a:rPr>
              <a:t>ChatGPT can improve academic performance (writing, ideas, problem-solving).</a:t>
            </a:r>
          </a:p>
          <a:p>
            <a:pPr algn="just"/>
            <a:r>
              <a:rPr lang="en-IN" sz="2200" b="1" dirty="0">
                <a:latin typeface="Times New Roman" pitchFamily="18" charset="0"/>
                <a:cs typeface="Times New Roman" pitchFamily="18" charset="0"/>
              </a:rPr>
              <a:t> Ethical Awareness: </a:t>
            </a:r>
            <a:r>
              <a:rPr lang="en-IN" sz="2200" dirty="0">
                <a:latin typeface="Times New Roman" pitchFamily="18" charset="0"/>
                <a:cs typeface="Times New Roman" pitchFamily="18" charset="0"/>
              </a:rPr>
              <a:t>Students recognize AI’s impact on academic integrity.</a:t>
            </a:r>
          </a:p>
          <a:p>
            <a:pPr algn="just"/>
            <a:r>
              <a:rPr lang="en-IN" sz="2200" b="1" dirty="0">
                <a:latin typeface="Times New Roman" pitchFamily="18" charset="0"/>
                <a:cs typeface="Times New Roman" pitchFamily="18" charset="0"/>
              </a:rPr>
              <a:t> Key Takeaway: </a:t>
            </a:r>
            <a:r>
              <a:rPr lang="en-IN" sz="2200" dirty="0">
                <a:latin typeface="Times New Roman" pitchFamily="18" charset="0"/>
                <a:cs typeface="Times New Roman" pitchFamily="18" charset="0"/>
              </a:rPr>
              <a:t>Implement tailored digital literacy and clear AI policies for responsible and equitable AI integration.</a:t>
            </a:r>
            <a:endParaRPr lang="en-IN" sz="2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IN" sz="4000" b="1" dirty="0">
                <a:latin typeface="Times New Roman" pitchFamily="18" charset="0"/>
                <a:cs typeface="Times New Roman" pitchFamily="18" charset="0"/>
              </a:rPr>
              <a:t>Implication &amp; Future Scope</a:t>
            </a:r>
            <a:endParaRPr lang="en-IN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644650" y="1071563"/>
            <a:ext cx="7499350" cy="5429250"/>
          </a:xfrm>
        </p:spPr>
        <p:txBody>
          <a:bodyPr>
            <a:normAutofit/>
          </a:bodyPr>
          <a:lstStyle/>
          <a:p>
            <a:pPr algn="just"/>
            <a:r>
              <a:rPr lang="en-IN" sz="2200" dirty="0">
                <a:latin typeface="Times New Roman" pitchFamily="18" charset="0"/>
                <a:cs typeface="Times New Roman" pitchFamily="18" charset="0"/>
              </a:rPr>
              <a:t>Integrate AI into curriculum responsibly.</a:t>
            </a:r>
          </a:p>
          <a:p>
            <a:pPr algn="just"/>
            <a:r>
              <a:rPr lang="en-IN" sz="2200" dirty="0">
                <a:latin typeface="Times New Roman" pitchFamily="18" charset="0"/>
                <a:cs typeface="Times New Roman" pitchFamily="18" charset="0"/>
              </a:rPr>
              <a:t> Design tailored literacy programs</a:t>
            </a:r>
          </a:p>
          <a:p>
            <a:pPr algn="just"/>
            <a:r>
              <a:rPr lang="en-IN" sz="2200" dirty="0">
                <a:latin typeface="Times New Roman" pitchFamily="18" charset="0"/>
                <a:cs typeface="Times New Roman" pitchFamily="18" charset="0"/>
              </a:rPr>
              <a:t> Develop clear ethical policies</a:t>
            </a:r>
          </a:p>
          <a:p>
            <a:pPr algn="just"/>
            <a:r>
              <a:rPr lang="en-IN" sz="2200" dirty="0">
                <a:latin typeface="Times New Roman" pitchFamily="18" charset="0"/>
                <a:cs typeface="Times New Roman" pitchFamily="18" charset="0"/>
              </a:rPr>
              <a:t> Training teachers and support students.</a:t>
            </a:r>
          </a:p>
          <a:p>
            <a:pPr algn="just">
              <a:buNone/>
            </a:pPr>
            <a:r>
              <a:rPr lang="en-IN" sz="22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IN" sz="2400" b="1" dirty="0">
                <a:latin typeface="Times New Roman" pitchFamily="18" charset="0"/>
                <a:cs typeface="Times New Roman" pitchFamily="18" charset="0"/>
              </a:rPr>
              <a:t>Future Scope</a:t>
            </a:r>
          </a:p>
          <a:p>
            <a:pPr algn="just"/>
            <a:r>
              <a:rPr lang="en-IN" sz="2200" b="1" dirty="0">
                <a:latin typeface="Times New Roman" pitchFamily="18" charset="0"/>
                <a:cs typeface="Times New Roman" pitchFamily="18" charset="0"/>
              </a:rPr>
              <a:t>Long-term Effects: </a:t>
            </a:r>
            <a:r>
              <a:rPr lang="en-IN" sz="2200" dirty="0">
                <a:latin typeface="Times New Roman" pitchFamily="18" charset="0"/>
                <a:cs typeface="Times New Roman" pitchFamily="18" charset="0"/>
              </a:rPr>
              <a:t>How does using ChatGPT impact student skills and ethics over time.</a:t>
            </a:r>
          </a:p>
          <a:p>
            <a:pPr algn="just"/>
            <a:r>
              <a:rPr lang="en-IN" sz="2200" b="1" dirty="0">
                <a:latin typeface="Times New Roman" pitchFamily="18" charset="0"/>
                <a:cs typeface="Times New Roman" pitchFamily="18" charset="0"/>
              </a:rPr>
              <a:t> Global View: </a:t>
            </a:r>
            <a:r>
              <a:rPr lang="en-IN" sz="2200" dirty="0">
                <a:latin typeface="Times New Roman" pitchFamily="18" charset="0"/>
                <a:cs typeface="Times New Roman" pitchFamily="18" charset="0"/>
              </a:rPr>
              <a:t>Compare AI use across different countries, subjects, and education levels.</a:t>
            </a:r>
          </a:p>
          <a:p>
            <a:pPr algn="just"/>
            <a:r>
              <a:rPr lang="en-IN" sz="2200" b="1" dirty="0">
                <a:latin typeface="Times New Roman" pitchFamily="18" charset="0"/>
                <a:cs typeface="Times New Roman" pitchFamily="18" charset="0"/>
              </a:rPr>
              <a:t> Student &amp; Teacher Voices: </a:t>
            </a:r>
            <a:r>
              <a:rPr lang="en-IN" sz="2200" dirty="0">
                <a:latin typeface="Times New Roman" pitchFamily="18" charset="0"/>
                <a:cs typeface="Times New Roman" pitchFamily="18" charset="0"/>
              </a:rPr>
              <a:t>Explore why student use AI and how teachers are adapting.</a:t>
            </a:r>
          </a:p>
          <a:p>
            <a:pPr algn="just"/>
            <a:r>
              <a:rPr lang="en-IN" sz="2200" b="1" dirty="0">
                <a:latin typeface="Times New Roman" pitchFamily="18" charset="0"/>
                <a:cs typeface="Times New Roman" pitchFamily="18" charset="0"/>
              </a:rPr>
              <a:t> Beyond ChatGPT: </a:t>
            </a:r>
            <a:r>
              <a:rPr lang="en-IN" sz="2200" dirty="0">
                <a:latin typeface="Times New Roman" pitchFamily="18" charset="0"/>
                <a:cs typeface="Times New Roman" pitchFamily="18" charset="0"/>
              </a:rPr>
              <a:t>Investigate new AI tools and their role in learning.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09C4F-2756-A9C6-0CDF-7B692E3C4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5608" y="2060848"/>
            <a:ext cx="7498080" cy="3240360"/>
          </a:xfrm>
        </p:spPr>
        <p:txBody>
          <a:bodyPr>
            <a:normAutofit/>
          </a:bodyPr>
          <a:lstStyle/>
          <a:p>
            <a:pPr algn="ctr"/>
            <a:r>
              <a:rPr lang="en-US" b="1" dirty="0"/>
              <a:t>Thank you</a:t>
            </a:r>
            <a:endParaRPr lang="en-BI" b="1" dirty="0"/>
          </a:p>
        </p:txBody>
      </p:sp>
    </p:spTree>
    <p:extLst>
      <p:ext uri="{BB962C8B-B14F-4D97-AF65-F5344CB8AC3E}">
        <p14:creationId xmlns:p14="http://schemas.microsoft.com/office/powerpoint/2010/main" val="29545508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293</TotalTime>
  <Words>1290</Words>
  <Application>Microsoft Office PowerPoint</Application>
  <PresentationFormat>On-screen Show (4:3)</PresentationFormat>
  <Paragraphs>206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Gill Sans MT</vt:lpstr>
      <vt:lpstr>Times New Roman</vt:lpstr>
      <vt:lpstr>Verdana</vt:lpstr>
      <vt:lpstr>Wingdings</vt:lpstr>
      <vt:lpstr>Wingdings 2</vt:lpstr>
      <vt:lpstr>Solstice</vt:lpstr>
      <vt:lpstr>Evaluating The Use Of ChatGPT In Academic Setting: A  Study Of Student Perceptions, Performance And Ethical Consideration</vt:lpstr>
      <vt:lpstr>Abstract</vt:lpstr>
      <vt:lpstr>Introduction</vt:lpstr>
      <vt:lpstr>LITERATURE REVIEW</vt:lpstr>
      <vt:lpstr>Objective of Study</vt:lpstr>
      <vt:lpstr>Research Methodology</vt:lpstr>
      <vt:lpstr>DATA ANALYSIS</vt:lpstr>
      <vt:lpstr>PowerPoint Presentation</vt:lpstr>
      <vt:lpstr>PowerPoint Presentation</vt:lpstr>
      <vt:lpstr>PowerPoint Presentation</vt:lpstr>
      <vt:lpstr>Conclusion</vt:lpstr>
      <vt:lpstr>Implication &amp; Future Scope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Evaluating The Use Of ChatGPT In Academic Setting: A  Study Of Student Perceptions, Performance And Ethical Consideration</dc:title>
  <dc:creator>ss</dc:creator>
  <cp:lastModifiedBy>Vishal bansal</cp:lastModifiedBy>
  <cp:revision>16</cp:revision>
  <dcterms:created xsi:type="dcterms:W3CDTF">2025-05-25T11:36:06Z</dcterms:created>
  <dcterms:modified xsi:type="dcterms:W3CDTF">2025-05-27T17:54:24Z</dcterms:modified>
</cp:coreProperties>
</file>