
<file path=[Content_Types].xml><?xml version="1.0" encoding="utf-8"?>
<Types xmlns="http://schemas.openxmlformats.org/package/2006/content-types">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2.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8.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12.xml"/>
  <Override ContentType="application/vnd.openxmlformats-officedocument.presentationml.slide+xml" PartName="/ppt/slides/slide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6.xml"/>
  <Override ContentType="application/vnd.openxmlformats-officedocument.presentationml.slide+xml" PartName="/ppt/slides/slide9.xml"/>
  <Override ContentType="application/vnd.openxmlformats-officedocument.presentationml.slide+xml" PartName="/ppt/slides/slide5.xml"/>
  <Override ContentType="application/vnd.openxmlformats-officedocument.presentationml.slide+xml" PartName="/ppt/slides/slide8.xml"/>
  <Override ContentType="application/vnd.openxmlformats-officedocument.presentationml.slide+xml" PartName="/ppt/slides/slide7.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59"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Lst>
  <p:sldSz cy="5143500" cx="9144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pos="2880">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A0E26AC9-216A-43CD-9824-119A4F5A3E72}">
  <a:tblStyle styleId="{A0E26AC9-216A-43CD-9824-119A4F5A3E72}" styleName="Table_0">
    <a:wholeTbl>
      <a:tcTxStyle>
        <a:font>
          <a:latin typeface="Arial"/>
          <a:ea typeface="Arial"/>
          <a:cs typeface="Arial"/>
        </a:font>
        <a:srgbClr val="000000"/>
      </a:tcTxStyle>
      <a:tcStyle>
        <a:tcBdr>
          <a:left>
            <a:ln cap="flat" cmpd="sng" w="9525">
              <a:solidFill>
                <a:srgbClr val="9E9E9E"/>
              </a:solidFill>
              <a:prstDash val="solid"/>
              <a:round/>
              <a:headEnd len="sm" w="sm" type="none"/>
              <a:tailEnd len="sm" w="sm" type="none"/>
            </a:ln>
          </a:left>
          <a:right>
            <a:ln cap="flat" cmpd="sng" w="9525">
              <a:solidFill>
                <a:srgbClr val="9E9E9E"/>
              </a:solidFill>
              <a:prstDash val="solid"/>
              <a:round/>
              <a:headEnd len="sm" w="sm" type="none"/>
              <a:tailEnd len="sm" w="sm" type="none"/>
            </a:ln>
          </a:right>
          <a:top>
            <a:ln cap="flat" cmpd="sng" w="9525">
              <a:solidFill>
                <a:srgbClr val="9E9E9E"/>
              </a:solidFill>
              <a:prstDash val="solid"/>
              <a:round/>
              <a:headEnd len="sm" w="sm" type="none"/>
              <a:tailEnd len="sm" w="sm" type="none"/>
            </a:ln>
          </a:top>
          <a:bottom>
            <a:ln cap="flat" cmpd="sng" w="9525">
              <a:solidFill>
                <a:srgbClr val="9E9E9E"/>
              </a:solidFill>
              <a:prstDash val="solid"/>
              <a:round/>
              <a:headEnd len="sm" w="sm" type="none"/>
              <a:tailEnd len="sm" w="sm" type="none"/>
            </a:ln>
          </a:bottom>
          <a:insideH>
            <a:ln cap="flat" cmpd="sng" w="9525">
              <a:solidFill>
                <a:srgbClr val="9E9E9E"/>
              </a:solidFill>
              <a:prstDash val="solid"/>
              <a:round/>
              <a:headEnd len="sm" w="sm" type="none"/>
              <a:tailEnd len="sm" w="sm" type="none"/>
            </a:ln>
          </a:insideH>
          <a:insideV>
            <a:ln cap="flat" cmpd="sng" w="9525">
              <a:solidFill>
                <a:srgbClr val="9E9E9E"/>
              </a:solidFill>
              <a:prstDash val="solid"/>
              <a:round/>
              <a:headEnd len="sm" w="sm" type="none"/>
              <a:tailEnd len="sm" w="sm" type="none"/>
            </a:ln>
          </a:insideV>
        </a:tcBdr>
      </a:tc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880"/>
      </p:guideLst>
    </p:cSldViewPr>
  </p:slideViewPr>
</p:viewPr>
</file>

<file path=ppt/_rels/presentation.xml.rels><?xml version="1.0" encoding="UTF-8" standalone="yes"?><Relationships xmlns="http://schemas.openxmlformats.org/package/2006/relationships"><Relationship Id="rId11" Type="http://schemas.openxmlformats.org/officeDocument/2006/relationships/slide" Target="slides/slide5.xml"/><Relationship Id="rId10" Type="http://schemas.openxmlformats.org/officeDocument/2006/relationships/slide" Target="slides/slide4.xml"/><Relationship Id="rId13" Type="http://schemas.openxmlformats.org/officeDocument/2006/relationships/slide" Target="slides/slide7.xml"/><Relationship Id="rId12" Type="http://schemas.openxmlformats.org/officeDocument/2006/relationships/slide" Target="slides/slide6.xml"/><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9" Type="http://schemas.openxmlformats.org/officeDocument/2006/relationships/slide" Target="slides/slide3.xml"/><Relationship Id="rId15" Type="http://schemas.openxmlformats.org/officeDocument/2006/relationships/slide" Target="slides/slide9.xml"/><Relationship Id="rId14" Type="http://schemas.openxmlformats.org/officeDocument/2006/relationships/slide" Target="slides/slide8.xml"/><Relationship Id="rId17" Type="http://schemas.openxmlformats.org/officeDocument/2006/relationships/slide" Target="slides/slide11.xml"/><Relationship Id="rId16" Type="http://schemas.openxmlformats.org/officeDocument/2006/relationships/slide" Target="slides/slide10.xml"/><Relationship Id="rId5" Type="http://schemas.openxmlformats.org/officeDocument/2006/relationships/slideMaster" Target="slideMasters/slideMaster1.xml"/><Relationship Id="rId6" Type="http://schemas.openxmlformats.org/officeDocument/2006/relationships/notesMaster" Target="notesMasters/notesMaster1.xml"/><Relationship Id="rId18" Type="http://schemas.openxmlformats.org/officeDocument/2006/relationships/slide" Target="slides/slide12.xml"/><Relationship Id="rId7" Type="http://schemas.openxmlformats.org/officeDocument/2006/relationships/slide" Target="slides/slide1.xml"/><Relationship Id="rId8"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 name="Shape 50"/>
        <p:cNvGrpSpPr/>
        <p:nvPr/>
      </p:nvGrpSpPr>
      <p:grpSpPr>
        <a:xfrm>
          <a:off x="0" y="0"/>
          <a:ext cx="0" cy="0"/>
          <a:chOff x="0" y="0"/>
          <a:chExt cx="0" cy="0"/>
        </a:xfrm>
      </p:grpSpPr>
      <p:sp>
        <p:nvSpPr>
          <p:cNvPr id="51" name="Google Shape;51;p: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p:spPr>
      </p:sp>
      <p:sp>
        <p:nvSpPr>
          <p:cNvPr id="52" name="Google Shape;52;p: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6" name="Shape 56"/>
        <p:cNvGrpSpPr/>
        <p:nvPr/>
      </p:nvGrpSpPr>
      <p:grpSpPr>
        <a:xfrm>
          <a:off x="0" y="0"/>
          <a:ext cx="0" cy="0"/>
          <a:chOff x="0" y="0"/>
          <a:chExt cx="0" cy="0"/>
        </a:xfrm>
      </p:grpSpPr>
      <p:sp>
        <p:nvSpPr>
          <p:cNvPr id="57" name="Google Shape;57;g3dc95041bcf_0_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8" name="Google Shape;58;g3dc95041bcf_0_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3" name="Shape 63"/>
        <p:cNvGrpSpPr/>
        <p:nvPr/>
      </p:nvGrpSpPr>
      <p:grpSpPr>
        <a:xfrm>
          <a:off x="0" y="0"/>
          <a:ext cx="0" cy="0"/>
          <a:chOff x="0" y="0"/>
          <a:chExt cx="0" cy="0"/>
        </a:xfrm>
      </p:grpSpPr>
      <p:sp>
        <p:nvSpPr>
          <p:cNvPr id="64" name="Google Shape;64;g3dc95041bcf_0_1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5" name="Google Shape;65;g3dc95041bcf_0_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1" name="Shape 71"/>
        <p:cNvGrpSpPr/>
        <p:nvPr/>
      </p:nvGrpSpPr>
      <p:grpSpPr>
        <a:xfrm>
          <a:off x="0" y="0"/>
          <a:ext cx="0" cy="0"/>
          <a:chOff x="0" y="0"/>
          <a:chExt cx="0" cy="0"/>
        </a:xfrm>
      </p:grpSpPr>
      <p:sp>
        <p:nvSpPr>
          <p:cNvPr id="72" name="Google Shape;72;g3dca708cfba_0_3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3" name="Google Shape;73;g3dca708cfba_0_3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7" name="Shape 77"/>
        <p:cNvGrpSpPr/>
        <p:nvPr/>
      </p:nvGrpSpPr>
      <p:grpSpPr>
        <a:xfrm>
          <a:off x="0" y="0"/>
          <a:ext cx="0" cy="0"/>
          <a:chOff x="0" y="0"/>
          <a:chExt cx="0" cy="0"/>
        </a:xfrm>
      </p:grpSpPr>
      <p:sp>
        <p:nvSpPr>
          <p:cNvPr id="78" name="Google Shape;78;g3dc95041bcf_0_3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9" name="Google Shape;79;g3dc95041bcf_0_3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3" name="Shape 83"/>
        <p:cNvGrpSpPr/>
        <p:nvPr/>
      </p:nvGrpSpPr>
      <p:grpSpPr>
        <a:xfrm>
          <a:off x="0" y="0"/>
          <a:ext cx="0" cy="0"/>
          <a:chOff x="0" y="0"/>
          <a:chExt cx="0" cy="0"/>
        </a:xfrm>
      </p:grpSpPr>
      <p:sp>
        <p:nvSpPr>
          <p:cNvPr id="84" name="Google Shape;84;g3dc95041bcf_0_3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5" name="Google Shape;85;g3dc95041bcf_0_3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3" name="Shape 93"/>
        <p:cNvGrpSpPr/>
        <p:nvPr/>
      </p:nvGrpSpPr>
      <p:grpSpPr>
        <a:xfrm>
          <a:off x="0" y="0"/>
          <a:ext cx="0" cy="0"/>
          <a:chOff x="0" y="0"/>
          <a:chExt cx="0" cy="0"/>
        </a:xfrm>
      </p:grpSpPr>
      <p:sp>
        <p:nvSpPr>
          <p:cNvPr id="94" name="Google Shape;94;g3dc95041bcf_0_5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5" name="Google Shape;95;g3dc95041bcf_0_5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1" name="Shape 101"/>
        <p:cNvGrpSpPr/>
        <p:nvPr/>
      </p:nvGrpSpPr>
      <p:grpSpPr>
        <a:xfrm>
          <a:off x="0" y="0"/>
          <a:ext cx="0" cy="0"/>
          <a:chOff x="0" y="0"/>
          <a:chExt cx="0" cy="0"/>
        </a:xfrm>
      </p:grpSpPr>
      <p:sp>
        <p:nvSpPr>
          <p:cNvPr id="102" name="Google Shape;102;g3dca35a80e2_0_2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3" name="Google Shape;103;g3dca35a80e2_0_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9" name="Shape 109"/>
        <p:cNvGrpSpPr/>
        <p:nvPr/>
      </p:nvGrpSpPr>
      <p:grpSpPr>
        <a:xfrm>
          <a:off x="0" y="0"/>
          <a:ext cx="0" cy="0"/>
          <a:chOff x="0" y="0"/>
          <a:chExt cx="0" cy="0"/>
        </a:xfrm>
      </p:grpSpPr>
      <p:sp>
        <p:nvSpPr>
          <p:cNvPr id="110" name="Google Shape;110;g3dc95041bcf_0_5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1" name="Google Shape;111;g3dc95041bcf_0_5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7" name="Shape 117"/>
        <p:cNvGrpSpPr/>
        <p:nvPr/>
      </p:nvGrpSpPr>
      <p:grpSpPr>
        <a:xfrm>
          <a:off x="0" y="0"/>
          <a:ext cx="0" cy="0"/>
          <a:chOff x="0" y="0"/>
          <a:chExt cx="0" cy="0"/>
        </a:xfrm>
      </p:grpSpPr>
      <p:sp>
        <p:nvSpPr>
          <p:cNvPr id="118" name="Google Shape;118;g3dca708cfba_0_1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9" name="Google Shape;119;g3dca708cfba_0_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4" name="Shape 124"/>
        <p:cNvGrpSpPr/>
        <p:nvPr/>
      </p:nvGrpSpPr>
      <p:grpSpPr>
        <a:xfrm>
          <a:off x="0" y="0"/>
          <a:ext cx="0" cy="0"/>
          <a:chOff x="0" y="0"/>
          <a:chExt cx="0" cy="0"/>
        </a:xfrm>
      </p:grpSpPr>
      <p:sp>
        <p:nvSpPr>
          <p:cNvPr id="125" name="Google Shape;125;g3dc95041bcf_0_6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6" name="Google Shape;126;g3dc95041bcf_0_6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0" name="Shape 130"/>
        <p:cNvGrpSpPr/>
        <p:nvPr/>
      </p:nvGrpSpPr>
      <p:grpSpPr>
        <a:xfrm>
          <a:off x="0" y="0"/>
          <a:ext cx="0" cy="0"/>
          <a:chOff x="0" y="0"/>
          <a:chExt cx="0" cy="0"/>
        </a:xfrm>
      </p:grpSpPr>
      <p:sp>
        <p:nvSpPr>
          <p:cNvPr id="131" name="Google Shape;131;g3dc95041bcf_0_6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2" name="Google Shape;132;g3dc95041bcf_0_6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2"/>
          <p:cNvSpPr txBox="1"/>
          <p:nvPr>
            <p:ph type="ctrTitle"/>
          </p:nvPr>
        </p:nvSpPr>
        <p:spPr>
          <a:xfrm>
            <a:off x="311708" y="744575"/>
            <a:ext cx="8520600" cy="2052600"/>
          </a:xfrm>
          <a:prstGeom prst="rect">
            <a:avLst/>
          </a:prstGeom>
        </p:spPr>
        <p:txBody>
          <a:bodyPr anchorCtr="0" anchor="b" bIns="91425" lIns="91425" spcFirstLastPara="1" rIns="91425" wrap="square" tIns="91425">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11" name="Google Shape;11;p2"/>
          <p:cNvSpPr txBox="1"/>
          <p:nvPr>
            <p:ph idx="1" type="subTitle"/>
          </p:nvPr>
        </p:nvSpPr>
        <p:spPr>
          <a:xfrm>
            <a:off x="311700" y="2834125"/>
            <a:ext cx="8520600" cy="7926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3" name="Shape 13"/>
        <p:cNvGrpSpPr/>
        <p:nvPr/>
      </p:nvGrpSpPr>
      <p:grpSpPr>
        <a:xfrm>
          <a:off x="0" y="0"/>
          <a:ext cx="0" cy="0"/>
          <a:chOff x="0" y="0"/>
          <a:chExt cx="0" cy="0"/>
        </a:xfrm>
      </p:grpSpPr>
      <p:sp>
        <p:nvSpPr>
          <p:cNvPr id="14" name="Google Shape;14;p3"/>
          <p:cNvSpPr txBox="1"/>
          <p:nvPr>
            <p:ph type="title"/>
          </p:nvPr>
        </p:nvSpPr>
        <p:spPr>
          <a:xfrm>
            <a:off x="311700" y="2150850"/>
            <a:ext cx="8520600" cy="841800"/>
          </a:xfrm>
          <a:prstGeom prst="rect">
            <a:avLst/>
          </a:prstGeom>
        </p:spPr>
        <p:txBody>
          <a:bodyPr anchorCtr="0" anchor="ctr" bIns="91425" lIns="91425" spcFirstLastPara="1" rIns="91425" wrap="square" tIns="91425">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15" name="Google Shape;15;p3"/>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6" name="Shape 16"/>
        <p:cNvGrpSpPr/>
        <p:nvPr/>
      </p:nvGrpSpPr>
      <p:grpSpPr>
        <a:xfrm>
          <a:off x="0" y="0"/>
          <a:ext cx="0" cy="0"/>
          <a:chOff x="0" y="0"/>
          <a:chExt cx="0" cy="0"/>
        </a:xfrm>
      </p:grpSpPr>
      <p:sp>
        <p:nvSpPr>
          <p:cNvPr id="17" name="Google Shape;17;p4"/>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18" name="Google Shape;18;p4"/>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19" name="Google Shape;19;p4"/>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0" name="Shape 20"/>
        <p:cNvGrpSpPr/>
        <p:nvPr/>
      </p:nvGrpSpPr>
      <p:grpSpPr>
        <a:xfrm>
          <a:off x="0" y="0"/>
          <a:ext cx="0" cy="0"/>
          <a:chOff x="0" y="0"/>
          <a:chExt cx="0" cy="0"/>
        </a:xfrm>
      </p:grpSpPr>
      <p:sp>
        <p:nvSpPr>
          <p:cNvPr id="21" name="Google Shape;21;p5"/>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2" name="Google Shape;22;p5"/>
          <p:cNvSpPr txBox="1"/>
          <p:nvPr>
            <p:ph idx="1" type="body"/>
          </p:nvPr>
        </p:nvSpPr>
        <p:spPr>
          <a:xfrm>
            <a:off x="3117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3" name="Google Shape;23;p5"/>
          <p:cNvSpPr txBox="1"/>
          <p:nvPr>
            <p:ph idx="2" type="body"/>
          </p:nvPr>
        </p:nvSpPr>
        <p:spPr>
          <a:xfrm>
            <a:off x="48324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4" name="Google Shape;24;p5"/>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5" name="Shape 25"/>
        <p:cNvGrpSpPr/>
        <p:nvPr/>
      </p:nvGrpSpPr>
      <p:grpSpPr>
        <a:xfrm>
          <a:off x="0" y="0"/>
          <a:ext cx="0" cy="0"/>
          <a:chOff x="0" y="0"/>
          <a:chExt cx="0" cy="0"/>
        </a:xfrm>
      </p:grpSpPr>
      <p:sp>
        <p:nvSpPr>
          <p:cNvPr id="26" name="Google Shape;26;p6"/>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7" name="Google Shape;27;p6"/>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8" name="Shape 28"/>
        <p:cNvGrpSpPr/>
        <p:nvPr/>
      </p:nvGrpSpPr>
      <p:grpSpPr>
        <a:xfrm>
          <a:off x="0" y="0"/>
          <a:ext cx="0" cy="0"/>
          <a:chOff x="0" y="0"/>
          <a:chExt cx="0" cy="0"/>
        </a:xfrm>
      </p:grpSpPr>
      <p:sp>
        <p:nvSpPr>
          <p:cNvPr id="29" name="Google Shape;29;p7"/>
          <p:cNvSpPr txBox="1"/>
          <p:nvPr>
            <p:ph type="title"/>
          </p:nvPr>
        </p:nvSpPr>
        <p:spPr>
          <a:xfrm>
            <a:off x="311700" y="555600"/>
            <a:ext cx="2808000" cy="755700"/>
          </a:xfrm>
          <a:prstGeom prst="rect">
            <a:avLst/>
          </a:prstGeom>
        </p:spPr>
        <p:txBody>
          <a:bodyPr anchorCtr="0" anchor="b" bIns="91425" lIns="91425" spcFirstLastPara="1" rIns="91425" wrap="square" tIns="91425">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0" name="Google Shape;30;p7"/>
          <p:cNvSpPr txBox="1"/>
          <p:nvPr>
            <p:ph idx="1" type="body"/>
          </p:nvPr>
        </p:nvSpPr>
        <p:spPr>
          <a:xfrm>
            <a:off x="311700" y="1389600"/>
            <a:ext cx="2808000" cy="3179400"/>
          </a:xfrm>
          <a:prstGeom prst="rect">
            <a:avLst/>
          </a:prstGeom>
        </p:spPr>
        <p:txBody>
          <a:bodyPr anchorCtr="0" anchor="t" bIns="91425" lIns="91425" spcFirstLastPara="1" rIns="91425" wrap="square" tIns="91425">
            <a:normAutofit/>
          </a:bodyPr>
          <a:lstStyle>
            <a:lvl1pPr indent="-304800" lvl="0" marL="457200">
              <a:spcBef>
                <a:spcPts val="0"/>
              </a:spcBef>
              <a:spcAft>
                <a:spcPts val="0"/>
              </a:spcAft>
              <a:buSzPts val="1200"/>
              <a:buChar char="●"/>
              <a:defRPr sz="12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31" name="Google Shape;31;p7"/>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2" name="Shape 32"/>
        <p:cNvGrpSpPr/>
        <p:nvPr/>
      </p:nvGrpSpPr>
      <p:grpSpPr>
        <a:xfrm>
          <a:off x="0" y="0"/>
          <a:ext cx="0" cy="0"/>
          <a:chOff x="0" y="0"/>
          <a:chExt cx="0" cy="0"/>
        </a:xfrm>
      </p:grpSpPr>
      <p:sp>
        <p:nvSpPr>
          <p:cNvPr id="33" name="Google Shape;33;p8"/>
          <p:cNvSpPr txBox="1"/>
          <p:nvPr>
            <p:ph type="title"/>
          </p:nvPr>
        </p:nvSpPr>
        <p:spPr>
          <a:xfrm>
            <a:off x="490250" y="450150"/>
            <a:ext cx="6367800" cy="4090800"/>
          </a:xfrm>
          <a:prstGeom prst="rect">
            <a:avLst/>
          </a:prstGeom>
        </p:spPr>
        <p:txBody>
          <a:bodyPr anchorCtr="0" anchor="ctr" bIns="91425" lIns="91425" spcFirstLastPara="1" rIns="91425" wrap="square" tIns="91425">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34" name="Google Shape;34;p8"/>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9"/>
          <p:cNvSpPr txBox="1"/>
          <p:nvPr>
            <p:ph type="title"/>
          </p:nvPr>
        </p:nvSpPr>
        <p:spPr>
          <a:xfrm>
            <a:off x="265500" y="1233175"/>
            <a:ext cx="4045200" cy="1482300"/>
          </a:xfrm>
          <a:prstGeom prst="rect">
            <a:avLst/>
          </a:prstGeom>
        </p:spPr>
        <p:txBody>
          <a:bodyPr anchorCtr="0" anchor="b" bIns="91425" lIns="91425" spcFirstLastPara="1" rIns="91425" wrap="square" tIns="91425">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38" name="Google Shape;38;p9"/>
          <p:cNvSpPr txBox="1"/>
          <p:nvPr>
            <p:ph idx="1" type="subTitle"/>
          </p:nvPr>
        </p:nvSpPr>
        <p:spPr>
          <a:xfrm>
            <a:off x="265500" y="2803075"/>
            <a:ext cx="4045200" cy="12351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39" name="Google Shape;39;p9"/>
          <p:cNvSpPr txBox="1"/>
          <p:nvPr>
            <p:ph idx="2" type="body"/>
          </p:nvPr>
        </p:nvSpPr>
        <p:spPr>
          <a:xfrm>
            <a:off x="4939500" y="724075"/>
            <a:ext cx="3837000" cy="3695100"/>
          </a:xfrm>
          <a:prstGeom prst="rect">
            <a:avLst/>
          </a:prstGeom>
        </p:spPr>
        <p:txBody>
          <a:bodyPr anchorCtr="0" anchor="ctr"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40" name="Google Shape;40;p9"/>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1" name="Shape 41"/>
        <p:cNvGrpSpPr/>
        <p:nvPr/>
      </p:nvGrpSpPr>
      <p:grpSpPr>
        <a:xfrm>
          <a:off x="0" y="0"/>
          <a:ext cx="0" cy="0"/>
          <a:chOff x="0" y="0"/>
          <a:chExt cx="0" cy="0"/>
        </a:xfrm>
      </p:grpSpPr>
      <p:sp>
        <p:nvSpPr>
          <p:cNvPr id="42" name="Google Shape;42;p10"/>
          <p:cNvSpPr txBox="1"/>
          <p:nvPr>
            <p:ph idx="1" type="body"/>
          </p:nvPr>
        </p:nvSpPr>
        <p:spPr>
          <a:xfrm>
            <a:off x="311700" y="4230575"/>
            <a:ext cx="5998800" cy="605100"/>
          </a:xfrm>
          <a:prstGeom prst="rect">
            <a:avLst/>
          </a:prstGeom>
        </p:spPr>
        <p:txBody>
          <a:bodyPr anchorCtr="0" anchor="ctr" bIns="91425" lIns="91425" spcFirstLastPara="1" rIns="91425" wrap="square" tIns="91425">
            <a:normAutofit/>
          </a:bodyPr>
          <a:lstStyle>
            <a:lvl1pPr indent="-228600" lvl="0" marL="457200">
              <a:lnSpc>
                <a:spcPct val="100000"/>
              </a:lnSpc>
              <a:spcBef>
                <a:spcPts val="0"/>
              </a:spcBef>
              <a:spcAft>
                <a:spcPts val="0"/>
              </a:spcAft>
              <a:buSzPts val="1800"/>
              <a:buNone/>
              <a:defRPr/>
            </a:lvl1pPr>
          </a:lstStyle>
          <a:p/>
        </p:txBody>
      </p:sp>
      <p:sp>
        <p:nvSpPr>
          <p:cNvPr id="43" name="Google Shape;43;p10"/>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4" name="Shape 44"/>
        <p:cNvGrpSpPr/>
        <p:nvPr/>
      </p:nvGrpSpPr>
      <p:grpSpPr>
        <a:xfrm>
          <a:off x="0" y="0"/>
          <a:ext cx="0" cy="0"/>
          <a:chOff x="0" y="0"/>
          <a:chExt cx="0" cy="0"/>
        </a:xfrm>
      </p:grpSpPr>
      <p:sp>
        <p:nvSpPr>
          <p:cNvPr id="45" name="Google Shape;45;p11"/>
          <p:cNvSpPr txBox="1"/>
          <p:nvPr>
            <p:ph hasCustomPrompt="1" type="title"/>
          </p:nvPr>
        </p:nvSpPr>
        <p:spPr>
          <a:xfrm>
            <a:off x="311700" y="1106125"/>
            <a:ext cx="8520600" cy="1963500"/>
          </a:xfrm>
          <a:prstGeom prst="rect">
            <a:avLst/>
          </a:prstGeom>
        </p:spPr>
        <p:txBody>
          <a:bodyPr anchorCtr="0" anchor="b" bIns="91425" lIns="91425" spcFirstLastPara="1" rIns="91425" wrap="square" tIns="91425">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p:nvPr>
            <p:ph idx="1" type="body"/>
          </p:nvPr>
        </p:nvSpPr>
        <p:spPr>
          <a:xfrm>
            <a:off x="311700" y="3152225"/>
            <a:ext cx="8520600" cy="1300800"/>
          </a:xfrm>
          <a:prstGeom prst="rect">
            <a:avLst/>
          </a:prstGeom>
        </p:spPr>
        <p:txBody>
          <a:bodyPr anchorCtr="0" anchor="t" bIns="91425" lIns="91425" spcFirstLastPara="1" rIns="91425" wrap="square" tIns="91425">
            <a:normAutofit/>
          </a:bodyPr>
          <a:lstStyle>
            <a:lvl1pPr indent="-342900" lvl="0" marL="457200" algn="ctr">
              <a:spcBef>
                <a:spcPts val="0"/>
              </a:spcBef>
              <a:spcAft>
                <a:spcPts val="0"/>
              </a:spcAft>
              <a:buSzPts val="1800"/>
              <a:buChar char="●"/>
              <a:defRPr/>
            </a:lvl1pPr>
            <a:lvl2pPr indent="-317500" lvl="1" marL="914400" algn="ctr">
              <a:spcBef>
                <a:spcPts val="0"/>
              </a:spcBef>
              <a:spcAft>
                <a:spcPts val="0"/>
              </a:spcAft>
              <a:buSzPts val="1400"/>
              <a:buChar char="○"/>
              <a:defRPr/>
            </a:lvl2pPr>
            <a:lvl3pPr indent="-317500" lvl="2" marL="1371600" algn="ctr">
              <a:spcBef>
                <a:spcPts val="0"/>
              </a:spcBef>
              <a:spcAft>
                <a:spcPts val="0"/>
              </a:spcAft>
              <a:buSzPts val="1400"/>
              <a:buChar char="■"/>
              <a:defRPr/>
            </a:lvl3pPr>
            <a:lvl4pPr indent="-317500" lvl="3" marL="1828800" algn="ctr">
              <a:spcBef>
                <a:spcPts val="0"/>
              </a:spcBef>
              <a:spcAft>
                <a:spcPts val="0"/>
              </a:spcAft>
              <a:buSzPts val="1400"/>
              <a:buChar char="●"/>
              <a:defRPr/>
            </a:lvl4pPr>
            <a:lvl5pPr indent="-317500" lvl="4" marL="2286000" algn="ctr">
              <a:spcBef>
                <a:spcPts val="0"/>
              </a:spcBef>
              <a:spcAft>
                <a:spcPts val="0"/>
              </a:spcAft>
              <a:buSzPts val="1400"/>
              <a:buChar char="○"/>
              <a:defRPr/>
            </a:lvl5pPr>
            <a:lvl6pPr indent="-317500" lvl="5" marL="2743200" algn="ctr">
              <a:spcBef>
                <a:spcPts val="0"/>
              </a:spcBef>
              <a:spcAft>
                <a:spcPts val="0"/>
              </a:spcAft>
              <a:buSzPts val="1400"/>
              <a:buChar char="■"/>
              <a:defRPr/>
            </a:lvl6pPr>
            <a:lvl7pPr indent="-317500" lvl="6" marL="3200400" algn="ctr">
              <a:spcBef>
                <a:spcPts val="0"/>
              </a:spcBef>
              <a:spcAft>
                <a:spcPts val="0"/>
              </a:spcAft>
              <a:buSzPts val="1400"/>
              <a:buChar char="●"/>
              <a:defRPr/>
            </a:lvl7pPr>
            <a:lvl8pPr indent="-317500" lvl="7" marL="3657600" algn="ctr">
              <a:spcBef>
                <a:spcPts val="0"/>
              </a:spcBef>
              <a:spcAft>
                <a:spcPts val="0"/>
              </a:spcAft>
              <a:buSzPts val="1400"/>
              <a:buChar char="○"/>
              <a:defRPr/>
            </a:lvl8pPr>
            <a:lvl9pPr indent="-317500" lvl="8" marL="4114800" algn="ctr">
              <a:spcBef>
                <a:spcPts val="0"/>
              </a:spcBef>
              <a:spcAft>
                <a:spcPts val="0"/>
              </a:spcAft>
              <a:buSzPts val="1400"/>
              <a:buChar char="■"/>
              <a:defRPr/>
            </a:lvl9pPr>
          </a:lstStyle>
          <a:p/>
        </p:txBody>
      </p:sp>
      <p:sp>
        <p:nvSpPr>
          <p:cNvPr id="47" name="Google Shape;47;p11"/>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8" name="Shape 48"/>
        <p:cNvGrpSpPr/>
        <p:nvPr/>
      </p:nvGrpSpPr>
      <p:grpSpPr>
        <a:xfrm>
          <a:off x="0" y="0"/>
          <a:ext cx="0" cy="0"/>
          <a:chOff x="0" y="0"/>
          <a:chExt cx="0" cy="0"/>
        </a:xfrm>
      </p:grpSpPr>
      <p:sp>
        <p:nvSpPr>
          <p:cNvPr id="49" name="Google Shape;49;p1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rmAutofit/>
          </a:bodyPr>
          <a:lstStyle>
            <a:lvl1pPr indent="-342900" lvl="0" marL="457200">
              <a:lnSpc>
                <a:spcPct val="115000"/>
              </a:lnSpc>
              <a:spcBef>
                <a:spcPts val="0"/>
              </a:spcBef>
              <a:spcAft>
                <a:spcPts val="0"/>
              </a:spcAft>
              <a:buClr>
                <a:schemeClr val="dk2"/>
              </a:buClr>
              <a:buSzPts val="1800"/>
              <a:buChar char="●"/>
              <a:defRPr sz="1800">
                <a:solidFill>
                  <a:schemeClr val="dk2"/>
                </a:solidFill>
              </a:defRPr>
            </a:lvl1pPr>
            <a:lvl2pPr indent="-317500" lvl="1" marL="914400">
              <a:lnSpc>
                <a:spcPct val="115000"/>
              </a:lnSpc>
              <a:spcBef>
                <a:spcPts val="0"/>
              </a:spcBef>
              <a:spcAft>
                <a:spcPts val="0"/>
              </a:spcAft>
              <a:buClr>
                <a:schemeClr val="dk2"/>
              </a:buClr>
              <a:buSzPts val="1400"/>
              <a:buChar char="○"/>
              <a:defRPr>
                <a:solidFill>
                  <a:schemeClr val="dk2"/>
                </a:solidFill>
              </a:defRPr>
            </a:lvl2pPr>
            <a:lvl3pPr indent="-317500" lvl="2" marL="1371600">
              <a:lnSpc>
                <a:spcPct val="115000"/>
              </a:lnSpc>
              <a:spcBef>
                <a:spcPts val="0"/>
              </a:spcBef>
              <a:spcAft>
                <a:spcPts val="0"/>
              </a:spcAft>
              <a:buClr>
                <a:schemeClr val="dk2"/>
              </a:buClr>
              <a:buSzPts val="1400"/>
              <a:buChar char="■"/>
              <a:defRPr>
                <a:solidFill>
                  <a:schemeClr val="dk2"/>
                </a:solidFill>
              </a:defRPr>
            </a:lvl3pPr>
            <a:lvl4pPr indent="-317500" lvl="3" marL="1828800">
              <a:lnSpc>
                <a:spcPct val="115000"/>
              </a:lnSpc>
              <a:spcBef>
                <a:spcPts val="0"/>
              </a:spcBef>
              <a:spcAft>
                <a:spcPts val="0"/>
              </a:spcAft>
              <a:buClr>
                <a:schemeClr val="dk2"/>
              </a:buClr>
              <a:buSzPts val="1400"/>
              <a:buChar char="●"/>
              <a:defRPr>
                <a:solidFill>
                  <a:schemeClr val="dk2"/>
                </a:solidFill>
              </a:defRPr>
            </a:lvl4pPr>
            <a:lvl5pPr indent="-317500" lvl="4" marL="2286000">
              <a:lnSpc>
                <a:spcPct val="115000"/>
              </a:lnSpc>
              <a:spcBef>
                <a:spcPts val="0"/>
              </a:spcBef>
              <a:spcAft>
                <a:spcPts val="0"/>
              </a:spcAft>
              <a:buClr>
                <a:schemeClr val="dk2"/>
              </a:buClr>
              <a:buSzPts val="1400"/>
              <a:buChar char="○"/>
              <a:defRPr>
                <a:solidFill>
                  <a:schemeClr val="dk2"/>
                </a:solidFill>
              </a:defRPr>
            </a:lvl5pPr>
            <a:lvl6pPr indent="-317500" lvl="5" marL="2743200">
              <a:lnSpc>
                <a:spcPct val="115000"/>
              </a:lnSpc>
              <a:spcBef>
                <a:spcPts val="0"/>
              </a:spcBef>
              <a:spcAft>
                <a:spcPts val="0"/>
              </a:spcAft>
              <a:buClr>
                <a:schemeClr val="dk2"/>
              </a:buClr>
              <a:buSzPts val="1400"/>
              <a:buChar char="■"/>
              <a:defRPr>
                <a:solidFill>
                  <a:schemeClr val="dk2"/>
                </a:solidFill>
              </a:defRPr>
            </a:lvl6pPr>
            <a:lvl7pPr indent="-317500" lvl="6" marL="3200400">
              <a:lnSpc>
                <a:spcPct val="115000"/>
              </a:lnSpc>
              <a:spcBef>
                <a:spcPts val="0"/>
              </a:spcBef>
              <a:spcAft>
                <a:spcPts val="0"/>
              </a:spcAft>
              <a:buClr>
                <a:schemeClr val="dk2"/>
              </a:buClr>
              <a:buSzPts val="1400"/>
              <a:buChar char="●"/>
              <a:defRPr>
                <a:solidFill>
                  <a:schemeClr val="dk2"/>
                </a:solidFill>
              </a:defRPr>
            </a:lvl7pPr>
            <a:lvl8pPr indent="-317500" lvl="7" marL="3657600">
              <a:lnSpc>
                <a:spcPct val="115000"/>
              </a:lnSpc>
              <a:spcBef>
                <a:spcPts val="0"/>
              </a:spcBef>
              <a:spcAft>
                <a:spcPts val="0"/>
              </a:spcAft>
              <a:buClr>
                <a:schemeClr val="dk2"/>
              </a:buClr>
              <a:buSzPts val="1400"/>
              <a:buChar char="○"/>
              <a:defRPr>
                <a:solidFill>
                  <a:schemeClr val="dk2"/>
                </a:solidFill>
              </a:defRPr>
            </a:lvl8pPr>
            <a:lvl9pPr indent="-317500" lvl="8" marL="4114800">
              <a:lnSpc>
                <a:spcPct val="115000"/>
              </a:lnSpc>
              <a:spcBef>
                <a:spcPts val="0"/>
              </a:spcBef>
              <a:spcAft>
                <a:spcPts val="0"/>
              </a:spcAft>
              <a:buClr>
                <a:schemeClr val="dk2"/>
              </a:buClr>
              <a:buSzPts val="1400"/>
              <a:buChar char="■"/>
              <a:defRPr>
                <a:solidFill>
                  <a:schemeClr val="dk2"/>
                </a:solidFill>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indent="0" lvl="0" marL="0" rtl="0" algn="r">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9.xml"/><Relationship Id="rId3" Type="http://schemas.openxmlformats.org/officeDocument/2006/relationships/image" Target="../media/image2.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0.xml"/><Relationship Id="rId3" Type="http://schemas.openxmlformats.org/officeDocument/2006/relationships/image" Target="../media/image1.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2.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9900"/>
        </a:solidFill>
      </p:bgPr>
    </p:bg>
    <p:spTree>
      <p:nvGrpSpPr>
        <p:cNvPr id="53" name="Shape 53"/>
        <p:cNvGrpSpPr/>
        <p:nvPr/>
      </p:nvGrpSpPr>
      <p:grpSpPr>
        <a:xfrm>
          <a:off x="0" y="0"/>
          <a:ext cx="0" cy="0"/>
          <a:chOff x="0" y="0"/>
          <a:chExt cx="0" cy="0"/>
        </a:xfrm>
      </p:grpSpPr>
      <p:sp>
        <p:nvSpPr>
          <p:cNvPr id="54" name="Google Shape;54;p13"/>
          <p:cNvSpPr txBox="1"/>
          <p:nvPr>
            <p:ph type="ctrTitle"/>
          </p:nvPr>
        </p:nvSpPr>
        <p:spPr>
          <a:xfrm>
            <a:off x="253608" y="233350"/>
            <a:ext cx="8520600" cy="2052600"/>
          </a:xfrm>
          <a:prstGeom prst="rect">
            <a:avLst/>
          </a:prstGeom>
        </p:spPr>
        <p:txBody>
          <a:bodyPr anchorCtr="0" anchor="b" bIns="91425" lIns="91425" spcFirstLastPara="1" rIns="91425" wrap="square" tIns="91425">
            <a:normAutofit fontScale="90000"/>
          </a:bodyPr>
          <a:lstStyle/>
          <a:p>
            <a:pPr indent="0" lvl="0" marL="0" rtl="0" algn="ctr">
              <a:spcBef>
                <a:spcPts val="0"/>
              </a:spcBef>
              <a:spcAft>
                <a:spcPts val="0"/>
              </a:spcAft>
              <a:buNone/>
            </a:pPr>
            <a:r>
              <a:rPr lang="en" sz="4400">
                <a:latin typeface="Calibri"/>
                <a:ea typeface="Calibri"/>
                <a:cs typeface="Calibri"/>
                <a:sym typeface="Calibri"/>
              </a:rPr>
              <a:t>An Empirical Study on the Impact of Fintech Innovation on Sustainable Economic Growth in India</a:t>
            </a:r>
            <a:endParaRPr/>
          </a:p>
        </p:txBody>
      </p:sp>
      <p:sp>
        <p:nvSpPr>
          <p:cNvPr id="55" name="Google Shape;55;p13"/>
          <p:cNvSpPr txBox="1"/>
          <p:nvPr>
            <p:ph idx="1" type="subTitle"/>
          </p:nvPr>
        </p:nvSpPr>
        <p:spPr>
          <a:xfrm>
            <a:off x="393025" y="2913075"/>
            <a:ext cx="8520600" cy="1668600"/>
          </a:xfrm>
          <a:prstGeom prst="rect">
            <a:avLst/>
          </a:prstGeom>
        </p:spPr>
        <p:txBody>
          <a:bodyPr anchorCtr="0" anchor="t" bIns="91425" lIns="91425" spcFirstLastPara="1" rIns="91425" wrap="square" tIns="91425">
            <a:normAutofit lnSpcReduction="20000"/>
          </a:bodyPr>
          <a:lstStyle/>
          <a:p>
            <a:pPr indent="0" lvl="0" marL="0" rtl="0" algn="just">
              <a:lnSpc>
                <a:spcPct val="115000"/>
              </a:lnSpc>
              <a:spcBef>
                <a:spcPts val="0"/>
              </a:spcBef>
              <a:spcAft>
                <a:spcPts val="0"/>
              </a:spcAft>
              <a:buClr>
                <a:schemeClr val="dk1"/>
              </a:buClr>
              <a:buSzPts val="1100"/>
              <a:buFont typeface="Arial"/>
              <a:buNone/>
            </a:pPr>
            <a:r>
              <a:rPr lang="en" sz="2500">
                <a:solidFill>
                  <a:schemeClr val="dk1"/>
                </a:solidFill>
                <a:latin typeface="Calibri"/>
                <a:ea typeface="Calibri"/>
                <a:cs typeface="Calibri"/>
                <a:sym typeface="Calibri"/>
              </a:rPr>
              <a:t>Presented by: Ms. Divya Bhatia</a:t>
            </a:r>
            <a:endParaRPr sz="2500">
              <a:solidFill>
                <a:schemeClr val="dk1"/>
              </a:solidFill>
              <a:latin typeface="Calibri"/>
              <a:ea typeface="Calibri"/>
              <a:cs typeface="Calibri"/>
              <a:sym typeface="Calibri"/>
            </a:endParaRPr>
          </a:p>
          <a:p>
            <a:pPr indent="0" lvl="0" marL="0" rtl="0" algn="just">
              <a:lnSpc>
                <a:spcPct val="115000"/>
              </a:lnSpc>
              <a:spcBef>
                <a:spcPts val="0"/>
              </a:spcBef>
              <a:spcAft>
                <a:spcPts val="0"/>
              </a:spcAft>
              <a:buClr>
                <a:schemeClr val="dk1"/>
              </a:buClr>
              <a:buSzPts val="1100"/>
              <a:buFont typeface="Arial"/>
              <a:buNone/>
            </a:pPr>
            <a:r>
              <a:rPr lang="en" sz="2500">
                <a:solidFill>
                  <a:schemeClr val="dk1"/>
                </a:solidFill>
                <a:latin typeface="Calibri"/>
                <a:ea typeface="Calibri"/>
                <a:cs typeface="Calibri"/>
                <a:sym typeface="Calibri"/>
              </a:rPr>
              <a:t>International Conference</a:t>
            </a:r>
            <a:endParaRPr sz="2500">
              <a:solidFill>
                <a:schemeClr val="dk1"/>
              </a:solidFill>
              <a:latin typeface="Calibri"/>
              <a:ea typeface="Calibri"/>
              <a:cs typeface="Calibri"/>
              <a:sym typeface="Calibri"/>
            </a:endParaRPr>
          </a:p>
          <a:p>
            <a:pPr indent="0" lvl="0" marL="0" rtl="0" algn="just">
              <a:lnSpc>
                <a:spcPct val="115000"/>
              </a:lnSpc>
              <a:spcBef>
                <a:spcPts val="0"/>
              </a:spcBef>
              <a:spcAft>
                <a:spcPts val="0"/>
              </a:spcAft>
              <a:buClr>
                <a:schemeClr val="dk1"/>
              </a:buClr>
              <a:buSzPts val="1100"/>
              <a:buFont typeface="Arial"/>
              <a:buNone/>
            </a:pPr>
            <a:r>
              <a:rPr lang="en" sz="2500">
                <a:solidFill>
                  <a:schemeClr val="dk1"/>
                </a:solidFill>
                <a:latin typeface="Calibri"/>
                <a:ea typeface="Calibri"/>
                <a:cs typeface="Calibri"/>
                <a:sym typeface="Calibri"/>
              </a:rPr>
              <a:t>Focus: Impact of fintech in India’s growth</a:t>
            </a:r>
            <a:endParaRPr sz="2500">
              <a:solidFill>
                <a:schemeClr val="dk1"/>
              </a:solidFill>
              <a:latin typeface="Calibri"/>
              <a:ea typeface="Calibri"/>
              <a:cs typeface="Calibri"/>
              <a:sym typeface="Calibri"/>
            </a:endParaRPr>
          </a:p>
          <a:p>
            <a:pPr indent="0" lvl="0" marL="0" rtl="0" algn="just">
              <a:spcBef>
                <a:spcPts val="0"/>
              </a:spcBef>
              <a:spcAft>
                <a:spcPts val="0"/>
              </a:spcAft>
              <a:buNone/>
            </a:pPr>
            <a:r>
              <a:t/>
            </a:r>
            <a:endParaRPr sz="2500"/>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9900"/>
        </a:solidFill>
      </p:bgPr>
    </p:bg>
    <p:spTree>
      <p:nvGrpSpPr>
        <p:cNvPr id="59" name="Shape 59"/>
        <p:cNvGrpSpPr/>
        <p:nvPr/>
      </p:nvGrpSpPr>
      <p:grpSpPr>
        <a:xfrm>
          <a:off x="0" y="0"/>
          <a:ext cx="0" cy="0"/>
          <a:chOff x="0" y="0"/>
          <a:chExt cx="0" cy="0"/>
        </a:xfrm>
      </p:grpSpPr>
      <p:sp>
        <p:nvSpPr>
          <p:cNvPr id="60" name="Google Shape;60;p14"/>
          <p:cNvSpPr txBox="1"/>
          <p:nvPr>
            <p:ph type="title"/>
          </p:nvPr>
        </p:nvSpPr>
        <p:spPr>
          <a:xfrm>
            <a:off x="311700" y="181575"/>
            <a:ext cx="8520600" cy="6489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sz="4400">
                <a:latin typeface="Calibri"/>
                <a:ea typeface="Calibri"/>
                <a:cs typeface="Calibri"/>
                <a:sym typeface="Calibri"/>
              </a:rPr>
              <a:t>Abstract</a:t>
            </a:r>
            <a:endParaRPr/>
          </a:p>
        </p:txBody>
      </p:sp>
      <p:sp>
        <p:nvSpPr>
          <p:cNvPr id="61" name="Google Shape;61;p14"/>
          <p:cNvSpPr txBox="1"/>
          <p:nvPr>
            <p:ph idx="1" type="body"/>
          </p:nvPr>
        </p:nvSpPr>
        <p:spPr>
          <a:xfrm>
            <a:off x="311700" y="930950"/>
            <a:ext cx="4117800" cy="3926700"/>
          </a:xfrm>
          <a:prstGeom prst="rect">
            <a:avLst/>
          </a:prstGeom>
        </p:spPr>
        <p:txBody>
          <a:bodyPr anchorCtr="0" anchor="t" bIns="91425" lIns="91425" spcFirstLastPara="1" rIns="91425" wrap="square" tIns="91425">
            <a:noAutofit/>
          </a:bodyPr>
          <a:lstStyle/>
          <a:p>
            <a:pPr indent="0" lvl="0" marL="0" rtl="0" algn="just">
              <a:spcBef>
                <a:spcPts val="0"/>
              </a:spcBef>
              <a:spcAft>
                <a:spcPts val="0"/>
              </a:spcAft>
              <a:buClr>
                <a:schemeClr val="dk1"/>
              </a:buClr>
              <a:buSzPts val="1100"/>
              <a:buFont typeface="Arial"/>
              <a:buNone/>
            </a:pPr>
            <a:r>
              <a:rPr lang="en" sz="1800">
                <a:solidFill>
                  <a:schemeClr val="dk1"/>
                </a:solidFill>
                <a:latin typeface="Times New Roman"/>
                <a:ea typeface="Times New Roman"/>
                <a:cs typeface="Times New Roman"/>
                <a:sym typeface="Times New Roman"/>
              </a:rPr>
              <a:t>FinTech is transforming the global and Indian financial system by improving speed, accessibility, and efficiency</a:t>
            </a:r>
            <a:endParaRPr sz="1800">
              <a:solidFill>
                <a:schemeClr val="dk1"/>
              </a:solidFill>
              <a:latin typeface="Times New Roman"/>
              <a:ea typeface="Times New Roman"/>
              <a:cs typeface="Times New Roman"/>
              <a:sym typeface="Times New Roman"/>
            </a:endParaRPr>
          </a:p>
          <a:p>
            <a:pPr indent="0" lvl="0" marL="0" rtl="0" algn="just">
              <a:spcBef>
                <a:spcPts val="1200"/>
              </a:spcBef>
              <a:spcAft>
                <a:spcPts val="0"/>
              </a:spcAft>
              <a:buClr>
                <a:schemeClr val="dk1"/>
              </a:buClr>
              <a:buSzPts val="1100"/>
              <a:buFont typeface="Arial"/>
              <a:buNone/>
            </a:pPr>
            <a:r>
              <a:rPr lang="en" sz="1800">
                <a:solidFill>
                  <a:schemeClr val="dk1"/>
                </a:solidFill>
                <a:latin typeface="Times New Roman"/>
                <a:ea typeface="Times New Roman"/>
                <a:cs typeface="Times New Roman"/>
                <a:sym typeface="Times New Roman"/>
              </a:rPr>
              <a:t>This study examines the impact of fintech on sustainable economic growth in India</a:t>
            </a:r>
            <a:endParaRPr sz="1800">
              <a:solidFill>
                <a:schemeClr val="dk1"/>
              </a:solidFill>
              <a:latin typeface="Times New Roman"/>
              <a:ea typeface="Times New Roman"/>
              <a:cs typeface="Times New Roman"/>
              <a:sym typeface="Times New Roman"/>
            </a:endParaRPr>
          </a:p>
          <a:p>
            <a:pPr indent="0" lvl="0" marL="0" rtl="0" algn="just">
              <a:spcBef>
                <a:spcPts val="1200"/>
              </a:spcBef>
              <a:spcAft>
                <a:spcPts val="0"/>
              </a:spcAft>
              <a:buClr>
                <a:schemeClr val="dk1"/>
              </a:buClr>
              <a:buSzPts val="1100"/>
              <a:buFont typeface="Arial"/>
              <a:buNone/>
            </a:pPr>
            <a:r>
              <a:rPr lang="en" sz="1800">
                <a:solidFill>
                  <a:schemeClr val="dk1"/>
                </a:solidFill>
                <a:latin typeface="Times New Roman"/>
                <a:ea typeface="Times New Roman"/>
                <a:cs typeface="Times New Roman"/>
                <a:sym typeface="Times New Roman"/>
              </a:rPr>
              <a:t>Focus on:</a:t>
            </a:r>
            <a:endParaRPr sz="1800">
              <a:solidFill>
                <a:schemeClr val="dk1"/>
              </a:solidFill>
              <a:latin typeface="Times New Roman"/>
              <a:ea typeface="Times New Roman"/>
              <a:cs typeface="Times New Roman"/>
              <a:sym typeface="Times New Roman"/>
            </a:endParaRPr>
          </a:p>
          <a:p>
            <a:pPr indent="-342900" lvl="0" marL="457200" rtl="0" algn="just">
              <a:spcBef>
                <a:spcPts val="1200"/>
              </a:spcBef>
              <a:spcAft>
                <a:spcPts val="0"/>
              </a:spcAft>
              <a:buClr>
                <a:schemeClr val="dk1"/>
              </a:buClr>
              <a:buSzPts val="1800"/>
              <a:buFont typeface="Times New Roman"/>
              <a:buChar char="●"/>
            </a:pPr>
            <a:r>
              <a:rPr lang="en" sz="1800">
                <a:solidFill>
                  <a:schemeClr val="dk1"/>
                </a:solidFill>
                <a:latin typeface="Times New Roman"/>
                <a:ea typeface="Times New Roman"/>
                <a:cs typeface="Times New Roman"/>
                <a:sym typeface="Times New Roman"/>
              </a:rPr>
              <a:t>Digital financial services</a:t>
            </a:r>
            <a:endParaRPr sz="1800">
              <a:solidFill>
                <a:schemeClr val="dk1"/>
              </a:solidFill>
              <a:latin typeface="Times New Roman"/>
              <a:ea typeface="Times New Roman"/>
              <a:cs typeface="Times New Roman"/>
              <a:sym typeface="Times New Roman"/>
            </a:endParaRPr>
          </a:p>
          <a:p>
            <a:pPr indent="-342900" lvl="0" marL="457200" rtl="0" algn="just">
              <a:spcBef>
                <a:spcPts val="0"/>
              </a:spcBef>
              <a:spcAft>
                <a:spcPts val="0"/>
              </a:spcAft>
              <a:buClr>
                <a:schemeClr val="dk1"/>
              </a:buClr>
              <a:buSzPts val="1800"/>
              <a:buFont typeface="Times New Roman"/>
              <a:buChar char="●"/>
            </a:pPr>
            <a:r>
              <a:rPr lang="en" sz="1800">
                <a:solidFill>
                  <a:schemeClr val="dk1"/>
                </a:solidFill>
                <a:latin typeface="Times New Roman"/>
                <a:ea typeface="Times New Roman"/>
                <a:cs typeface="Times New Roman"/>
                <a:sym typeface="Times New Roman"/>
              </a:rPr>
              <a:t>Mobile payments</a:t>
            </a:r>
            <a:endParaRPr sz="1800">
              <a:solidFill>
                <a:schemeClr val="dk1"/>
              </a:solidFill>
              <a:latin typeface="Times New Roman"/>
              <a:ea typeface="Times New Roman"/>
              <a:cs typeface="Times New Roman"/>
              <a:sym typeface="Times New Roman"/>
            </a:endParaRPr>
          </a:p>
          <a:p>
            <a:pPr indent="-342900" lvl="0" marL="457200" rtl="0" algn="just">
              <a:spcBef>
                <a:spcPts val="0"/>
              </a:spcBef>
              <a:spcAft>
                <a:spcPts val="0"/>
              </a:spcAft>
              <a:buClr>
                <a:schemeClr val="dk1"/>
              </a:buClr>
              <a:buSzPts val="1800"/>
              <a:buFont typeface="Times New Roman"/>
              <a:buChar char="●"/>
            </a:pPr>
            <a:r>
              <a:rPr lang="en" sz="1800">
                <a:solidFill>
                  <a:schemeClr val="dk1"/>
                </a:solidFill>
                <a:latin typeface="Times New Roman"/>
                <a:ea typeface="Times New Roman"/>
                <a:cs typeface="Times New Roman"/>
                <a:sym typeface="Times New Roman"/>
              </a:rPr>
              <a:t>Digital lending</a:t>
            </a:r>
            <a:endParaRPr sz="1800">
              <a:solidFill>
                <a:schemeClr val="dk1"/>
              </a:solidFill>
              <a:latin typeface="Times New Roman"/>
              <a:ea typeface="Times New Roman"/>
              <a:cs typeface="Times New Roman"/>
              <a:sym typeface="Times New Roman"/>
            </a:endParaRPr>
          </a:p>
          <a:p>
            <a:pPr indent="-342900" lvl="0" marL="457200" rtl="0" algn="just">
              <a:spcBef>
                <a:spcPts val="0"/>
              </a:spcBef>
              <a:spcAft>
                <a:spcPts val="0"/>
              </a:spcAft>
              <a:buClr>
                <a:schemeClr val="dk1"/>
              </a:buClr>
              <a:buSzPts val="1800"/>
              <a:buFont typeface="Times New Roman"/>
              <a:buChar char="●"/>
            </a:pPr>
            <a:r>
              <a:rPr lang="en" sz="1800">
                <a:solidFill>
                  <a:schemeClr val="dk1"/>
                </a:solidFill>
                <a:latin typeface="Times New Roman"/>
                <a:ea typeface="Times New Roman"/>
                <a:cs typeface="Times New Roman"/>
                <a:sym typeface="Times New Roman"/>
              </a:rPr>
              <a:t>Financial inclusion</a:t>
            </a:r>
            <a:endParaRPr sz="1800">
              <a:solidFill>
                <a:schemeClr val="dk1"/>
              </a:solidFill>
              <a:latin typeface="Times New Roman"/>
              <a:ea typeface="Times New Roman"/>
              <a:cs typeface="Times New Roman"/>
              <a:sym typeface="Times New Roman"/>
            </a:endParaRPr>
          </a:p>
          <a:p>
            <a:pPr indent="0" lvl="0" marL="0" rtl="0" algn="just">
              <a:spcBef>
                <a:spcPts val="1200"/>
              </a:spcBef>
              <a:spcAft>
                <a:spcPts val="1200"/>
              </a:spcAft>
              <a:buNone/>
            </a:pPr>
            <a:r>
              <a:t/>
            </a:r>
            <a:endParaRPr sz="2100">
              <a:latin typeface="Times New Roman"/>
              <a:ea typeface="Times New Roman"/>
              <a:cs typeface="Times New Roman"/>
              <a:sym typeface="Times New Roman"/>
            </a:endParaRPr>
          </a:p>
        </p:txBody>
      </p:sp>
      <p:sp>
        <p:nvSpPr>
          <p:cNvPr id="62" name="Google Shape;62;p14"/>
          <p:cNvSpPr txBox="1"/>
          <p:nvPr>
            <p:ph idx="2" type="body"/>
          </p:nvPr>
        </p:nvSpPr>
        <p:spPr>
          <a:xfrm>
            <a:off x="4832400" y="930950"/>
            <a:ext cx="3999900" cy="4026900"/>
          </a:xfrm>
          <a:prstGeom prst="rect">
            <a:avLst/>
          </a:prstGeom>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Arial"/>
              <a:buNone/>
            </a:pPr>
            <a:r>
              <a:rPr lang="en" sz="1600">
                <a:solidFill>
                  <a:schemeClr val="dk1"/>
                </a:solidFill>
                <a:latin typeface="Times New Roman"/>
                <a:ea typeface="Times New Roman"/>
                <a:cs typeface="Times New Roman"/>
                <a:sym typeface="Times New Roman"/>
              </a:rPr>
              <a:t>Key contributions:</a:t>
            </a:r>
            <a:endParaRPr sz="1600">
              <a:solidFill>
                <a:schemeClr val="dk1"/>
              </a:solidFill>
              <a:latin typeface="Times New Roman"/>
              <a:ea typeface="Times New Roman"/>
              <a:cs typeface="Times New Roman"/>
              <a:sym typeface="Times New Roman"/>
            </a:endParaRPr>
          </a:p>
          <a:p>
            <a:pPr indent="-330200" lvl="0" marL="457200" rtl="0" algn="l">
              <a:lnSpc>
                <a:spcPct val="100000"/>
              </a:lnSpc>
              <a:spcBef>
                <a:spcPts val="1200"/>
              </a:spcBef>
              <a:spcAft>
                <a:spcPts val="0"/>
              </a:spcAft>
              <a:buClr>
                <a:schemeClr val="dk1"/>
              </a:buClr>
              <a:buSzPts val="1600"/>
              <a:buFont typeface="Times New Roman"/>
              <a:buChar char="●"/>
            </a:pPr>
            <a:r>
              <a:rPr lang="en" sz="1600">
                <a:solidFill>
                  <a:schemeClr val="dk1"/>
                </a:solidFill>
                <a:latin typeface="Times New Roman"/>
                <a:ea typeface="Times New Roman"/>
                <a:cs typeface="Times New Roman"/>
                <a:sym typeface="Times New Roman"/>
              </a:rPr>
              <a:t> Improved access to finance</a:t>
            </a:r>
            <a:endParaRPr sz="1600">
              <a:solidFill>
                <a:schemeClr val="dk1"/>
              </a:solidFill>
              <a:latin typeface="Times New Roman"/>
              <a:ea typeface="Times New Roman"/>
              <a:cs typeface="Times New Roman"/>
              <a:sym typeface="Times New Roman"/>
            </a:endParaRPr>
          </a:p>
          <a:p>
            <a:pPr indent="-330200" lvl="0" marL="457200" rtl="0" algn="l">
              <a:lnSpc>
                <a:spcPct val="100000"/>
              </a:lnSpc>
              <a:spcBef>
                <a:spcPts val="0"/>
              </a:spcBef>
              <a:spcAft>
                <a:spcPts val="0"/>
              </a:spcAft>
              <a:buClr>
                <a:schemeClr val="dk1"/>
              </a:buClr>
              <a:buSzPts val="1600"/>
              <a:buFont typeface="Times New Roman"/>
              <a:buChar char="●"/>
            </a:pPr>
            <a:r>
              <a:rPr lang="en" sz="1600">
                <a:solidFill>
                  <a:schemeClr val="dk1"/>
                </a:solidFill>
                <a:latin typeface="Times New Roman"/>
                <a:ea typeface="Times New Roman"/>
                <a:cs typeface="Times New Roman"/>
                <a:sym typeface="Times New Roman"/>
              </a:rPr>
              <a:t> Support to SMEs</a:t>
            </a:r>
            <a:endParaRPr sz="1600">
              <a:solidFill>
                <a:schemeClr val="dk1"/>
              </a:solidFill>
              <a:latin typeface="Times New Roman"/>
              <a:ea typeface="Times New Roman"/>
              <a:cs typeface="Times New Roman"/>
              <a:sym typeface="Times New Roman"/>
            </a:endParaRPr>
          </a:p>
          <a:p>
            <a:pPr indent="-330200" lvl="0" marL="457200" rtl="0" algn="l">
              <a:lnSpc>
                <a:spcPct val="100000"/>
              </a:lnSpc>
              <a:spcBef>
                <a:spcPts val="0"/>
              </a:spcBef>
              <a:spcAft>
                <a:spcPts val="0"/>
              </a:spcAft>
              <a:buClr>
                <a:schemeClr val="dk1"/>
              </a:buClr>
              <a:buSzPts val="1600"/>
              <a:buFont typeface="Times New Roman"/>
              <a:buChar char="●"/>
            </a:pPr>
            <a:r>
              <a:rPr lang="en" sz="1600">
                <a:solidFill>
                  <a:schemeClr val="dk1"/>
                </a:solidFill>
                <a:latin typeface="Times New Roman"/>
                <a:ea typeface="Times New Roman"/>
                <a:cs typeface="Times New Roman"/>
                <a:sym typeface="Times New Roman"/>
              </a:rPr>
              <a:t> Growth of digital entrepreneurship</a:t>
            </a:r>
            <a:endParaRPr sz="1600">
              <a:solidFill>
                <a:schemeClr val="dk1"/>
              </a:solidFill>
              <a:latin typeface="Times New Roman"/>
              <a:ea typeface="Times New Roman"/>
              <a:cs typeface="Times New Roman"/>
              <a:sym typeface="Times New Roman"/>
            </a:endParaRPr>
          </a:p>
          <a:p>
            <a:pPr indent="-330200" lvl="0" marL="457200" rtl="0" algn="l">
              <a:lnSpc>
                <a:spcPct val="100000"/>
              </a:lnSpc>
              <a:spcBef>
                <a:spcPts val="0"/>
              </a:spcBef>
              <a:spcAft>
                <a:spcPts val="0"/>
              </a:spcAft>
              <a:buClr>
                <a:schemeClr val="dk1"/>
              </a:buClr>
              <a:buSzPts val="1600"/>
              <a:buFont typeface="Times New Roman"/>
              <a:buChar char="●"/>
            </a:pPr>
            <a:r>
              <a:rPr lang="en" sz="1600">
                <a:solidFill>
                  <a:schemeClr val="dk1"/>
                </a:solidFill>
                <a:latin typeface="Times New Roman"/>
                <a:ea typeface="Times New Roman"/>
                <a:cs typeface="Times New Roman"/>
                <a:sym typeface="Times New Roman"/>
              </a:rPr>
              <a:t> Better financial efficiency</a:t>
            </a:r>
            <a:endParaRPr sz="1600">
              <a:solidFill>
                <a:schemeClr val="dk1"/>
              </a:solidFill>
              <a:latin typeface="Times New Roman"/>
              <a:ea typeface="Times New Roman"/>
              <a:cs typeface="Times New Roman"/>
              <a:sym typeface="Times New Roman"/>
            </a:endParaRPr>
          </a:p>
          <a:p>
            <a:pPr indent="0" lvl="0" marL="0" rtl="0" algn="l">
              <a:lnSpc>
                <a:spcPct val="100000"/>
              </a:lnSpc>
              <a:spcBef>
                <a:spcPts val="1200"/>
              </a:spcBef>
              <a:spcAft>
                <a:spcPts val="0"/>
              </a:spcAft>
              <a:buClr>
                <a:schemeClr val="dk1"/>
              </a:buClr>
              <a:buSzPts val="1100"/>
              <a:buFont typeface="Arial"/>
              <a:buNone/>
            </a:pPr>
            <a:r>
              <a:rPr lang="en" sz="1600">
                <a:solidFill>
                  <a:schemeClr val="dk1"/>
                </a:solidFill>
                <a:latin typeface="Times New Roman"/>
                <a:ea typeface="Times New Roman"/>
                <a:cs typeface="Times New Roman"/>
                <a:sym typeface="Times New Roman"/>
              </a:rPr>
              <a:t>Major challenges:</a:t>
            </a:r>
            <a:endParaRPr sz="1600">
              <a:solidFill>
                <a:schemeClr val="dk1"/>
              </a:solidFill>
              <a:latin typeface="Times New Roman"/>
              <a:ea typeface="Times New Roman"/>
              <a:cs typeface="Times New Roman"/>
              <a:sym typeface="Times New Roman"/>
            </a:endParaRPr>
          </a:p>
          <a:p>
            <a:pPr indent="-330200" lvl="0" marL="457200" rtl="0" algn="l">
              <a:lnSpc>
                <a:spcPct val="100000"/>
              </a:lnSpc>
              <a:spcBef>
                <a:spcPts val="1200"/>
              </a:spcBef>
              <a:spcAft>
                <a:spcPts val="0"/>
              </a:spcAft>
              <a:buClr>
                <a:schemeClr val="dk1"/>
              </a:buClr>
              <a:buSzPts val="1600"/>
              <a:buFont typeface="Times New Roman"/>
              <a:buChar char="●"/>
            </a:pPr>
            <a:r>
              <a:rPr lang="en" sz="1600">
                <a:solidFill>
                  <a:schemeClr val="dk1"/>
                </a:solidFill>
                <a:latin typeface="Times New Roman"/>
                <a:ea typeface="Times New Roman"/>
                <a:cs typeface="Times New Roman"/>
                <a:sym typeface="Times New Roman"/>
              </a:rPr>
              <a:t> Cybersecurity risks</a:t>
            </a:r>
            <a:endParaRPr sz="1600">
              <a:solidFill>
                <a:schemeClr val="dk1"/>
              </a:solidFill>
              <a:latin typeface="Times New Roman"/>
              <a:ea typeface="Times New Roman"/>
              <a:cs typeface="Times New Roman"/>
              <a:sym typeface="Times New Roman"/>
            </a:endParaRPr>
          </a:p>
          <a:p>
            <a:pPr indent="-330200" lvl="0" marL="457200" rtl="0" algn="l">
              <a:lnSpc>
                <a:spcPct val="100000"/>
              </a:lnSpc>
              <a:spcBef>
                <a:spcPts val="0"/>
              </a:spcBef>
              <a:spcAft>
                <a:spcPts val="0"/>
              </a:spcAft>
              <a:buClr>
                <a:schemeClr val="dk1"/>
              </a:buClr>
              <a:buSzPts val="1600"/>
              <a:buFont typeface="Times New Roman"/>
              <a:buChar char="●"/>
            </a:pPr>
            <a:r>
              <a:rPr lang="en" sz="1600">
                <a:solidFill>
                  <a:schemeClr val="dk1"/>
                </a:solidFill>
                <a:latin typeface="Times New Roman"/>
                <a:ea typeface="Times New Roman"/>
                <a:cs typeface="Times New Roman"/>
                <a:sym typeface="Times New Roman"/>
              </a:rPr>
              <a:t> Regulatory issues</a:t>
            </a:r>
            <a:endParaRPr sz="1600">
              <a:solidFill>
                <a:schemeClr val="dk1"/>
              </a:solidFill>
              <a:latin typeface="Times New Roman"/>
              <a:ea typeface="Times New Roman"/>
              <a:cs typeface="Times New Roman"/>
              <a:sym typeface="Times New Roman"/>
            </a:endParaRPr>
          </a:p>
          <a:p>
            <a:pPr indent="-330200" lvl="0" marL="457200" rtl="0" algn="l">
              <a:lnSpc>
                <a:spcPct val="100000"/>
              </a:lnSpc>
              <a:spcBef>
                <a:spcPts val="0"/>
              </a:spcBef>
              <a:spcAft>
                <a:spcPts val="0"/>
              </a:spcAft>
              <a:buClr>
                <a:schemeClr val="dk1"/>
              </a:buClr>
              <a:buSzPts val="1600"/>
              <a:buFont typeface="Times New Roman"/>
              <a:buChar char="●"/>
            </a:pPr>
            <a:r>
              <a:rPr lang="en" sz="1600">
                <a:solidFill>
                  <a:schemeClr val="dk1"/>
                </a:solidFill>
                <a:latin typeface="Times New Roman"/>
                <a:ea typeface="Times New Roman"/>
                <a:cs typeface="Times New Roman"/>
                <a:sym typeface="Times New Roman"/>
              </a:rPr>
              <a:t> Low digital literacy</a:t>
            </a:r>
            <a:endParaRPr sz="1600">
              <a:solidFill>
                <a:schemeClr val="dk1"/>
              </a:solidFill>
              <a:latin typeface="Times New Roman"/>
              <a:ea typeface="Times New Roman"/>
              <a:cs typeface="Times New Roman"/>
              <a:sym typeface="Times New Roman"/>
            </a:endParaRPr>
          </a:p>
          <a:p>
            <a:pPr indent="0" lvl="0" marL="0" rtl="0" algn="l">
              <a:lnSpc>
                <a:spcPct val="100000"/>
              </a:lnSpc>
              <a:spcBef>
                <a:spcPts val="1200"/>
              </a:spcBef>
              <a:spcAft>
                <a:spcPts val="0"/>
              </a:spcAft>
              <a:buClr>
                <a:schemeClr val="dk1"/>
              </a:buClr>
              <a:buSzPts val="1100"/>
              <a:buFont typeface="Arial"/>
              <a:buNone/>
            </a:pPr>
            <a:r>
              <a:rPr lang="en" sz="1600">
                <a:solidFill>
                  <a:schemeClr val="dk1"/>
                </a:solidFill>
                <a:latin typeface="Times New Roman"/>
                <a:ea typeface="Times New Roman"/>
                <a:cs typeface="Times New Roman"/>
                <a:sym typeface="Times New Roman"/>
              </a:rPr>
              <a:t>Conclusion:</a:t>
            </a:r>
            <a:endParaRPr sz="1600">
              <a:solidFill>
                <a:schemeClr val="dk1"/>
              </a:solidFill>
              <a:latin typeface="Times New Roman"/>
              <a:ea typeface="Times New Roman"/>
              <a:cs typeface="Times New Roman"/>
              <a:sym typeface="Times New Roman"/>
            </a:endParaRPr>
          </a:p>
          <a:p>
            <a:pPr indent="-330200" lvl="0" marL="457200" rtl="0" algn="l">
              <a:lnSpc>
                <a:spcPct val="100000"/>
              </a:lnSpc>
              <a:spcBef>
                <a:spcPts val="1200"/>
              </a:spcBef>
              <a:spcAft>
                <a:spcPts val="0"/>
              </a:spcAft>
              <a:buClr>
                <a:schemeClr val="dk1"/>
              </a:buClr>
              <a:buSzPts val="1600"/>
              <a:buChar char="●"/>
            </a:pPr>
            <a:r>
              <a:rPr lang="en" sz="1600">
                <a:solidFill>
                  <a:schemeClr val="dk1"/>
                </a:solidFill>
                <a:latin typeface="Times New Roman"/>
                <a:ea typeface="Times New Roman"/>
                <a:cs typeface="Times New Roman"/>
                <a:sym typeface="Times New Roman"/>
              </a:rPr>
              <a:t>Need for balanced regulation, strong infrastructure &amp; financial awareness</a:t>
            </a:r>
            <a:endParaRPr sz="1600">
              <a:solidFill>
                <a:schemeClr val="dk1"/>
              </a:solidFill>
              <a:latin typeface="Times New Roman"/>
              <a:ea typeface="Times New Roman"/>
              <a:cs typeface="Times New Roman"/>
              <a:sym typeface="Times New Roman"/>
            </a:endParaRPr>
          </a:p>
          <a:p>
            <a:pPr indent="0" lvl="0" marL="0" rtl="0" algn="l">
              <a:lnSpc>
                <a:spcPct val="100000"/>
              </a:lnSpc>
              <a:spcBef>
                <a:spcPts val="1200"/>
              </a:spcBef>
              <a:spcAft>
                <a:spcPts val="1200"/>
              </a:spcAft>
              <a:buNone/>
            </a:pPr>
            <a:r>
              <a:t/>
            </a:r>
            <a:endParaRPr sz="1900">
              <a:latin typeface="Times New Roman"/>
              <a:ea typeface="Times New Roman"/>
              <a:cs typeface="Times New Roman"/>
              <a:sym typeface="Times New Roman"/>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9900"/>
        </a:solidFill>
      </p:bgPr>
    </p:bg>
    <p:spTree>
      <p:nvGrpSpPr>
        <p:cNvPr id="66" name="Shape 66"/>
        <p:cNvGrpSpPr/>
        <p:nvPr/>
      </p:nvGrpSpPr>
      <p:grpSpPr>
        <a:xfrm>
          <a:off x="0" y="0"/>
          <a:ext cx="0" cy="0"/>
          <a:chOff x="0" y="0"/>
          <a:chExt cx="0" cy="0"/>
        </a:xfrm>
      </p:grpSpPr>
      <p:sp>
        <p:nvSpPr>
          <p:cNvPr id="67" name="Google Shape;67;p15"/>
          <p:cNvSpPr txBox="1"/>
          <p:nvPr>
            <p:ph type="title"/>
          </p:nvPr>
        </p:nvSpPr>
        <p:spPr>
          <a:xfrm>
            <a:off x="311700" y="357200"/>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Introduction</a:t>
            </a:r>
            <a:endParaRPr/>
          </a:p>
        </p:txBody>
      </p:sp>
      <p:sp>
        <p:nvSpPr>
          <p:cNvPr id="68" name="Google Shape;68;p15"/>
          <p:cNvSpPr txBox="1"/>
          <p:nvPr/>
        </p:nvSpPr>
        <p:spPr>
          <a:xfrm>
            <a:off x="311700" y="1119125"/>
            <a:ext cx="3064200" cy="3901200"/>
          </a:xfrm>
          <a:prstGeom prst="rect">
            <a:avLst/>
          </a:prstGeom>
          <a:noFill/>
          <a:ln>
            <a:noFill/>
          </a:ln>
        </p:spPr>
        <p:txBody>
          <a:bodyPr anchorCtr="0" anchor="t" bIns="91425" lIns="91425" spcFirstLastPara="1" rIns="91425" wrap="square" tIns="91425">
            <a:noAutofit/>
          </a:bodyPr>
          <a:lstStyle/>
          <a:p>
            <a:pPr indent="0" lvl="0" marL="0" rtl="0" algn="just">
              <a:lnSpc>
                <a:spcPct val="115000"/>
              </a:lnSpc>
              <a:spcBef>
                <a:spcPts val="1400"/>
              </a:spcBef>
              <a:spcAft>
                <a:spcPts val="0"/>
              </a:spcAft>
              <a:buClr>
                <a:schemeClr val="dk1"/>
              </a:buClr>
              <a:buSzPts val="1100"/>
              <a:buFont typeface="Arial"/>
              <a:buNone/>
            </a:pPr>
            <a:r>
              <a:rPr lang="en" sz="1900">
                <a:solidFill>
                  <a:schemeClr val="dk1"/>
                </a:solidFill>
                <a:latin typeface="Times New Roman"/>
                <a:ea typeface="Times New Roman"/>
                <a:cs typeface="Times New Roman"/>
                <a:sym typeface="Times New Roman"/>
              </a:rPr>
              <a:t>FinTech Concept</a:t>
            </a:r>
            <a:endParaRPr sz="1900">
              <a:solidFill>
                <a:schemeClr val="dk1"/>
              </a:solidFill>
              <a:latin typeface="Times New Roman"/>
              <a:ea typeface="Times New Roman"/>
              <a:cs typeface="Times New Roman"/>
              <a:sym typeface="Times New Roman"/>
            </a:endParaRPr>
          </a:p>
          <a:p>
            <a:pPr indent="-336550" lvl="0" marL="457200" rtl="0" algn="just">
              <a:lnSpc>
                <a:spcPct val="115000"/>
              </a:lnSpc>
              <a:spcBef>
                <a:spcPts val="1200"/>
              </a:spcBef>
              <a:spcAft>
                <a:spcPts val="0"/>
              </a:spcAft>
              <a:buClr>
                <a:schemeClr val="dk1"/>
              </a:buClr>
              <a:buSzPts val="1700"/>
              <a:buChar char="●"/>
            </a:pPr>
            <a:r>
              <a:rPr lang="en" sz="1700">
                <a:solidFill>
                  <a:schemeClr val="dk1"/>
                </a:solidFill>
                <a:latin typeface="Times New Roman"/>
                <a:ea typeface="Times New Roman"/>
                <a:cs typeface="Times New Roman"/>
                <a:sym typeface="Times New Roman"/>
              </a:rPr>
              <a:t>FinTech refers to the use of innovative technologies to improve financial services</a:t>
            </a:r>
            <a:endParaRPr sz="1700">
              <a:solidFill>
                <a:schemeClr val="dk1"/>
              </a:solidFill>
              <a:latin typeface="Times New Roman"/>
              <a:ea typeface="Times New Roman"/>
              <a:cs typeface="Times New Roman"/>
              <a:sym typeface="Times New Roman"/>
            </a:endParaRPr>
          </a:p>
          <a:p>
            <a:pPr indent="-336550" lvl="0" marL="457200" rtl="0" algn="just">
              <a:lnSpc>
                <a:spcPct val="115000"/>
              </a:lnSpc>
              <a:spcBef>
                <a:spcPts val="0"/>
              </a:spcBef>
              <a:spcAft>
                <a:spcPts val="0"/>
              </a:spcAft>
              <a:buClr>
                <a:schemeClr val="dk1"/>
              </a:buClr>
              <a:buSzPts val="1700"/>
              <a:buChar char="●"/>
            </a:pPr>
            <a:r>
              <a:rPr lang="en" sz="1700">
                <a:solidFill>
                  <a:schemeClr val="dk1"/>
                </a:solidFill>
                <a:latin typeface="Times New Roman"/>
                <a:ea typeface="Times New Roman"/>
                <a:cs typeface="Times New Roman"/>
                <a:sym typeface="Times New Roman"/>
              </a:rPr>
              <a:t>Transforms traditional systems into faster, efficient, and accessible services</a:t>
            </a:r>
            <a:endParaRPr sz="1700">
              <a:solidFill>
                <a:schemeClr val="dk1"/>
              </a:solidFill>
              <a:latin typeface="Times New Roman"/>
              <a:ea typeface="Times New Roman"/>
              <a:cs typeface="Times New Roman"/>
              <a:sym typeface="Times New Roman"/>
            </a:endParaRPr>
          </a:p>
          <a:p>
            <a:pPr indent="-336550" lvl="0" marL="457200" rtl="0" algn="just">
              <a:lnSpc>
                <a:spcPct val="115000"/>
              </a:lnSpc>
              <a:spcBef>
                <a:spcPts val="0"/>
              </a:spcBef>
              <a:spcAft>
                <a:spcPts val="0"/>
              </a:spcAft>
              <a:buClr>
                <a:schemeClr val="dk1"/>
              </a:buClr>
              <a:buSzPts val="1700"/>
              <a:buChar char="●"/>
            </a:pPr>
            <a:r>
              <a:rPr lang="en" sz="1700">
                <a:solidFill>
                  <a:schemeClr val="dk1"/>
                </a:solidFill>
                <a:latin typeface="Times New Roman"/>
                <a:ea typeface="Times New Roman"/>
                <a:cs typeface="Times New Roman"/>
                <a:sym typeface="Times New Roman"/>
              </a:rPr>
              <a:t>Includes tools like mobile banking, digital wallets, AI, and blockchain</a:t>
            </a:r>
            <a:endParaRPr sz="1700">
              <a:solidFill>
                <a:schemeClr val="dk1"/>
              </a:solidFill>
              <a:latin typeface="Times New Roman"/>
              <a:ea typeface="Times New Roman"/>
              <a:cs typeface="Times New Roman"/>
              <a:sym typeface="Times New Roman"/>
            </a:endParaRPr>
          </a:p>
          <a:p>
            <a:pPr indent="0" lvl="0" marL="0" rtl="0" algn="just">
              <a:lnSpc>
                <a:spcPct val="115000"/>
              </a:lnSpc>
              <a:spcBef>
                <a:spcPts val="1200"/>
              </a:spcBef>
              <a:spcAft>
                <a:spcPts val="0"/>
              </a:spcAft>
              <a:buNone/>
            </a:pPr>
            <a:r>
              <a:t/>
            </a:r>
            <a:endParaRPr sz="2400">
              <a:solidFill>
                <a:schemeClr val="dk2"/>
              </a:solidFill>
              <a:latin typeface="Times New Roman"/>
              <a:ea typeface="Times New Roman"/>
              <a:cs typeface="Times New Roman"/>
              <a:sym typeface="Times New Roman"/>
            </a:endParaRPr>
          </a:p>
        </p:txBody>
      </p:sp>
      <p:sp>
        <p:nvSpPr>
          <p:cNvPr id="69" name="Google Shape;69;p15"/>
          <p:cNvSpPr txBox="1"/>
          <p:nvPr/>
        </p:nvSpPr>
        <p:spPr>
          <a:xfrm>
            <a:off x="3325600" y="1119125"/>
            <a:ext cx="2772600" cy="39642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1400"/>
              </a:spcBef>
              <a:spcAft>
                <a:spcPts val="0"/>
              </a:spcAft>
              <a:buClr>
                <a:schemeClr val="dk1"/>
              </a:buClr>
              <a:buSzPts val="1100"/>
              <a:buFont typeface="Arial"/>
              <a:buNone/>
            </a:pPr>
            <a:r>
              <a:rPr lang="en" sz="1900">
                <a:solidFill>
                  <a:schemeClr val="dk1"/>
                </a:solidFill>
                <a:latin typeface="Times New Roman"/>
                <a:ea typeface="Times New Roman"/>
                <a:cs typeface="Times New Roman"/>
                <a:sym typeface="Times New Roman"/>
              </a:rPr>
              <a:t>🇮🇳 India Growth</a:t>
            </a:r>
            <a:endParaRPr sz="1900">
              <a:solidFill>
                <a:schemeClr val="dk1"/>
              </a:solidFill>
              <a:latin typeface="Times New Roman"/>
              <a:ea typeface="Times New Roman"/>
              <a:cs typeface="Times New Roman"/>
              <a:sym typeface="Times New Roman"/>
            </a:endParaRPr>
          </a:p>
          <a:p>
            <a:pPr indent="-336550" lvl="0" marL="457200" rtl="0" algn="l">
              <a:lnSpc>
                <a:spcPct val="115000"/>
              </a:lnSpc>
              <a:spcBef>
                <a:spcPts val="1200"/>
              </a:spcBef>
              <a:spcAft>
                <a:spcPts val="0"/>
              </a:spcAft>
              <a:buClr>
                <a:schemeClr val="dk1"/>
              </a:buClr>
              <a:buSzPts val="1700"/>
              <a:buChar char="●"/>
            </a:pPr>
            <a:r>
              <a:rPr lang="en" sz="1700">
                <a:solidFill>
                  <a:schemeClr val="dk1"/>
                </a:solidFill>
                <a:latin typeface="Times New Roman"/>
                <a:ea typeface="Times New Roman"/>
                <a:cs typeface="Times New Roman"/>
                <a:sym typeface="Times New Roman"/>
              </a:rPr>
              <a:t>Rapid growth due to internet penetration &amp; smartphone adoption</a:t>
            </a:r>
            <a:endParaRPr sz="1700">
              <a:solidFill>
                <a:schemeClr val="dk1"/>
              </a:solidFill>
              <a:latin typeface="Times New Roman"/>
              <a:ea typeface="Times New Roman"/>
              <a:cs typeface="Times New Roman"/>
              <a:sym typeface="Times New Roman"/>
            </a:endParaRPr>
          </a:p>
          <a:p>
            <a:pPr indent="-336550" lvl="0" marL="457200" rtl="0" algn="l">
              <a:lnSpc>
                <a:spcPct val="115000"/>
              </a:lnSpc>
              <a:spcBef>
                <a:spcPts val="0"/>
              </a:spcBef>
              <a:spcAft>
                <a:spcPts val="0"/>
              </a:spcAft>
              <a:buClr>
                <a:schemeClr val="dk1"/>
              </a:buClr>
              <a:buSzPts val="1700"/>
              <a:buChar char="●"/>
            </a:pPr>
            <a:r>
              <a:rPr lang="en" sz="1700">
                <a:solidFill>
                  <a:schemeClr val="dk1"/>
                </a:solidFill>
                <a:latin typeface="Times New Roman"/>
                <a:ea typeface="Times New Roman"/>
                <a:cs typeface="Times New Roman"/>
                <a:sym typeface="Times New Roman"/>
              </a:rPr>
              <a:t>Strong support from government initiatives like Digital India &amp; UPI</a:t>
            </a:r>
            <a:endParaRPr sz="1700">
              <a:solidFill>
                <a:schemeClr val="dk1"/>
              </a:solidFill>
              <a:latin typeface="Times New Roman"/>
              <a:ea typeface="Times New Roman"/>
              <a:cs typeface="Times New Roman"/>
              <a:sym typeface="Times New Roman"/>
            </a:endParaRPr>
          </a:p>
          <a:p>
            <a:pPr indent="-336550" lvl="0" marL="457200" rtl="0" algn="l">
              <a:lnSpc>
                <a:spcPct val="115000"/>
              </a:lnSpc>
              <a:spcBef>
                <a:spcPts val="0"/>
              </a:spcBef>
              <a:spcAft>
                <a:spcPts val="0"/>
              </a:spcAft>
              <a:buClr>
                <a:schemeClr val="dk1"/>
              </a:buClr>
              <a:buSzPts val="1700"/>
              <a:buFont typeface="Times New Roman"/>
              <a:buChar char="●"/>
            </a:pPr>
            <a:r>
              <a:rPr lang="en" sz="1700">
                <a:solidFill>
                  <a:schemeClr val="dk1"/>
                </a:solidFill>
                <a:latin typeface="Times New Roman"/>
                <a:ea typeface="Times New Roman"/>
                <a:cs typeface="Times New Roman"/>
                <a:sym typeface="Times New Roman"/>
              </a:rPr>
              <a:t>India emerging as a leading fintech market</a:t>
            </a:r>
            <a:endParaRPr sz="1700">
              <a:solidFill>
                <a:schemeClr val="dk1"/>
              </a:solidFill>
              <a:latin typeface="Times New Roman"/>
              <a:ea typeface="Times New Roman"/>
              <a:cs typeface="Times New Roman"/>
              <a:sym typeface="Times New Roman"/>
            </a:endParaRPr>
          </a:p>
          <a:p>
            <a:pPr indent="-336550" lvl="0" marL="457200" rtl="0" algn="l">
              <a:lnSpc>
                <a:spcPct val="115000"/>
              </a:lnSpc>
              <a:spcBef>
                <a:spcPts val="0"/>
              </a:spcBef>
              <a:spcAft>
                <a:spcPts val="0"/>
              </a:spcAft>
              <a:buClr>
                <a:schemeClr val="dk1"/>
              </a:buClr>
              <a:buSzPts val="1700"/>
              <a:buChar char="●"/>
            </a:pPr>
            <a:r>
              <a:rPr lang="en" sz="1700">
                <a:solidFill>
                  <a:schemeClr val="dk1"/>
                </a:solidFill>
                <a:latin typeface="Times New Roman"/>
                <a:ea typeface="Times New Roman"/>
                <a:cs typeface="Times New Roman"/>
                <a:sym typeface="Times New Roman"/>
              </a:rPr>
              <a:t>Expected to reach $1 trillion market size by 2032</a:t>
            </a:r>
            <a:endParaRPr sz="1700">
              <a:solidFill>
                <a:schemeClr val="dk1"/>
              </a:solidFill>
              <a:latin typeface="Times New Roman"/>
              <a:ea typeface="Times New Roman"/>
              <a:cs typeface="Times New Roman"/>
              <a:sym typeface="Times New Roman"/>
            </a:endParaRPr>
          </a:p>
          <a:p>
            <a:pPr indent="0" lvl="0" marL="0" rtl="0" algn="l">
              <a:spcBef>
                <a:spcPts val="1200"/>
              </a:spcBef>
              <a:spcAft>
                <a:spcPts val="0"/>
              </a:spcAft>
              <a:buNone/>
            </a:pPr>
            <a:r>
              <a:t/>
            </a:r>
            <a:endParaRPr sz="2400">
              <a:solidFill>
                <a:schemeClr val="dk2"/>
              </a:solidFill>
              <a:latin typeface="Times New Roman"/>
              <a:ea typeface="Times New Roman"/>
              <a:cs typeface="Times New Roman"/>
              <a:sym typeface="Times New Roman"/>
            </a:endParaRPr>
          </a:p>
        </p:txBody>
      </p:sp>
      <p:sp>
        <p:nvSpPr>
          <p:cNvPr id="70" name="Google Shape;70;p15"/>
          <p:cNvSpPr txBox="1"/>
          <p:nvPr/>
        </p:nvSpPr>
        <p:spPr>
          <a:xfrm>
            <a:off x="6185875" y="1119025"/>
            <a:ext cx="2571900" cy="3964200"/>
          </a:xfrm>
          <a:prstGeom prst="rect">
            <a:avLst/>
          </a:prstGeom>
          <a:noFill/>
          <a:ln>
            <a:noFill/>
          </a:ln>
        </p:spPr>
        <p:txBody>
          <a:bodyPr anchorCtr="0" anchor="t" bIns="91425" lIns="91425" spcFirstLastPara="1" rIns="91425" wrap="square" tIns="91425">
            <a:noAutofit/>
          </a:bodyPr>
          <a:lstStyle/>
          <a:p>
            <a:pPr indent="0" lvl="0" marL="0" rtl="0" algn="just">
              <a:lnSpc>
                <a:spcPct val="115000"/>
              </a:lnSpc>
              <a:spcBef>
                <a:spcPts val="1400"/>
              </a:spcBef>
              <a:spcAft>
                <a:spcPts val="0"/>
              </a:spcAft>
              <a:buClr>
                <a:schemeClr val="dk1"/>
              </a:buClr>
              <a:buSzPts val="1100"/>
              <a:buFont typeface="Arial"/>
              <a:buNone/>
            </a:pPr>
            <a:r>
              <a:rPr lang="en" sz="1700">
                <a:solidFill>
                  <a:schemeClr val="dk1"/>
                </a:solidFill>
                <a:latin typeface="Times New Roman"/>
                <a:ea typeface="Times New Roman"/>
                <a:cs typeface="Times New Roman"/>
                <a:sym typeface="Times New Roman"/>
              </a:rPr>
              <a:t>Role &amp; Study Focus</a:t>
            </a:r>
            <a:endParaRPr sz="1700">
              <a:solidFill>
                <a:schemeClr val="dk1"/>
              </a:solidFill>
              <a:latin typeface="Times New Roman"/>
              <a:ea typeface="Times New Roman"/>
              <a:cs typeface="Times New Roman"/>
              <a:sym typeface="Times New Roman"/>
            </a:endParaRPr>
          </a:p>
          <a:p>
            <a:pPr indent="-323850" lvl="0" marL="457200" rtl="0" algn="just">
              <a:lnSpc>
                <a:spcPct val="115000"/>
              </a:lnSpc>
              <a:spcBef>
                <a:spcPts val="1200"/>
              </a:spcBef>
              <a:spcAft>
                <a:spcPts val="0"/>
              </a:spcAft>
              <a:buClr>
                <a:schemeClr val="dk1"/>
              </a:buClr>
              <a:buSzPts val="1500"/>
              <a:buChar char="●"/>
            </a:pPr>
            <a:r>
              <a:rPr lang="en" sz="1500">
                <a:solidFill>
                  <a:schemeClr val="dk1"/>
                </a:solidFill>
                <a:latin typeface="Times New Roman"/>
                <a:ea typeface="Times New Roman"/>
                <a:cs typeface="Times New Roman"/>
                <a:sym typeface="Times New Roman"/>
              </a:rPr>
              <a:t>Promotes financial inclusion for unbanked population</a:t>
            </a:r>
            <a:endParaRPr sz="1500">
              <a:solidFill>
                <a:schemeClr val="dk1"/>
              </a:solidFill>
              <a:latin typeface="Times New Roman"/>
              <a:ea typeface="Times New Roman"/>
              <a:cs typeface="Times New Roman"/>
              <a:sym typeface="Times New Roman"/>
            </a:endParaRPr>
          </a:p>
          <a:p>
            <a:pPr indent="-323850" lvl="0" marL="457200" rtl="0" algn="just">
              <a:lnSpc>
                <a:spcPct val="115000"/>
              </a:lnSpc>
              <a:spcBef>
                <a:spcPts val="0"/>
              </a:spcBef>
              <a:spcAft>
                <a:spcPts val="0"/>
              </a:spcAft>
              <a:buClr>
                <a:schemeClr val="dk1"/>
              </a:buClr>
              <a:buSzPts val="1500"/>
              <a:buChar char="●"/>
            </a:pPr>
            <a:r>
              <a:rPr lang="en" sz="1500">
                <a:solidFill>
                  <a:schemeClr val="dk1"/>
                </a:solidFill>
                <a:latin typeface="Times New Roman"/>
                <a:ea typeface="Times New Roman"/>
                <a:cs typeface="Times New Roman"/>
                <a:sym typeface="Times New Roman"/>
              </a:rPr>
              <a:t>Enhances efficiency, transparency, and cost reduction</a:t>
            </a:r>
            <a:endParaRPr sz="1500">
              <a:solidFill>
                <a:schemeClr val="dk1"/>
              </a:solidFill>
              <a:latin typeface="Times New Roman"/>
              <a:ea typeface="Times New Roman"/>
              <a:cs typeface="Times New Roman"/>
              <a:sym typeface="Times New Roman"/>
            </a:endParaRPr>
          </a:p>
          <a:p>
            <a:pPr indent="-323850" lvl="0" marL="457200" rtl="0" algn="just">
              <a:lnSpc>
                <a:spcPct val="115000"/>
              </a:lnSpc>
              <a:spcBef>
                <a:spcPts val="0"/>
              </a:spcBef>
              <a:spcAft>
                <a:spcPts val="0"/>
              </a:spcAft>
              <a:buClr>
                <a:schemeClr val="dk1"/>
              </a:buClr>
              <a:buSzPts val="1500"/>
              <a:buChar char="●"/>
            </a:pPr>
            <a:r>
              <a:rPr lang="en" sz="1500">
                <a:solidFill>
                  <a:schemeClr val="dk1"/>
                </a:solidFill>
                <a:latin typeface="Times New Roman"/>
                <a:ea typeface="Times New Roman"/>
                <a:cs typeface="Times New Roman"/>
                <a:sym typeface="Times New Roman"/>
              </a:rPr>
              <a:t>Supports digital economy and entrepreneurship</a:t>
            </a:r>
            <a:endParaRPr sz="1500">
              <a:solidFill>
                <a:schemeClr val="dk1"/>
              </a:solidFill>
              <a:latin typeface="Times New Roman"/>
              <a:ea typeface="Times New Roman"/>
              <a:cs typeface="Times New Roman"/>
              <a:sym typeface="Times New Roman"/>
            </a:endParaRPr>
          </a:p>
          <a:p>
            <a:pPr indent="-323850" lvl="0" marL="457200" rtl="0" algn="just">
              <a:lnSpc>
                <a:spcPct val="115000"/>
              </a:lnSpc>
              <a:spcBef>
                <a:spcPts val="0"/>
              </a:spcBef>
              <a:spcAft>
                <a:spcPts val="0"/>
              </a:spcAft>
              <a:buClr>
                <a:schemeClr val="dk1"/>
              </a:buClr>
              <a:buSzPts val="1500"/>
              <a:buChar char="●"/>
            </a:pPr>
            <a:r>
              <a:rPr lang="en" sz="1500">
                <a:solidFill>
                  <a:schemeClr val="dk1"/>
                </a:solidFill>
                <a:latin typeface="Times New Roman"/>
                <a:ea typeface="Times New Roman"/>
                <a:cs typeface="Times New Roman"/>
                <a:sym typeface="Times New Roman"/>
              </a:rPr>
              <a:t>Study examines fintech’s role in sustainable economic growth in India</a:t>
            </a:r>
            <a:endParaRPr sz="1500">
              <a:solidFill>
                <a:schemeClr val="dk1"/>
              </a:solidFill>
              <a:latin typeface="Times New Roman"/>
              <a:ea typeface="Times New Roman"/>
              <a:cs typeface="Times New Roman"/>
              <a:sym typeface="Times New Roman"/>
            </a:endParaRPr>
          </a:p>
          <a:p>
            <a:pPr indent="0" lvl="0" marL="0" rtl="0" algn="just">
              <a:spcBef>
                <a:spcPts val="1200"/>
              </a:spcBef>
              <a:spcAft>
                <a:spcPts val="0"/>
              </a:spcAft>
              <a:buNone/>
            </a:pPr>
            <a:r>
              <a:t/>
            </a:r>
            <a:endParaRPr sz="2200">
              <a:solidFill>
                <a:schemeClr val="dk2"/>
              </a:solidFill>
              <a:latin typeface="Times New Roman"/>
              <a:ea typeface="Times New Roman"/>
              <a:cs typeface="Times New Roman"/>
              <a:sym typeface="Times New Roman"/>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9900"/>
        </a:solidFill>
      </p:bgPr>
    </p:bg>
    <p:spTree>
      <p:nvGrpSpPr>
        <p:cNvPr id="74" name="Shape 74"/>
        <p:cNvGrpSpPr/>
        <p:nvPr/>
      </p:nvGrpSpPr>
      <p:grpSpPr>
        <a:xfrm>
          <a:off x="0" y="0"/>
          <a:ext cx="0" cy="0"/>
          <a:chOff x="0" y="0"/>
          <a:chExt cx="0" cy="0"/>
        </a:xfrm>
      </p:grpSpPr>
      <p:sp>
        <p:nvSpPr>
          <p:cNvPr id="75" name="Google Shape;75;p16"/>
          <p:cNvSpPr txBox="1"/>
          <p:nvPr>
            <p:ph type="title"/>
          </p:nvPr>
        </p:nvSpPr>
        <p:spPr>
          <a:xfrm>
            <a:off x="311700" y="256850"/>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Literature Review</a:t>
            </a:r>
            <a:endParaRPr/>
          </a:p>
        </p:txBody>
      </p:sp>
      <p:sp>
        <p:nvSpPr>
          <p:cNvPr id="76" name="Google Shape;76;p16"/>
          <p:cNvSpPr txBox="1"/>
          <p:nvPr>
            <p:ph idx="2" type="body"/>
          </p:nvPr>
        </p:nvSpPr>
        <p:spPr>
          <a:xfrm>
            <a:off x="226950" y="829550"/>
            <a:ext cx="8605500" cy="4216200"/>
          </a:xfrm>
          <a:prstGeom prst="rect">
            <a:avLst/>
          </a:prstGeom>
        </p:spPr>
        <p:txBody>
          <a:bodyPr anchorCtr="0" anchor="t" bIns="91425" lIns="91425" spcFirstLastPara="1" rIns="91425" wrap="square" tIns="91425">
            <a:noAutofit/>
          </a:bodyPr>
          <a:lstStyle/>
          <a:p>
            <a:pPr indent="-336550" lvl="0" marL="457200" rtl="0" algn="just">
              <a:spcBef>
                <a:spcPts val="1200"/>
              </a:spcBef>
              <a:spcAft>
                <a:spcPts val="0"/>
              </a:spcAft>
              <a:buClr>
                <a:schemeClr val="dk1"/>
              </a:buClr>
              <a:buSzPts val="1700"/>
              <a:buFont typeface="Times New Roman"/>
              <a:buChar char="●"/>
            </a:pPr>
            <a:r>
              <a:rPr lang="en" sz="1700">
                <a:solidFill>
                  <a:schemeClr val="dk1"/>
                </a:solidFill>
                <a:latin typeface="Times New Roman"/>
                <a:ea typeface="Times New Roman"/>
                <a:cs typeface="Times New Roman"/>
                <a:sym typeface="Times New Roman"/>
              </a:rPr>
              <a:t>Existing studies identify fintech as a transformative force reshaping financial systems, improving service delivery, and enhancing user experience </a:t>
            </a:r>
            <a:r>
              <a:rPr i="1" lang="en" sz="1700">
                <a:solidFill>
                  <a:schemeClr val="dk1"/>
                </a:solidFill>
                <a:latin typeface="Times New Roman"/>
                <a:ea typeface="Times New Roman"/>
                <a:cs typeface="Times New Roman"/>
                <a:sym typeface="Times New Roman"/>
              </a:rPr>
              <a:t>(Sharma &amp; Gupta, 2021)</a:t>
            </a:r>
            <a:endParaRPr i="1" sz="1700">
              <a:solidFill>
                <a:schemeClr val="dk1"/>
              </a:solidFill>
              <a:latin typeface="Times New Roman"/>
              <a:ea typeface="Times New Roman"/>
              <a:cs typeface="Times New Roman"/>
              <a:sym typeface="Times New Roman"/>
            </a:endParaRPr>
          </a:p>
          <a:p>
            <a:pPr indent="-336550" lvl="0" marL="457200" rtl="0" algn="just">
              <a:spcBef>
                <a:spcPts val="0"/>
              </a:spcBef>
              <a:spcAft>
                <a:spcPts val="0"/>
              </a:spcAft>
              <a:buClr>
                <a:schemeClr val="dk1"/>
              </a:buClr>
              <a:buSzPts val="1700"/>
              <a:buChar char="●"/>
            </a:pPr>
            <a:r>
              <a:rPr lang="en" sz="1700">
                <a:solidFill>
                  <a:schemeClr val="dk1"/>
                </a:solidFill>
                <a:latin typeface="Times New Roman"/>
                <a:ea typeface="Times New Roman"/>
                <a:cs typeface="Times New Roman"/>
                <a:sym typeface="Times New Roman"/>
              </a:rPr>
              <a:t>Fintech significantly improves financial accessibility through mobile payments, digital lending, and online platforms, reducing reliance on traditional banking systems </a:t>
            </a:r>
            <a:r>
              <a:rPr i="1" lang="en" sz="1700">
                <a:solidFill>
                  <a:schemeClr val="dk1"/>
                </a:solidFill>
                <a:latin typeface="Times New Roman"/>
                <a:ea typeface="Times New Roman"/>
                <a:cs typeface="Times New Roman"/>
                <a:sym typeface="Times New Roman"/>
              </a:rPr>
              <a:t>(Brown &amp; Singh, 2020)</a:t>
            </a:r>
            <a:endParaRPr i="1" sz="1700">
              <a:solidFill>
                <a:schemeClr val="dk1"/>
              </a:solidFill>
              <a:latin typeface="Times New Roman"/>
              <a:ea typeface="Times New Roman"/>
              <a:cs typeface="Times New Roman"/>
              <a:sym typeface="Times New Roman"/>
            </a:endParaRPr>
          </a:p>
          <a:p>
            <a:pPr indent="-336550" lvl="0" marL="457200" rtl="0" algn="just">
              <a:spcBef>
                <a:spcPts val="0"/>
              </a:spcBef>
              <a:spcAft>
                <a:spcPts val="0"/>
              </a:spcAft>
              <a:buClr>
                <a:schemeClr val="dk1"/>
              </a:buClr>
              <a:buSzPts val="1700"/>
              <a:buChar char="●"/>
            </a:pPr>
            <a:r>
              <a:rPr lang="en" sz="1700">
                <a:solidFill>
                  <a:schemeClr val="dk1"/>
                </a:solidFill>
                <a:latin typeface="Times New Roman"/>
                <a:ea typeface="Times New Roman"/>
                <a:cs typeface="Times New Roman"/>
                <a:sym typeface="Times New Roman"/>
              </a:rPr>
              <a:t>Contributes to sustainable economic growth by increasing financial efficiency, optimizing resource allocation, and lowering transaction costs </a:t>
            </a:r>
            <a:r>
              <a:rPr i="1" lang="en" sz="1700">
                <a:solidFill>
                  <a:schemeClr val="dk1"/>
                </a:solidFill>
                <a:latin typeface="Times New Roman"/>
                <a:ea typeface="Times New Roman"/>
                <a:cs typeface="Times New Roman"/>
                <a:sym typeface="Times New Roman"/>
              </a:rPr>
              <a:t>(Brown &amp; Singh, 2020)</a:t>
            </a:r>
            <a:endParaRPr i="1" sz="1700">
              <a:solidFill>
                <a:schemeClr val="dk1"/>
              </a:solidFill>
              <a:latin typeface="Times New Roman"/>
              <a:ea typeface="Times New Roman"/>
              <a:cs typeface="Times New Roman"/>
              <a:sym typeface="Times New Roman"/>
            </a:endParaRPr>
          </a:p>
          <a:p>
            <a:pPr indent="-336550" lvl="0" marL="457200" rtl="0" algn="just">
              <a:spcBef>
                <a:spcPts val="0"/>
              </a:spcBef>
              <a:spcAft>
                <a:spcPts val="0"/>
              </a:spcAft>
              <a:buClr>
                <a:schemeClr val="dk1"/>
              </a:buClr>
              <a:buSzPts val="1700"/>
              <a:buChar char="●"/>
            </a:pPr>
            <a:r>
              <a:rPr lang="en" sz="1700">
                <a:solidFill>
                  <a:schemeClr val="dk1"/>
                </a:solidFill>
                <a:latin typeface="Times New Roman"/>
                <a:ea typeface="Times New Roman"/>
                <a:cs typeface="Times New Roman"/>
                <a:sym typeface="Times New Roman"/>
              </a:rPr>
              <a:t>Enhances banking sector efficiency and productivity, while strengthening financial inclusion within formal financial institutions </a:t>
            </a:r>
            <a:r>
              <a:rPr i="1" lang="en" sz="1700">
                <a:solidFill>
                  <a:schemeClr val="dk1"/>
                </a:solidFill>
                <a:latin typeface="Times New Roman"/>
                <a:ea typeface="Times New Roman"/>
                <a:cs typeface="Times New Roman"/>
                <a:sym typeface="Times New Roman"/>
              </a:rPr>
              <a:t>(Kumar &amp; Rajan, 2023)</a:t>
            </a:r>
            <a:endParaRPr i="1" sz="1700">
              <a:solidFill>
                <a:schemeClr val="dk1"/>
              </a:solidFill>
              <a:latin typeface="Times New Roman"/>
              <a:ea typeface="Times New Roman"/>
              <a:cs typeface="Times New Roman"/>
              <a:sym typeface="Times New Roman"/>
            </a:endParaRPr>
          </a:p>
          <a:p>
            <a:pPr indent="-336550" lvl="0" marL="457200" rtl="0" algn="just">
              <a:spcBef>
                <a:spcPts val="0"/>
              </a:spcBef>
              <a:spcAft>
                <a:spcPts val="0"/>
              </a:spcAft>
              <a:buClr>
                <a:schemeClr val="dk1"/>
              </a:buClr>
              <a:buSzPts val="1700"/>
              <a:buChar char="●"/>
            </a:pPr>
            <a:r>
              <a:rPr lang="en" sz="1700">
                <a:solidFill>
                  <a:schemeClr val="dk1"/>
                </a:solidFill>
                <a:latin typeface="Times New Roman"/>
                <a:ea typeface="Times New Roman"/>
                <a:cs typeface="Times New Roman"/>
                <a:sym typeface="Times New Roman"/>
              </a:rPr>
              <a:t>Promotes entrepreneurship and SME development by enabling faster and easier access to credit and financial tools </a:t>
            </a:r>
            <a:r>
              <a:rPr i="1" lang="en" sz="1700">
                <a:solidFill>
                  <a:schemeClr val="dk1"/>
                </a:solidFill>
                <a:latin typeface="Times New Roman"/>
                <a:ea typeface="Times New Roman"/>
                <a:cs typeface="Times New Roman"/>
                <a:sym typeface="Times New Roman"/>
              </a:rPr>
              <a:t>(Brown &amp; Singh, 2020)</a:t>
            </a:r>
            <a:endParaRPr i="1" sz="1700">
              <a:solidFill>
                <a:schemeClr val="dk1"/>
              </a:solidFill>
              <a:latin typeface="Times New Roman"/>
              <a:ea typeface="Times New Roman"/>
              <a:cs typeface="Times New Roman"/>
              <a:sym typeface="Times New Roman"/>
            </a:endParaRPr>
          </a:p>
          <a:p>
            <a:pPr indent="-336550" lvl="0" marL="457200" rtl="0" algn="just">
              <a:spcBef>
                <a:spcPts val="0"/>
              </a:spcBef>
              <a:spcAft>
                <a:spcPts val="0"/>
              </a:spcAft>
              <a:buClr>
                <a:schemeClr val="dk1"/>
              </a:buClr>
              <a:buSzPts val="1700"/>
              <a:buChar char="●"/>
            </a:pPr>
            <a:r>
              <a:rPr lang="en" sz="1700">
                <a:solidFill>
                  <a:schemeClr val="dk1"/>
                </a:solidFill>
                <a:latin typeface="Times New Roman"/>
                <a:ea typeface="Times New Roman"/>
                <a:cs typeface="Times New Roman"/>
                <a:sym typeface="Times New Roman"/>
              </a:rPr>
              <a:t>Supports rural economic development by expanding financial access in underserved regions through digital ecosystems and innovative technologies </a:t>
            </a:r>
            <a:r>
              <a:rPr i="1" lang="en" sz="1700">
                <a:solidFill>
                  <a:schemeClr val="dk1"/>
                </a:solidFill>
                <a:latin typeface="Times New Roman"/>
                <a:ea typeface="Times New Roman"/>
                <a:cs typeface="Times New Roman"/>
                <a:sym typeface="Times New Roman"/>
              </a:rPr>
              <a:t>(Patel &amp; Verma, 2022)</a:t>
            </a:r>
            <a:endParaRPr i="1" sz="1700">
              <a:solidFill>
                <a:schemeClr val="dk1"/>
              </a:solidFill>
              <a:latin typeface="Times New Roman"/>
              <a:ea typeface="Times New Roman"/>
              <a:cs typeface="Times New Roman"/>
              <a:sym typeface="Times New Roman"/>
            </a:endParaRPr>
          </a:p>
          <a:p>
            <a:pPr indent="0" lvl="0" marL="0" rtl="0" algn="just">
              <a:spcBef>
                <a:spcPts val="1200"/>
              </a:spcBef>
              <a:spcAft>
                <a:spcPts val="0"/>
              </a:spcAft>
              <a:buClr>
                <a:schemeClr val="dk1"/>
              </a:buClr>
              <a:buSzPts val="1100"/>
              <a:buFont typeface="Arial"/>
              <a:buNone/>
            </a:pPr>
            <a:r>
              <a:t/>
            </a:r>
            <a:endParaRPr sz="1700">
              <a:solidFill>
                <a:schemeClr val="dk1"/>
              </a:solidFill>
              <a:latin typeface="Times New Roman"/>
              <a:ea typeface="Times New Roman"/>
              <a:cs typeface="Times New Roman"/>
              <a:sym typeface="Times New Roman"/>
            </a:endParaRPr>
          </a:p>
          <a:p>
            <a:pPr indent="0" lvl="0" marL="0" rtl="0" algn="just">
              <a:lnSpc>
                <a:spcPct val="100000"/>
              </a:lnSpc>
              <a:spcBef>
                <a:spcPts val="1200"/>
              </a:spcBef>
              <a:spcAft>
                <a:spcPts val="1200"/>
              </a:spcAft>
              <a:buSzPts val="1018"/>
              <a:buNone/>
            </a:pPr>
            <a:r>
              <a:t/>
            </a:r>
            <a:endParaRPr sz="2010">
              <a:solidFill>
                <a:schemeClr val="dk1"/>
              </a:solidFill>
              <a:latin typeface="Times New Roman"/>
              <a:ea typeface="Times New Roman"/>
              <a:cs typeface="Times New Roman"/>
              <a:sym typeface="Times New Roman"/>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9900"/>
        </a:solidFill>
      </p:bgPr>
    </p:bg>
    <p:spTree>
      <p:nvGrpSpPr>
        <p:cNvPr id="80" name="Shape 80"/>
        <p:cNvGrpSpPr/>
        <p:nvPr/>
      </p:nvGrpSpPr>
      <p:grpSpPr>
        <a:xfrm>
          <a:off x="0" y="0"/>
          <a:ext cx="0" cy="0"/>
          <a:chOff x="0" y="0"/>
          <a:chExt cx="0" cy="0"/>
        </a:xfrm>
      </p:grpSpPr>
      <p:sp>
        <p:nvSpPr>
          <p:cNvPr id="81" name="Google Shape;81;p17"/>
          <p:cNvSpPr txBox="1"/>
          <p:nvPr>
            <p:ph type="title"/>
          </p:nvPr>
        </p:nvSpPr>
        <p:spPr>
          <a:xfrm>
            <a:off x="311700" y="26937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Objectives</a:t>
            </a:r>
            <a:endParaRPr/>
          </a:p>
        </p:txBody>
      </p:sp>
      <p:sp>
        <p:nvSpPr>
          <p:cNvPr id="82" name="Google Shape;82;p17"/>
          <p:cNvSpPr txBox="1"/>
          <p:nvPr>
            <p:ph idx="1" type="body"/>
          </p:nvPr>
        </p:nvSpPr>
        <p:spPr>
          <a:xfrm>
            <a:off x="311700" y="842075"/>
            <a:ext cx="8520600" cy="4015500"/>
          </a:xfrm>
          <a:prstGeom prst="rect">
            <a:avLst/>
          </a:prstGeom>
        </p:spPr>
        <p:txBody>
          <a:bodyPr anchorCtr="0" anchor="t" bIns="91425" lIns="91425" spcFirstLastPara="1" rIns="91425" wrap="square" tIns="91425">
            <a:noAutofit/>
          </a:bodyPr>
          <a:lstStyle/>
          <a:p>
            <a:pPr indent="0" lvl="0" marL="38100" rtl="0" algn="just">
              <a:spcBef>
                <a:spcPts val="1200"/>
              </a:spcBef>
              <a:spcAft>
                <a:spcPts val="0"/>
              </a:spcAft>
              <a:buClr>
                <a:schemeClr val="dk1"/>
              </a:buClr>
              <a:buSzPts val="1100"/>
              <a:buFont typeface="Arial"/>
              <a:buNone/>
            </a:pPr>
            <a:r>
              <a:rPr lang="en" sz="2200">
                <a:solidFill>
                  <a:schemeClr val="dk1"/>
                </a:solidFill>
                <a:latin typeface="Times New Roman"/>
                <a:ea typeface="Times New Roman"/>
                <a:cs typeface="Times New Roman"/>
                <a:sym typeface="Times New Roman"/>
              </a:rPr>
              <a:t>1.</a:t>
            </a:r>
            <a:r>
              <a:rPr lang="en" sz="1700">
                <a:solidFill>
                  <a:schemeClr val="dk1"/>
                </a:solidFill>
                <a:latin typeface="Times New Roman"/>
                <a:ea typeface="Times New Roman"/>
                <a:cs typeface="Times New Roman"/>
                <a:sym typeface="Times New Roman"/>
              </a:rPr>
              <a:t>  	</a:t>
            </a:r>
            <a:r>
              <a:rPr lang="en" sz="2200">
                <a:solidFill>
                  <a:schemeClr val="dk1"/>
                </a:solidFill>
                <a:latin typeface="Times New Roman"/>
                <a:ea typeface="Times New Roman"/>
                <a:cs typeface="Times New Roman"/>
                <a:sym typeface="Times New Roman"/>
              </a:rPr>
              <a:t>To critically examine the concept and evolution of fintech innovation in India.</a:t>
            </a:r>
            <a:endParaRPr sz="2200">
              <a:solidFill>
                <a:schemeClr val="dk1"/>
              </a:solidFill>
              <a:latin typeface="Times New Roman"/>
              <a:ea typeface="Times New Roman"/>
              <a:cs typeface="Times New Roman"/>
              <a:sym typeface="Times New Roman"/>
            </a:endParaRPr>
          </a:p>
          <a:p>
            <a:pPr indent="0" lvl="0" marL="38100" rtl="0" algn="just">
              <a:spcBef>
                <a:spcPts val="1200"/>
              </a:spcBef>
              <a:spcAft>
                <a:spcPts val="0"/>
              </a:spcAft>
              <a:buClr>
                <a:schemeClr val="dk1"/>
              </a:buClr>
              <a:buSzPts val="1100"/>
              <a:buFont typeface="Arial"/>
              <a:buNone/>
            </a:pPr>
            <a:r>
              <a:rPr lang="en" sz="2200">
                <a:solidFill>
                  <a:schemeClr val="dk1"/>
                </a:solidFill>
                <a:latin typeface="Times New Roman"/>
                <a:ea typeface="Times New Roman"/>
                <a:cs typeface="Times New Roman"/>
                <a:sym typeface="Times New Roman"/>
              </a:rPr>
              <a:t>2.</a:t>
            </a:r>
            <a:r>
              <a:rPr lang="en" sz="1700">
                <a:solidFill>
                  <a:schemeClr val="dk1"/>
                </a:solidFill>
                <a:latin typeface="Times New Roman"/>
                <a:ea typeface="Times New Roman"/>
                <a:cs typeface="Times New Roman"/>
                <a:sym typeface="Times New Roman"/>
              </a:rPr>
              <a:t>  	</a:t>
            </a:r>
            <a:r>
              <a:rPr lang="en" sz="2200">
                <a:solidFill>
                  <a:schemeClr val="dk1"/>
                </a:solidFill>
                <a:latin typeface="Times New Roman"/>
                <a:ea typeface="Times New Roman"/>
                <a:cs typeface="Times New Roman"/>
                <a:sym typeface="Times New Roman"/>
              </a:rPr>
              <a:t>To analyze the role of fintech in fostering sustainable economic growth in India..</a:t>
            </a:r>
            <a:endParaRPr sz="2200">
              <a:solidFill>
                <a:schemeClr val="dk1"/>
              </a:solidFill>
              <a:latin typeface="Times New Roman"/>
              <a:ea typeface="Times New Roman"/>
              <a:cs typeface="Times New Roman"/>
              <a:sym typeface="Times New Roman"/>
            </a:endParaRPr>
          </a:p>
          <a:p>
            <a:pPr indent="0" lvl="0" marL="38100" rtl="0" algn="just">
              <a:spcBef>
                <a:spcPts val="1200"/>
              </a:spcBef>
              <a:spcAft>
                <a:spcPts val="0"/>
              </a:spcAft>
              <a:buClr>
                <a:schemeClr val="dk1"/>
              </a:buClr>
              <a:buSzPts val="1100"/>
              <a:buFont typeface="Arial"/>
              <a:buNone/>
            </a:pPr>
            <a:r>
              <a:rPr lang="en" sz="2200">
                <a:solidFill>
                  <a:schemeClr val="dk1"/>
                </a:solidFill>
                <a:latin typeface="Times New Roman"/>
                <a:ea typeface="Times New Roman"/>
                <a:cs typeface="Times New Roman"/>
                <a:sym typeface="Times New Roman"/>
              </a:rPr>
              <a:t>3.</a:t>
            </a:r>
            <a:r>
              <a:rPr lang="en" sz="1700">
                <a:solidFill>
                  <a:schemeClr val="dk1"/>
                </a:solidFill>
                <a:latin typeface="Times New Roman"/>
                <a:ea typeface="Times New Roman"/>
                <a:cs typeface="Times New Roman"/>
                <a:sym typeface="Times New Roman"/>
              </a:rPr>
              <a:t>  	</a:t>
            </a:r>
            <a:r>
              <a:rPr lang="en" sz="2200">
                <a:solidFill>
                  <a:schemeClr val="dk1"/>
                </a:solidFill>
                <a:latin typeface="Times New Roman"/>
                <a:ea typeface="Times New Roman"/>
                <a:cs typeface="Times New Roman"/>
                <a:sym typeface="Times New Roman"/>
              </a:rPr>
              <a:t>To assess the contribution of fintech towards financial inclusion and overall economic development.</a:t>
            </a:r>
            <a:endParaRPr sz="2200">
              <a:solidFill>
                <a:schemeClr val="dk1"/>
              </a:solidFill>
              <a:latin typeface="Times New Roman"/>
              <a:ea typeface="Times New Roman"/>
              <a:cs typeface="Times New Roman"/>
              <a:sym typeface="Times New Roman"/>
            </a:endParaRPr>
          </a:p>
          <a:p>
            <a:pPr indent="0" lvl="0" marL="38100" rtl="0" algn="just">
              <a:spcBef>
                <a:spcPts val="1200"/>
              </a:spcBef>
              <a:spcAft>
                <a:spcPts val="0"/>
              </a:spcAft>
              <a:buClr>
                <a:schemeClr val="dk1"/>
              </a:buClr>
              <a:buSzPts val="1100"/>
              <a:buFont typeface="Arial"/>
              <a:buNone/>
            </a:pPr>
            <a:r>
              <a:rPr lang="en" sz="2200">
                <a:solidFill>
                  <a:schemeClr val="dk1"/>
                </a:solidFill>
                <a:latin typeface="Times New Roman"/>
                <a:ea typeface="Times New Roman"/>
                <a:cs typeface="Times New Roman"/>
                <a:sym typeface="Times New Roman"/>
              </a:rPr>
              <a:t>4.</a:t>
            </a:r>
            <a:r>
              <a:rPr lang="en" sz="1700">
                <a:solidFill>
                  <a:schemeClr val="dk1"/>
                </a:solidFill>
                <a:latin typeface="Times New Roman"/>
                <a:ea typeface="Times New Roman"/>
                <a:cs typeface="Times New Roman"/>
                <a:sym typeface="Times New Roman"/>
              </a:rPr>
              <a:t>  	</a:t>
            </a:r>
            <a:r>
              <a:rPr lang="en" sz="2200">
                <a:solidFill>
                  <a:schemeClr val="dk1"/>
                </a:solidFill>
                <a:latin typeface="Times New Roman"/>
                <a:ea typeface="Times New Roman"/>
                <a:cs typeface="Times New Roman"/>
                <a:sym typeface="Times New Roman"/>
              </a:rPr>
              <a:t>To identify and evaluate the key challenges and emerging opportunities associated with fintech growth in India.</a:t>
            </a:r>
            <a:endParaRPr sz="2200">
              <a:solidFill>
                <a:schemeClr val="dk1"/>
              </a:solidFill>
              <a:latin typeface="Times New Roman"/>
              <a:ea typeface="Times New Roman"/>
              <a:cs typeface="Times New Roman"/>
              <a:sym typeface="Times New Roman"/>
            </a:endParaRPr>
          </a:p>
          <a:p>
            <a:pPr indent="0" lvl="0" marL="0" rtl="0" algn="just">
              <a:spcBef>
                <a:spcPts val="1200"/>
              </a:spcBef>
              <a:spcAft>
                <a:spcPts val="1200"/>
              </a:spcAft>
              <a:buNone/>
            </a:pPr>
            <a:r>
              <a:t/>
            </a:r>
            <a:endParaRPr sz="2800">
              <a:latin typeface="Times New Roman"/>
              <a:ea typeface="Times New Roman"/>
              <a:cs typeface="Times New Roman"/>
              <a:sym typeface="Times New Roman"/>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9900"/>
        </a:solidFill>
      </p:bgPr>
    </p:bg>
    <p:spTree>
      <p:nvGrpSpPr>
        <p:cNvPr id="86" name="Shape 86"/>
        <p:cNvGrpSpPr/>
        <p:nvPr/>
      </p:nvGrpSpPr>
      <p:grpSpPr>
        <a:xfrm>
          <a:off x="0" y="0"/>
          <a:ext cx="0" cy="0"/>
          <a:chOff x="0" y="0"/>
          <a:chExt cx="0" cy="0"/>
        </a:xfrm>
      </p:grpSpPr>
      <p:sp>
        <p:nvSpPr>
          <p:cNvPr id="87" name="Google Shape;87;p18"/>
          <p:cNvSpPr txBox="1"/>
          <p:nvPr>
            <p:ph type="title"/>
          </p:nvPr>
        </p:nvSpPr>
        <p:spPr>
          <a:xfrm>
            <a:off x="311700" y="269400"/>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Research Methodology</a:t>
            </a:r>
            <a:endParaRPr/>
          </a:p>
        </p:txBody>
      </p:sp>
      <p:sp>
        <p:nvSpPr>
          <p:cNvPr id="88" name="Google Shape;88;p18"/>
          <p:cNvSpPr txBox="1"/>
          <p:nvPr>
            <p:ph idx="1" type="body"/>
          </p:nvPr>
        </p:nvSpPr>
        <p:spPr>
          <a:xfrm>
            <a:off x="311700" y="842100"/>
            <a:ext cx="4695000" cy="4215900"/>
          </a:xfrm>
          <a:prstGeom prst="rect">
            <a:avLst/>
          </a:prstGeom>
        </p:spPr>
        <p:txBody>
          <a:bodyPr anchorCtr="0" anchor="t" bIns="91425" lIns="91425" spcFirstLastPara="1" rIns="91425" wrap="square" tIns="91425">
            <a:noAutofit/>
          </a:bodyPr>
          <a:lstStyle/>
          <a:p>
            <a:pPr indent="0" lvl="0" marL="0" rtl="0" algn="l">
              <a:lnSpc>
                <a:spcPct val="100000"/>
              </a:lnSpc>
              <a:spcBef>
                <a:spcPts val="1400"/>
              </a:spcBef>
              <a:spcAft>
                <a:spcPts val="0"/>
              </a:spcAft>
              <a:buClr>
                <a:schemeClr val="dk1"/>
              </a:buClr>
              <a:buSzPts val="1018"/>
              <a:buFont typeface="Arial"/>
              <a:buNone/>
            </a:pPr>
            <a:r>
              <a:rPr lang="en" sz="1502">
                <a:solidFill>
                  <a:schemeClr val="dk1"/>
                </a:solidFill>
                <a:latin typeface="Times New Roman"/>
                <a:ea typeface="Times New Roman"/>
                <a:cs typeface="Times New Roman"/>
                <a:sym typeface="Times New Roman"/>
              </a:rPr>
              <a:t>📑 Research Design</a:t>
            </a:r>
            <a:endParaRPr sz="1502">
              <a:solidFill>
                <a:schemeClr val="dk1"/>
              </a:solidFill>
              <a:latin typeface="Times New Roman"/>
              <a:ea typeface="Times New Roman"/>
              <a:cs typeface="Times New Roman"/>
              <a:sym typeface="Times New Roman"/>
            </a:endParaRPr>
          </a:p>
          <a:p>
            <a:pPr indent="-312261" lvl="0" marL="457200" rtl="0" algn="l">
              <a:lnSpc>
                <a:spcPct val="100000"/>
              </a:lnSpc>
              <a:spcBef>
                <a:spcPts val="1200"/>
              </a:spcBef>
              <a:spcAft>
                <a:spcPts val="0"/>
              </a:spcAft>
              <a:buClr>
                <a:schemeClr val="dk1"/>
              </a:buClr>
              <a:buSzPts val="1318"/>
              <a:buFont typeface="Times New Roman"/>
              <a:buChar char="●"/>
            </a:pPr>
            <a:r>
              <a:rPr lang="en" sz="1317">
                <a:solidFill>
                  <a:schemeClr val="dk1"/>
                </a:solidFill>
                <a:latin typeface="Times New Roman"/>
                <a:ea typeface="Times New Roman"/>
                <a:cs typeface="Times New Roman"/>
                <a:sym typeface="Times New Roman"/>
              </a:rPr>
              <a:t>Descriptive &amp; analytical approach</a:t>
            </a:r>
            <a:endParaRPr sz="1317">
              <a:solidFill>
                <a:schemeClr val="dk1"/>
              </a:solidFill>
              <a:latin typeface="Times New Roman"/>
              <a:ea typeface="Times New Roman"/>
              <a:cs typeface="Times New Roman"/>
              <a:sym typeface="Times New Roman"/>
            </a:endParaRPr>
          </a:p>
          <a:p>
            <a:pPr indent="-312261" lvl="0" marL="457200" rtl="0" algn="l">
              <a:lnSpc>
                <a:spcPct val="100000"/>
              </a:lnSpc>
              <a:spcBef>
                <a:spcPts val="0"/>
              </a:spcBef>
              <a:spcAft>
                <a:spcPts val="0"/>
              </a:spcAft>
              <a:buClr>
                <a:schemeClr val="dk1"/>
              </a:buClr>
              <a:buSzPts val="1318"/>
              <a:buFont typeface="Times New Roman"/>
              <a:buChar char="●"/>
            </a:pPr>
            <a:r>
              <a:rPr lang="en" sz="1317">
                <a:solidFill>
                  <a:schemeClr val="dk1"/>
                </a:solidFill>
                <a:latin typeface="Times New Roman"/>
                <a:ea typeface="Times New Roman"/>
                <a:cs typeface="Times New Roman"/>
                <a:sym typeface="Times New Roman"/>
              </a:rPr>
              <a:t>Focus on fintech &amp; sustainable growth</a:t>
            </a:r>
            <a:endParaRPr sz="1317">
              <a:solidFill>
                <a:schemeClr val="dk1"/>
              </a:solidFill>
              <a:latin typeface="Times New Roman"/>
              <a:ea typeface="Times New Roman"/>
              <a:cs typeface="Times New Roman"/>
              <a:sym typeface="Times New Roman"/>
            </a:endParaRPr>
          </a:p>
          <a:p>
            <a:pPr indent="0" lvl="0" marL="0" rtl="0" algn="l">
              <a:lnSpc>
                <a:spcPct val="100000"/>
              </a:lnSpc>
              <a:spcBef>
                <a:spcPts val="1400"/>
              </a:spcBef>
              <a:spcAft>
                <a:spcPts val="0"/>
              </a:spcAft>
              <a:buClr>
                <a:schemeClr val="dk1"/>
              </a:buClr>
              <a:buSzPts val="1018"/>
              <a:buFont typeface="Arial"/>
              <a:buNone/>
            </a:pPr>
            <a:r>
              <a:rPr lang="en" sz="1502">
                <a:solidFill>
                  <a:schemeClr val="dk1"/>
                </a:solidFill>
                <a:latin typeface="Times New Roman"/>
                <a:ea typeface="Times New Roman"/>
                <a:cs typeface="Times New Roman"/>
                <a:sym typeface="Times New Roman"/>
              </a:rPr>
              <a:t>🧾 Data Collection</a:t>
            </a:r>
            <a:endParaRPr sz="1502">
              <a:solidFill>
                <a:schemeClr val="dk1"/>
              </a:solidFill>
              <a:latin typeface="Times New Roman"/>
              <a:ea typeface="Times New Roman"/>
              <a:cs typeface="Times New Roman"/>
              <a:sym typeface="Times New Roman"/>
            </a:endParaRPr>
          </a:p>
          <a:p>
            <a:pPr indent="-312261" lvl="0" marL="457200" rtl="0" algn="l">
              <a:lnSpc>
                <a:spcPct val="100000"/>
              </a:lnSpc>
              <a:spcBef>
                <a:spcPts val="1200"/>
              </a:spcBef>
              <a:spcAft>
                <a:spcPts val="0"/>
              </a:spcAft>
              <a:buClr>
                <a:schemeClr val="dk1"/>
              </a:buClr>
              <a:buSzPts val="1318"/>
              <a:buChar char="●"/>
            </a:pPr>
            <a:r>
              <a:rPr lang="en" sz="1317">
                <a:solidFill>
                  <a:schemeClr val="dk1"/>
                </a:solidFill>
                <a:latin typeface="Times New Roman"/>
                <a:ea typeface="Times New Roman"/>
                <a:cs typeface="Times New Roman"/>
                <a:sym typeface="Times New Roman"/>
              </a:rPr>
              <a:t>Primary data via structured questionnaire</a:t>
            </a:r>
            <a:endParaRPr sz="1317">
              <a:solidFill>
                <a:schemeClr val="dk1"/>
              </a:solidFill>
              <a:latin typeface="Times New Roman"/>
              <a:ea typeface="Times New Roman"/>
              <a:cs typeface="Times New Roman"/>
              <a:sym typeface="Times New Roman"/>
            </a:endParaRPr>
          </a:p>
          <a:p>
            <a:pPr indent="-312261" lvl="0" marL="457200" rtl="0" algn="l">
              <a:lnSpc>
                <a:spcPct val="100000"/>
              </a:lnSpc>
              <a:spcBef>
                <a:spcPts val="0"/>
              </a:spcBef>
              <a:spcAft>
                <a:spcPts val="0"/>
              </a:spcAft>
              <a:buClr>
                <a:schemeClr val="dk1"/>
              </a:buClr>
              <a:buSzPts val="1318"/>
              <a:buChar char="●"/>
            </a:pPr>
            <a:r>
              <a:rPr lang="en" sz="1317">
                <a:solidFill>
                  <a:schemeClr val="dk1"/>
                </a:solidFill>
                <a:latin typeface="Times New Roman"/>
                <a:ea typeface="Times New Roman"/>
                <a:cs typeface="Times New Roman"/>
                <a:sym typeface="Times New Roman"/>
              </a:rPr>
              <a:t>Captures user perception &amp; usage</a:t>
            </a:r>
            <a:endParaRPr sz="1317">
              <a:solidFill>
                <a:schemeClr val="dk1"/>
              </a:solidFill>
              <a:latin typeface="Times New Roman"/>
              <a:ea typeface="Times New Roman"/>
              <a:cs typeface="Times New Roman"/>
              <a:sym typeface="Times New Roman"/>
            </a:endParaRPr>
          </a:p>
          <a:p>
            <a:pPr indent="0" lvl="0" marL="0" rtl="0" algn="l">
              <a:lnSpc>
                <a:spcPct val="100000"/>
              </a:lnSpc>
              <a:spcBef>
                <a:spcPts val="1400"/>
              </a:spcBef>
              <a:spcAft>
                <a:spcPts val="0"/>
              </a:spcAft>
              <a:buClr>
                <a:schemeClr val="dk1"/>
              </a:buClr>
              <a:buSzPts val="1018"/>
              <a:buFont typeface="Arial"/>
              <a:buNone/>
            </a:pPr>
            <a:r>
              <a:rPr lang="en" sz="1502">
                <a:solidFill>
                  <a:schemeClr val="dk1"/>
                </a:solidFill>
                <a:latin typeface="Times New Roman"/>
                <a:ea typeface="Times New Roman"/>
                <a:cs typeface="Times New Roman"/>
                <a:sym typeface="Times New Roman"/>
              </a:rPr>
              <a:t>👥 Sample Design</a:t>
            </a:r>
            <a:endParaRPr sz="1502">
              <a:solidFill>
                <a:schemeClr val="dk1"/>
              </a:solidFill>
              <a:latin typeface="Times New Roman"/>
              <a:ea typeface="Times New Roman"/>
              <a:cs typeface="Times New Roman"/>
              <a:sym typeface="Times New Roman"/>
            </a:endParaRPr>
          </a:p>
          <a:p>
            <a:pPr indent="-312261" lvl="0" marL="457200" rtl="0" algn="l">
              <a:lnSpc>
                <a:spcPct val="100000"/>
              </a:lnSpc>
              <a:spcBef>
                <a:spcPts val="1200"/>
              </a:spcBef>
              <a:spcAft>
                <a:spcPts val="0"/>
              </a:spcAft>
              <a:buClr>
                <a:schemeClr val="dk1"/>
              </a:buClr>
              <a:buSzPts val="1318"/>
              <a:buFont typeface="Times New Roman"/>
              <a:buChar char="●"/>
            </a:pPr>
            <a:r>
              <a:rPr lang="en" sz="1317">
                <a:solidFill>
                  <a:schemeClr val="dk1"/>
                </a:solidFill>
                <a:latin typeface="Times New Roman"/>
                <a:ea typeface="Times New Roman"/>
                <a:cs typeface="Times New Roman"/>
                <a:sym typeface="Times New Roman"/>
              </a:rPr>
              <a:t>Fintech users (students, professionals, general public)</a:t>
            </a:r>
            <a:endParaRPr sz="1317">
              <a:solidFill>
                <a:schemeClr val="dk1"/>
              </a:solidFill>
              <a:latin typeface="Times New Roman"/>
              <a:ea typeface="Times New Roman"/>
              <a:cs typeface="Times New Roman"/>
              <a:sym typeface="Times New Roman"/>
            </a:endParaRPr>
          </a:p>
          <a:p>
            <a:pPr indent="-312261" lvl="0" marL="457200" rtl="0" algn="l">
              <a:lnSpc>
                <a:spcPct val="100000"/>
              </a:lnSpc>
              <a:spcBef>
                <a:spcPts val="0"/>
              </a:spcBef>
              <a:spcAft>
                <a:spcPts val="0"/>
              </a:spcAft>
              <a:buClr>
                <a:schemeClr val="dk1"/>
              </a:buClr>
              <a:buSzPts val="1318"/>
              <a:buFont typeface="Times New Roman"/>
              <a:buChar char="●"/>
            </a:pPr>
            <a:r>
              <a:rPr lang="en" sz="1317">
                <a:solidFill>
                  <a:schemeClr val="dk1"/>
                </a:solidFill>
                <a:latin typeface="Times New Roman"/>
                <a:ea typeface="Times New Roman"/>
                <a:cs typeface="Times New Roman"/>
                <a:sym typeface="Times New Roman"/>
              </a:rPr>
              <a:t>Sampling: Convenience method</a:t>
            </a:r>
            <a:endParaRPr sz="1317">
              <a:solidFill>
                <a:schemeClr val="dk1"/>
              </a:solidFill>
              <a:latin typeface="Times New Roman"/>
              <a:ea typeface="Times New Roman"/>
              <a:cs typeface="Times New Roman"/>
              <a:sym typeface="Times New Roman"/>
            </a:endParaRPr>
          </a:p>
          <a:p>
            <a:pPr indent="-312261" lvl="0" marL="457200" rtl="0" algn="l">
              <a:lnSpc>
                <a:spcPct val="100000"/>
              </a:lnSpc>
              <a:spcBef>
                <a:spcPts val="0"/>
              </a:spcBef>
              <a:spcAft>
                <a:spcPts val="0"/>
              </a:spcAft>
              <a:buClr>
                <a:schemeClr val="dk1"/>
              </a:buClr>
              <a:buSzPts val="1318"/>
              <a:buFont typeface="Times New Roman"/>
              <a:buChar char="●"/>
            </a:pPr>
            <a:r>
              <a:rPr lang="en" sz="1317">
                <a:solidFill>
                  <a:schemeClr val="dk1"/>
                </a:solidFill>
                <a:latin typeface="Times New Roman"/>
                <a:ea typeface="Times New Roman"/>
                <a:cs typeface="Times New Roman"/>
                <a:sym typeface="Times New Roman"/>
              </a:rPr>
              <a:t>Sample size: 162 respondents</a:t>
            </a:r>
            <a:endParaRPr sz="1317">
              <a:solidFill>
                <a:schemeClr val="dk1"/>
              </a:solidFill>
              <a:latin typeface="Times New Roman"/>
              <a:ea typeface="Times New Roman"/>
              <a:cs typeface="Times New Roman"/>
              <a:sym typeface="Times New Roman"/>
            </a:endParaRPr>
          </a:p>
          <a:p>
            <a:pPr indent="0" lvl="0" marL="0" rtl="0" algn="l">
              <a:lnSpc>
                <a:spcPct val="100000"/>
              </a:lnSpc>
              <a:spcBef>
                <a:spcPts val="1400"/>
              </a:spcBef>
              <a:spcAft>
                <a:spcPts val="0"/>
              </a:spcAft>
              <a:buClr>
                <a:schemeClr val="dk1"/>
              </a:buClr>
              <a:buSzPts val="1018"/>
              <a:buFont typeface="Arial"/>
              <a:buNone/>
            </a:pPr>
            <a:r>
              <a:rPr lang="en" sz="1502">
                <a:solidFill>
                  <a:schemeClr val="dk1"/>
                </a:solidFill>
                <a:latin typeface="Times New Roman"/>
                <a:ea typeface="Times New Roman"/>
                <a:cs typeface="Times New Roman"/>
                <a:sym typeface="Times New Roman"/>
              </a:rPr>
              <a:t>📈 Data Analysis</a:t>
            </a:r>
            <a:endParaRPr sz="1502">
              <a:solidFill>
                <a:schemeClr val="dk1"/>
              </a:solidFill>
              <a:latin typeface="Times New Roman"/>
              <a:ea typeface="Times New Roman"/>
              <a:cs typeface="Times New Roman"/>
              <a:sym typeface="Times New Roman"/>
            </a:endParaRPr>
          </a:p>
          <a:p>
            <a:pPr indent="-312261" lvl="0" marL="457200" rtl="0" algn="l">
              <a:lnSpc>
                <a:spcPct val="100000"/>
              </a:lnSpc>
              <a:spcBef>
                <a:spcPts val="1200"/>
              </a:spcBef>
              <a:spcAft>
                <a:spcPts val="0"/>
              </a:spcAft>
              <a:buClr>
                <a:schemeClr val="dk1"/>
              </a:buClr>
              <a:buSzPts val="1318"/>
              <a:buFont typeface="Times New Roman"/>
              <a:buChar char="●"/>
            </a:pPr>
            <a:r>
              <a:rPr lang="en" sz="1317">
                <a:solidFill>
                  <a:schemeClr val="dk1"/>
                </a:solidFill>
                <a:latin typeface="Times New Roman"/>
                <a:ea typeface="Times New Roman"/>
                <a:cs typeface="Times New Roman"/>
                <a:sym typeface="Times New Roman"/>
              </a:rPr>
              <a:t>Percentage analysis</a:t>
            </a:r>
            <a:endParaRPr sz="1317">
              <a:solidFill>
                <a:schemeClr val="dk1"/>
              </a:solidFill>
              <a:latin typeface="Times New Roman"/>
              <a:ea typeface="Times New Roman"/>
              <a:cs typeface="Times New Roman"/>
              <a:sym typeface="Times New Roman"/>
            </a:endParaRPr>
          </a:p>
          <a:p>
            <a:pPr indent="-312261" lvl="0" marL="457200" rtl="0" algn="l">
              <a:lnSpc>
                <a:spcPct val="100000"/>
              </a:lnSpc>
              <a:spcBef>
                <a:spcPts val="0"/>
              </a:spcBef>
              <a:spcAft>
                <a:spcPts val="0"/>
              </a:spcAft>
              <a:buClr>
                <a:schemeClr val="dk1"/>
              </a:buClr>
              <a:buSzPts val="1318"/>
              <a:buFont typeface="Times New Roman"/>
              <a:buChar char="●"/>
            </a:pPr>
            <a:r>
              <a:rPr lang="en" sz="1317">
                <a:solidFill>
                  <a:schemeClr val="dk1"/>
                </a:solidFill>
                <a:latin typeface="Times New Roman"/>
                <a:ea typeface="Times New Roman"/>
                <a:cs typeface="Times New Roman"/>
                <a:sym typeface="Times New Roman"/>
              </a:rPr>
              <a:t>Bar graphs &amp; pie charts</a:t>
            </a:r>
            <a:endParaRPr sz="1317">
              <a:solidFill>
                <a:schemeClr val="dk1"/>
              </a:solidFill>
              <a:latin typeface="Times New Roman"/>
              <a:ea typeface="Times New Roman"/>
              <a:cs typeface="Times New Roman"/>
              <a:sym typeface="Times New Roman"/>
            </a:endParaRPr>
          </a:p>
          <a:p>
            <a:pPr indent="-312261" lvl="0" marL="457200" rtl="0" algn="l">
              <a:lnSpc>
                <a:spcPct val="100000"/>
              </a:lnSpc>
              <a:spcBef>
                <a:spcPts val="0"/>
              </a:spcBef>
              <a:spcAft>
                <a:spcPts val="0"/>
              </a:spcAft>
              <a:buClr>
                <a:schemeClr val="dk1"/>
              </a:buClr>
              <a:buSzPts val="1318"/>
              <a:buFont typeface="Times New Roman"/>
              <a:buChar char="●"/>
            </a:pPr>
            <a:r>
              <a:rPr lang="en" sz="1317">
                <a:solidFill>
                  <a:schemeClr val="dk1"/>
                </a:solidFill>
                <a:latin typeface="Times New Roman"/>
                <a:ea typeface="Times New Roman"/>
                <a:cs typeface="Times New Roman"/>
                <a:sym typeface="Times New Roman"/>
              </a:rPr>
              <a:t>Correlation </a:t>
            </a:r>
            <a:endParaRPr sz="1317">
              <a:solidFill>
                <a:schemeClr val="dk1"/>
              </a:solidFill>
              <a:latin typeface="Times New Roman"/>
              <a:ea typeface="Times New Roman"/>
              <a:cs typeface="Times New Roman"/>
              <a:sym typeface="Times New Roman"/>
            </a:endParaRPr>
          </a:p>
          <a:p>
            <a:pPr indent="0" lvl="0" marL="0" rtl="0" algn="l">
              <a:lnSpc>
                <a:spcPct val="100000"/>
              </a:lnSpc>
              <a:spcBef>
                <a:spcPts val="1200"/>
              </a:spcBef>
              <a:spcAft>
                <a:spcPts val="1200"/>
              </a:spcAft>
              <a:buSzPts val="1018"/>
              <a:buNone/>
            </a:pPr>
            <a:r>
              <a:t/>
            </a:r>
            <a:endParaRPr sz="1395">
              <a:latin typeface="Times New Roman"/>
              <a:ea typeface="Times New Roman"/>
              <a:cs typeface="Times New Roman"/>
              <a:sym typeface="Times New Roman"/>
            </a:endParaRPr>
          </a:p>
        </p:txBody>
      </p:sp>
      <p:sp>
        <p:nvSpPr>
          <p:cNvPr id="89" name="Google Shape;89;p18"/>
          <p:cNvSpPr txBox="1"/>
          <p:nvPr/>
        </p:nvSpPr>
        <p:spPr>
          <a:xfrm>
            <a:off x="5006700" y="1269650"/>
            <a:ext cx="3414300" cy="659100"/>
          </a:xfrm>
          <a:prstGeom prst="rect">
            <a:avLst/>
          </a:prstGeom>
          <a:noFill/>
          <a:ln>
            <a:noFill/>
          </a:ln>
        </p:spPr>
        <p:txBody>
          <a:bodyPr anchorCtr="0" anchor="t" bIns="91425" lIns="91425" spcFirstLastPara="1" rIns="91425" wrap="square" tIns="91425">
            <a:noAutofit/>
          </a:bodyPr>
          <a:lstStyle/>
          <a:p>
            <a:pPr indent="0" lvl="0" marL="0" rtl="0" algn="l">
              <a:lnSpc>
                <a:spcPct val="80000"/>
              </a:lnSpc>
              <a:spcBef>
                <a:spcPts val="0"/>
              </a:spcBef>
              <a:spcAft>
                <a:spcPts val="0"/>
              </a:spcAft>
              <a:buClr>
                <a:schemeClr val="dk1"/>
              </a:buClr>
              <a:buSzPts val="605"/>
              <a:buFont typeface="Arial"/>
              <a:buNone/>
            </a:pPr>
            <a:r>
              <a:rPr b="1" lang="en" sz="2890">
                <a:solidFill>
                  <a:schemeClr val="dk1"/>
                </a:solidFill>
                <a:latin typeface="Times New Roman"/>
                <a:ea typeface="Times New Roman"/>
                <a:cs typeface="Times New Roman"/>
                <a:sym typeface="Times New Roman"/>
              </a:rPr>
              <a:t>📋 Questionnaire</a:t>
            </a:r>
            <a:endParaRPr b="1" sz="2890">
              <a:solidFill>
                <a:schemeClr val="dk1"/>
              </a:solidFill>
              <a:latin typeface="Times New Roman"/>
              <a:ea typeface="Times New Roman"/>
              <a:cs typeface="Times New Roman"/>
              <a:sym typeface="Times New Roman"/>
            </a:endParaRPr>
          </a:p>
          <a:p>
            <a:pPr indent="0" lvl="0" marL="0" rtl="0" algn="l">
              <a:lnSpc>
                <a:spcPct val="80000"/>
              </a:lnSpc>
              <a:spcBef>
                <a:spcPts val="0"/>
              </a:spcBef>
              <a:spcAft>
                <a:spcPts val="0"/>
              </a:spcAft>
              <a:buClr>
                <a:schemeClr val="dk1"/>
              </a:buClr>
              <a:buSzPts val="605"/>
              <a:buFont typeface="Arial"/>
              <a:buNone/>
            </a:pPr>
            <a:r>
              <a:t/>
            </a:r>
            <a:endParaRPr b="1" sz="2890">
              <a:solidFill>
                <a:schemeClr val="dk1"/>
              </a:solidFill>
              <a:latin typeface="Times New Roman"/>
              <a:ea typeface="Times New Roman"/>
              <a:cs typeface="Times New Roman"/>
              <a:sym typeface="Times New Roman"/>
            </a:endParaRPr>
          </a:p>
          <a:p>
            <a:pPr indent="0" lvl="0" marL="0" rtl="0" algn="l">
              <a:lnSpc>
                <a:spcPct val="80000"/>
              </a:lnSpc>
              <a:spcBef>
                <a:spcPts val="0"/>
              </a:spcBef>
              <a:spcAft>
                <a:spcPts val="0"/>
              </a:spcAft>
              <a:buSzPts val="605"/>
              <a:buNone/>
            </a:pPr>
            <a:r>
              <a:t/>
            </a:r>
            <a:endParaRPr b="1" sz="2890">
              <a:solidFill>
                <a:schemeClr val="dk1"/>
              </a:solidFill>
              <a:latin typeface="Times New Roman"/>
              <a:ea typeface="Times New Roman"/>
              <a:cs typeface="Times New Roman"/>
              <a:sym typeface="Times New Roman"/>
            </a:endParaRPr>
          </a:p>
        </p:txBody>
      </p:sp>
      <p:sp>
        <p:nvSpPr>
          <p:cNvPr id="90" name="Google Shape;90;p18"/>
          <p:cNvSpPr txBox="1"/>
          <p:nvPr/>
        </p:nvSpPr>
        <p:spPr>
          <a:xfrm>
            <a:off x="5006700" y="2199850"/>
            <a:ext cx="3414300" cy="572700"/>
          </a:xfrm>
          <a:prstGeom prst="rect">
            <a:avLst/>
          </a:prstGeom>
          <a:noFill/>
          <a:ln>
            <a:noFill/>
          </a:ln>
        </p:spPr>
        <p:txBody>
          <a:bodyPr anchorCtr="0" anchor="t" bIns="91425" lIns="91425" spcFirstLastPara="1" rIns="91425" wrap="square" tIns="91425">
            <a:noAutofit/>
          </a:bodyPr>
          <a:lstStyle/>
          <a:p>
            <a:pPr indent="0" lvl="0" marL="0" rtl="0" algn="l">
              <a:lnSpc>
                <a:spcPct val="80000"/>
              </a:lnSpc>
              <a:spcBef>
                <a:spcPts val="0"/>
              </a:spcBef>
              <a:spcAft>
                <a:spcPts val="0"/>
              </a:spcAft>
              <a:buSzPts val="605"/>
              <a:buNone/>
            </a:pPr>
            <a:r>
              <a:rPr b="1" lang="en" sz="2890">
                <a:solidFill>
                  <a:schemeClr val="dk1"/>
                </a:solidFill>
                <a:latin typeface="Times New Roman"/>
                <a:ea typeface="Times New Roman"/>
                <a:cs typeface="Times New Roman"/>
                <a:sym typeface="Times New Roman"/>
              </a:rPr>
              <a:t>👥 Respondents</a:t>
            </a:r>
            <a:endParaRPr b="1" sz="2890">
              <a:solidFill>
                <a:schemeClr val="dk1"/>
              </a:solidFill>
              <a:latin typeface="Times New Roman"/>
              <a:ea typeface="Times New Roman"/>
              <a:cs typeface="Times New Roman"/>
              <a:sym typeface="Times New Roman"/>
            </a:endParaRPr>
          </a:p>
        </p:txBody>
      </p:sp>
      <p:sp>
        <p:nvSpPr>
          <p:cNvPr id="91" name="Google Shape;91;p18"/>
          <p:cNvSpPr txBox="1"/>
          <p:nvPr/>
        </p:nvSpPr>
        <p:spPr>
          <a:xfrm>
            <a:off x="5095500" y="3236675"/>
            <a:ext cx="3236700" cy="572700"/>
          </a:xfrm>
          <a:prstGeom prst="rect">
            <a:avLst/>
          </a:prstGeom>
          <a:noFill/>
          <a:ln>
            <a:noFill/>
          </a:ln>
        </p:spPr>
        <p:txBody>
          <a:bodyPr anchorCtr="0" anchor="t" bIns="91425" lIns="91425" spcFirstLastPara="1" rIns="91425" wrap="square" tIns="91425">
            <a:noAutofit/>
          </a:bodyPr>
          <a:lstStyle/>
          <a:p>
            <a:pPr indent="0" lvl="0" marL="0" rtl="0" algn="l">
              <a:lnSpc>
                <a:spcPct val="80000"/>
              </a:lnSpc>
              <a:spcBef>
                <a:spcPts val="0"/>
              </a:spcBef>
              <a:spcAft>
                <a:spcPts val="0"/>
              </a:spcAft>
              <a:buSzPts val="605"/>
              <a:buNone/>
            </a:pPr>
            <a:r>
              <a:rPr b="1" lang="en" sz="2890">
                <a:solidFill>
                  <a:schemeClr val="dk1"/>
                </a:solidFill>
                <a:latin typeface="Times New Roman"/>
                <a:ea typeface="Times New Roman"/>
                <a:cs typeface="Times New Roman"/>
                <a:sym typeface="Times New Roman"/>
              </a:rPr>
              <a:t>📊 Data Collection</a:t>
            </a:r>
            <a:endParaRPr b="1" sz="2890">
              <a:solidFill>
                <a:schemeClr val="dk1"/>
              </a:solidFill>
              <a:latin typeface="Times New Roman"/>
              <a:ea typeface="Times New Roman"/>
              <a:cs typeface="Times New Roman"/>
              <a:sym typeface="Times New Roman"/>
            </a:endParaRPr>
          </a:p>
        </p:txBody>
      </p:sp>
      <p:sp>
        <p:nvSpPr>
          <p:cNvPr id="92" name="Google Shape;92;p18"/>
          <p:cNvSpPr txBox="1"/>
          <p:nvPr/>
        </p:nvSpPr>
        <p:spPr>
          <a:xfrm>
            <a:off x="5133150" y="4273500"/>
            <a:ext cx="3339000" cy="572700"/>
          </a:xfrm>
          <a:prstGeom prst="rect">
            <a:avLst/>
          </a:prstGeom>
          <a:noFill/>
          <a:ln>
            <a:noFill/>
          </a:ln>
        </p:spPr>
        <p:txBody>
          <a:bodyPr anchorCtr="0" anchor="t" bIns="91425" lIns="91425" spcFirstLastPara="1" rIns="91425" wrap="square" tIns="91425">
            <a:noAutofit/>
          </a:bodyPr>
          <a:lstStyle/>
          <a:p>
            <a:pPr indent="0" lvl="0" marL="0" rtl="0" algn="l">
              <a:lnSpc>
                <a:spcPct val="80000"/>
              </a:lnSpc>
              <a:spcBef>
                <a:spcPts val="0"/>
              </a:spcBef>
              <a:spcAft>
                <a:spcPts val="0"/>
              </a:spcAft>
              <a:buSzPts val="605"/>
              <a:buNone/>
            </a:pPr>
            <a:r>
              <a:rPr b="1" lang="en" sz="2890">
                <a:solidFill>
                  <a:schemeClr val="dk1"/>
                </a:solidFill>
                <a:latin typeface="Times New Roman"/>
                <a:ea typeface="Times New Roman"/>
                <a:cs typeface="Times New Roman"/>
                <a:sym typeface="Times New Roman"/>
              </a:rPr>
              <a:t>📈 Analysis</a:t>
            </a:r>
            <a:endParaRPr b="1" sz="2890">
              <a:solidFill>
                <a:schemeClr val="dk1"/>
              </a:solidFill>
              <a:latin typeface="Times New Roman"/>
              <a:ea typeface="Times New Roman"/>
              <a:cs typeface="Times New Roman"/>
              <a:sym typeface="Times New Roman"/>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9900"/>
        </a:solidFill>
      </p:bgPr>
    </p:bg>
    <p:spTree>
      <p:nvGrpSpPr>
        <p:cNvPr id="96" name="Shape 96"/>
        <p:cNvGrpSpPr/>
        <p:nvPr/>
      </p:nvGrpSpPr>
      <p:grpSpPr>
        <a:xfrm>
          <a:off x="0" y="0"/>
          <a:ext cx="0" cy="0"/>
          <a:chOff x="0" y="0"/>
          <a:chExt cx="0" cy="0"/>
        </a:xfrm>
      </p:grpSpPr>
      <p:sp>
        <p:nvSpPr>
          <p:cNvPr id="97" name="Google Shape;97;p19"/>
          <p:cNvSpPr txBox="1"/>
          <p:nvPr>
            <p:ph type="title"/>
          </p:nvPr>
        </p:nvSpPr>
        <p:spPr>
          <a:xfrm>
            <a:off x="248975" y="194125"/>
            <a:ext cx="8520600" cy="900000"/>
          </a:xfrm>
          <a:prstGeom prst="rect">
            <a:avLst/>
          </a:prstGeom>
        </p:spPr>
        <p:txBody>
          <a:bodyPr anchorCtr="0" anchor="t" bIns="91425" lIns="91425" spcFirstLastPara="1" rIns="91425" wrap="square" tIns="91425">
            <a:noAutofit/>
          </a:bodyPr>
          <a:lstStyle/>
          <a:p>
            <a:pPr indent="0" lvl="0" marL="0" rtl="0" algn="just">
              <a:lnSpc>
                <a:spcPct val="115000"/>
              </a:lnSpc>
              <a:spcBef>
                <a:spcPts val="1200"/>
              </a:spcBef>
              <a:spcAft>
                <a:spcPts val="0"/>
              </a:spcAft>
              <a:buClr>
                <a:schemeClr val="dk1"/>
              </a:buClr>
              <a:buSzPts val="990"/>
              <a:buFont typeface="Arial"/>
              <a:buNone/>
            </a:pPr>
            <a:r>
              <a:rPr b="1" lang="en" sz="2380">
                <a:latin typeface="Times New Roman"/>
                <a:ea typeface="Times New Roman"/>
                <a:cs typeface="Times New Roman"/>
                <a:sym typeface="Times New Roman"/>
              </a:rPr>
              <a:t>Table 1:To study the relationship between fintech awareness and its perceived impact on economic growth in India.</a:t>
            </a:r>
            <a:endParaRPr b="1" sz="2380">
              <a:latin typeface="Times New Roman"/>
              <a:ea typeface="Times New Roman"/>
              <a:cs typeface="Times New Roman"/>
              <a:sym typeface="Times New Roman"/>
            </a:endParaRPr>
          </a:p>
          <a:p>
            <a:pPr indent="0" lvl="0" marL="0" rtl="0" algn="l">
              <a:spcBef>
                <a:spcPts val="1200"/>
              </a:spcBef>
              <a:spcAft>
                <a:spcPts val="0"/>
              </a:spcAft>
              <a:buSzPts val="990"/>
              <a:buNone/>
            </a:pPr>
            <a:r>
              <a:t/>
            </a:r>
            <a:endParaRPr sz="3820">
              <a:latin typeface="Times New Roman"/>
              <a:ea typeface="Times New Roman"/>
              <a:cs typeface="Times New Roman"/>
              <a:sym typeface="Times New Roman"/>
            </a:endParaRPr>
          </a:p>
        </p:txBody>
      </p:sp>
      <p:graphicFrame>
        <p:nvGraphicFramePr>
          <p:cNvPr id="98" name="Google Shape;98;p19"/>
          <p:cNvGraphicFramePr/>
          <p:nvPr/>
        </p:nvGraphicFramePr>
        <p:xfrm>
          <a:off x="400475" y="1214525"/>
          <a:ext cx="3000000" cy="3000000"/>
        </p:xfrm>
        <a:graphic>
          <a:graphicData uri="http://schemas.openxmlformats.org/drawingml/2006/table">
            <a:tbl>
              <a:tblPr>
                <a:noFill/>
                <a:tableStyleId>{A0E26AC9-216A-43CD-9824-119A4F5A3E72}</a:tableStyleId>
              </a:tblPr>
              <a:tblGrid>
                <a:gridCol w="1121850"/>
                <a:gridCol w="483250"/>
                <a:gridCol w="921125"/>
                <a:gridCol w="458125"/>
                <a:gridCol w="589275"/>
                <a:gridCol w="714725"/>
              </a:tblGrid>
              <a:tr h="383650">
                <a:tc>
                  <a:txBody>
                    <a:bodyPr/>
                    <a:lstStyle/>
                    <a:p>
                      <a:pPr indent="0" lvl="0" marL="0" rtl="0" algn="l">
                        <a:spcBef>
                          <a:spcPts val="0"/>
                        </a:spcBef>
                        <a:spcAft>
                          <a:spcPts val="0"/>
                        </a:spcAft>
                        <a:buNone/>
                      </a:pPr>
                      <a:r>
                        <a:rPr lang="en">
                          <a:latin typeface="Times New Roman"/>
                          <a:ea typeface="Times New Roman"/>
                          <a:cs typeface="Times New Roman"/>
                          <a:sym typeface="Times New Roman"/>
                        </a:rPr>
                        <a:t>Awareness (Q1)</a:t>
                      </a:r>
                      <a:endParaRPr>
                        <a:latin typeface="Times New Roman"/>
                        <a:ea typeface="Times New Roman"/>
                        <a:cs typeface="Times New Roman"/>
                        <a:sym typeface="Times New Roman"/>
                      </a:endParaRPr>
                    </a:p>
                  </a:txBody>
                  <a:tcPr marT="91425" marB="91425" marR="91425" marL="91425">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19050">
                      <a:solidFill>
                        <a:schemeClr val="dk1"/>
                      </a:solidFill>
                      <a:prstDash val="solid"/>
                      <a:round/>
                      <a:headEnd len="sm" w="sm" type="none"/>
                      <a:tailEnd len="sm" w="sm" type="none"/>
                    </a:lnT>
                    <a:lnB cap="flat" cmpd="sng" w="19050">
                      <a:solidFill>
                        <a:schemeClr val="dk1"/>
                      </a:solidFill>
                      <a:prstDash val="solid"/>
                      <a:round/>
                      <a:headEnd len="sm" w="sm" type="none"/>
                      <a:tailEnd len="sm" w="sm" type="none"/>
                    </a:lnB>
                  </a:tcPr>
                </a:tc>
                <a:tc>
                  <a:txBody>
                    <a:bodyPr/>
                    <a:lstStyle/>
                    <a:p>
                      <a:pPr indent="0" lvl="0" marL="0" rtl="0" algn="l">
                        <a:spcBef>
                          <a:spcPts val="0"/>
                        </a:spcBef>
                        <a:spcAft>
                          <a:spcPts val="0"/>
                        </a:spcAft>
                        <a:buNone/>
                      </a:pPr>
                      <a:r>
                        <a:rPr lang="en">
                          <a:latin typeface="Times New Roman"/>
                          <a:ea typeface="Times New Roman"/>
                          <a:cs typeface="Times New Roman"/>
                          <a:sym typeface="Times New Roman"/>
                        </a:rPr>
                        <a:t>R1</a:t>
                      </a:r>
                      <a:endParaRPr>
                        <a:latin typeface="Times New Roman"/>
                        <a:ea typeface="Times New Roman"/>
                        <a:cs typeface="Times New Roman"/>
                        <a:sym typeface="Times New Roman"/>
                      </a:endParaRPr>
                    </a:p>
                  </a:txBody>
                  <a:tcPr marT="91425" marB="91425" marR="91425" marL="91425">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19050">
                      <a:solidFill>
                        <a:schemeClr val="dk1"/>
                      </a:solidFill>
                      <a:prstDash val="solid"/>
                      <a:round/>
                      <a:headEnd len="sm" w="sm" type="none"/>
                      <a:tailEnd len="sm" w="sm" type="none"/>
                    </a:lnT>
                    <a:lnB cap="flat" cmpd="sng" w="19050">
                      <a:solidFill>
                        <a:schemeClr val="dk1"/>
                      </a:solidFill>
                      <a:prstDash val="solid"/>
                      <a:round/>
                      <a:headEnd len="sm" w="sm" type="none"/>
                      <a:tailEnd len="sm" w="sm" type="none"/>
                    </a:lnB>
                  </a:tcPr>
                </a:tc>
                <a:tc>
                  <a:txBody>
                    <a:bodyPr/>
                    <a:lstStyle/>
                    <a:p>
                      <a:pPr indent="0" lvl="0" marL="0" rtl="0" algn="l">
                        <a:spcBef>
                          <a:spcPts val="0"/>
                        </a:spcBef>
                        <a:spcAft>
                          <a:spcPts val="0"/>
                        </a:spcAft>
                        <a:buNone/>
                      </a:pPr>
                      <a:r>
                        <a:rPr lang="en">
                          <a:latin typeface="Times New Roman"/>
                          <a:ea typeface="Times New Roman"/>
                          <a:cs typeface="Times New Roman"/>
                          <a:sym typeface="Times New Roman"/>
                        </a:rPr>
                        <a:t>Influence</a:t>
                      </a:r>
                      <a:br>
                        <a:rPr lang="en">
                          <a:latin typeface="Times New Roman"/>
                          <a:ea typeface="Times New Roman"/>
                          <a:cs typeface="Times New Roman"/>
                          <a:sym typeface="Times New Roman"/>
                        </a:rPr>
                      </a:br>
                      <a:r>
                        <a:rPr lang="en">
                          <a:latin typeface="Times New Roman"/>
                          <a:ea typeface="Times New Roman"/>
                          <a:cs typeface="Times New Roman"/>
                          <a:sym typeface="Times New Roman"/>
                        </a:rPr>
                        <a:t>(Q5)</a:t>
                      </a:r>
                      <a:endParaRPr>
                        <a:latin typeface="Times New Roman"/>
                        <a:ea typeface="Times New Roman"/>
                        <a:cs typeface="Times New Roman"/>
                        <a:sym typeface="Times New Roman"/>
                      </a:endParaRPr>
                    </a:p>
                  </a:txBody>
                  <a:tcPr marT="91425" marB="91425" marR="91425" marL="91425">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19050">
                      <a:solidFill>
                        <a:schemeClr val="dk1"/>
                      </a:solidFill>
                      <a:prstDash val="solid"/>
                      <a:round/>
                      <a:headEnd len="sm" w="sm" type="none"/>
                      <a:tailEnd len="sm" w="sm" type="none"/>
                    </a:lnT>
                    <a:lnB cap="flat" cmpd="sng" w="19050">
                      <a:solidFill>
                        <a:schemeClr val="dk1"/>
                      </a:solidFill>
                      <a:prstDash val="solid"/>
                      <a:round/>
                      <a:headEnd len="sm" w="sm" type="none"/>
                      <a:tailEnd len="sm" w="sm" type="none"/>
                    </a:lnB>
                  </a:tcPr>
                </a:tc>
                <a:tc>
                  <a:txBody>
                    <a:bodyPr/>
                    <a:lstStyle/>
                    <a:p>
                      <a:pPr indent="0" lvl="0" marL="0" rtl="0" algn="l">
                        <a:spcBef>
                          <a:spcPts val="0"/>
                        </a:spcBef>
                        <a:spcAft>
                          <a:spcPts val="0"/>
                        </a:spcAft>
                        <a:buNone/>
                      </a:pPr>
                      <a:r>
                        <a:rPr lang="en">
                          <a:latin typeface="Times New Roman"/>
                          <a:ea typeface="Times New Roman"/>
                          <a:cs typeface="Times New Roman"/>
                          <a:sym typeface="Times New Roman"/>
                        </a:rPr>
                        <a:t>R2</a:t>
                      </a:r>
                      <a:endParaRPr>
                        <a:latin typeface="Times New Roman"/>
                        <a:ea typeface="Times New Roman"/>
                        <a:cs typeface="Times New Roman"/>
                        <a:sym typeface="Times New Roman"/>
                      </a:endParaRPr>
                    </a:p>
                  </a:txBody>
                  <a:tcPr marT="91425" marB="91425" marR="91425" marL="91425">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19050">
                      <a:solidFill>
                        <a:schemeClr val="dk1"/>
                      </a:solidFill>
                      <a:prstDash val="solid"/>
                      <a:round/>
                      <a:headEnd len="sm" w="sm" type="none"/>
                      <a:tailEnd len="sm" w="sm" type="none"/>
                    </a:lnT>
                    <a:lnB cap="flat" cmpd="sng" w="19050">
                      <a:solidFill>
                        <a:schemeClr val="dk1"/>
                      </a:solidFill>
                      <a:prstDash val="solid"/>
                      <a:round/>
                      <a:headEnd len="sm" w="sm" type="none"/>
                      <a:tailEnd len="sm" w="sm" type="none"/>
                    </a:lnB>
                  </a:tcPr>
                </a:tc>
                <a:tc>
                  <a:txBody>
                    <a:bodyPr/>
                    <a:lstStyle/>
                    <a:p>
                      <a:pPr indent="0" lvl="0" marL="0" rtl="0" algn="l">
                        <a:spcBef>
                          <a:spcPts val="0"/>
                        </a:spcBef>
                        <a:spcAft>
                          <a:spcPts val="0"/>
                        </a:spcAft>
                        <a:buNone/>
                      </a:pPr>
                      <a:r>
                        <a:rPr lang="en">
                          <a:latin typeface="Times New Roman"/>
                          <a:ea typeface="Times New Roman"/>
                          <a:cs typeface="Times New Roman"/>
                          <a:sym typeface="Times New Roman"/>
                        </a:rPr>
                        <a:t>d</a:t>
                      </a:r>
                      <a:endParaRPr>
                        <a:latin typeface="Times New Roman"/>
                        <a:ea typeface="Times New Roman"/>
                        <a:cs typeface="Times New Roman"/>
                        <a:sym typeface="Times New Roman"/>
                      </a:endParaRPr>
                    </a:p>
                  </a:txBody>
                  <a:tcPr marT="91425" marB="91425" marR="91425" marL="91425">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19050">
                      <a:solidFill>
                        <a:schemeClr val="dk1"/>
                      </a:solidFill>
                      <a:prstDash val="solid"/>
                      <a:round/>
                      <a:headEnd len="sm" w="sm" type="none"/>
                      <a:tailEnd len="sm" w="sm" type="none"/>
                    </a:lnT>
                    <a:lnB cap="flat" cmpd="sng" w="19050">
                      <a:solidFill>
                        <a:schemeClr val="dk1"/>
                      </a:solidFill>
                      <a:prstDash val="solid"/>
                      <a:round/>
                      <a:headEnd len="sm" w="sm" type="none"/>
                      <a:tailEnd len="sm" w="sm" type="none"/>
                    </a:lnB>
                  </a:tcPr>
                </a:tc>
                <a:tc>
                  <a:txBody>
                    <a:bodyPr/>
                    <a:lstStyle/>
                    <a:p>
                      <a:pPr indent="0" lvl="0" marL="0" rtl="0" algn="l">
                        <a:spcBef>
                          <a:spcPts val="0"/>
                        </a:spcBef>
                        <a:spcAft>
                          <a:spcPts val="0"/>
                        </a:spcAft>
                        <a:buNone/>
                      </a:pPr>
                      <a:r>
                        <a:rPr b="1" lang="en" sz="1300">
                          <a:solidFill>
                            <a:schemeClr val="dk1"/>
                          </a:solidFill>
                          <a:latin typeface="Times New Roman"/>
                          <a:ea typeface="Times New Roman"/>
                          <a:cs typeface="Times New Roman"/>
                          <a:sym typeface="Times New Roman"/>
                        </a:rPr>
                        <a:t>d²</a:t>
                      </a:r>
                      <a:endParaRPr sz="1500">
                        <a:latin typeface="Times New Roman"/>
                        <a:ea typeface="Times New Roman"/>
                        <a:cs typeface="Times New Roman"/>
                        <a:sym typeface="Times New Roman"/>
                      </a:endParaRPr>
                    </a:p>
                  </a:txBody>
                  <a:tcPr marT="91425" marB="91425" marR="91425" marL="91425">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19050">
                      <a:solidFill>
                        <a:schemeClr val="dk1"/>
                      </a:solidFill>
                      <a:prstDash val="solid"/>
                      <a:round/>
                      <a:headEnd len="sm" w="sm" type="none"/>
                      <a:tailEnd len="sm" w="sm" type="none"/>
                    </a:lnT>
                    <a:lnB cap="flat" cmpd="sng" w="19050">
                      <a:solidFill>
                        <a:schemeClr val="dk1"/>
                      </a:solidFill>
                      <a:prstDash val="solid"/>
                      <a:round/>
                      <a:headEnd len="sm" w="sm" type="none"/>
                      <a:tailEnd len="sm" w="sm" type="none"/>
                    </a:lnB>
                  </a:tcPr>
                </a:tc>
              </a:tr>
              <a:tr h="383650">
                <a:tc>
                  <a:txBody>
                    <a:bodyPr/>
                    <a:lstStyle/>
                    <a:p>
                      <a:pPr indent="0" lvl="0" marL="0" rtl="0" algn="l">
                        <a:spcBef>
                          <a:spcPts val="0"/>
                        </a:spcBef>
                        <a:spcAft>
                          <a:spcPts val="0"/>
                        </a:spcAft>
                        <a:buNone/>
                      </a:pPr>
                      <a:r>
                        <a:rPr lang="en">
                          <a:latin typeface="Times New Roman"/>
                          <a:ea typeface="Times New Roman"/>
                          <a:cs typeface="Times New Roman"/>
                          <a:sym typeface="Times New Roman"/>
                        </a:rPr>
                        <a:t>98</a:t>
                      </a:r>
                      <a:endParaRPr>
                        <a:latin typeface="Times New Roman"/>
                        <a:ea typeface="Times New Roman"/>
                        <a:cs typeface="Times New Roman"/>
                        <a:sym typeface="Times New Roman"/>
                      </a:endParaRPr>
                    </a:p>
                  </a:txBody>
                  <a:tcPr marT="91425" marB="91425" marR="91425" marL="91425">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19050">
                      <a:solidFill>
                        <a:schemeClr val="dk1"/>
                      </a:solidFill>
                      <a:prstDash val="solid"/>
                      <a:round/>
                      <a:headEnd len="sm" w="sm" type="none"/>
                      <a:tailEnd len="sm" w="sm" type="none"/>
                    </a:lnT>
                    <a:lnB cap="flat" cmpd="sng" w="19050">
                      <a:solidFill>
                        <a:schemeClr val="dk1"/>
                      </a:solidFill>
                      <a:prstDash val="solid"/>
                      <a:round/>
                      <a:headEnd len="sm" w="sm" type="none"/>
                      <a:tailEnd len="sm" w="sm" type="none"/>
                    </a:lnB>
                  </a:tcPr>
                </a:tc>
                <a:tc>
                  <a:txBody>
                    <a:bodyPr/>
                    <a:lstStyle/>
                    <a:p>
                      <a:pPr indent="0" lvl="0" marL="0" rtl="0" algn="l">
                        <a:spcBef>
                          <a:spcPts val="0"/>
                        </a:spcBef>
                        <a:spcAft>
                          <a:spcPts val="0"/>
                        </a:spcAft>
                        <a:buNone/>
                      </a:pPr>
                      <a:r>
                        <a:rPr lang="en">
                          <a:latin typeface="Times New Roman"/>
                          <a:ea typeface="Times New Roman"/>
                          <a:cs typeface="Times New Roman"/>
                          <a:sym typeface="Times New Roman"/>
                        </a:rPr>
                        <a:t>1</a:t>
                      </a:r>
                      <a:endParaRPr>
                        <a:latin typeface="Times New Roman"/>
                        <a:ea typeface="Times New Roman"/>
                        <a:cs typeface="Times New Roman"/>
                        <a:sym typeface="Times New Roman"/>
                      </a:endParaRPr>
                    </a:p>
                  </a:txBody>
                  <a:tcPr marT="91425" marB="91425" marR="91425" marL="91425">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19050">
                      <a:solidFill>
                        <a:schemeClr val="dk1"/>
                      </a:solidFill>
                      <a:prstDash val="solid"/>
                      <a:round/>
                      <a:headEnd len="sm" w="sm" type="none"/>
                      <a:tailEnd len="sm" w="sm" type="none"/>
                    </a:lnT>
                    <a:lnB cap="flat" cmpd="sng" w="19050">
                      <a:solidFill>
                        <a:schemeClr val="dk1"/>
                      </a:solidFill>
                      <a:prstDash val="solid"/>
                      <a:round/>
                      <a:headEnd len="sm" w="sm" type="none"/>
                      <a:tailEnd len="sm" w="sm" type="none"/>
                    </a:lnB>
                  </a:tcPr>
                </a:tc>
                <a:tc>
                  <a:txBody>
                    <a:bodyPr/>
                    <a:lstStyle/>
                    <a:p>
                      <a:pPr indent="0" lvl="0" marL="0" rtl="0" algn="l">
                        <a:spcBef>
                          <a:spcPts val="0"/>
                        </a:spcBef>
                        <a:spcAft>
                          <a:spcPts val="0"/>
                        </a:spcAft>
                        <a:buNone/>
                      </a:pPr>
                      <a:r>
                        <a:rPr lang="en">
                          <a:latin typeface="Times New Roman"/>
                          <a:ea typeface="Times New Roman"/>
                          <a:cs typeface="Times New Roman"/>
                          <a:sym typeface="Times New Roman"/>
                        </a:rPr>
                        <a:t>59</a:t>
                      </a:r>
                      <a:endParaRPr>
                        <a:latin typeface="Times New Roman"/>
                        <a:ea typeface="Times New Roman"/>
                        <a:cs typeface="Times New Roman"/>
                        <a:sym typeface="Times New Roman"/>
                      </a:endParaRPr>
                    </a:p>
                  </a:txBody>
                  <a:tcPr marT="91425" marB="91425" marR="91425" marL="91425">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19050">
                      <a:solidFill>
                        <a:schemeClr val="dk1"/>
                      </a:solidFill>
                      <a:prstDash val="solid"/>
                      <a:round/>
                      <a:headEnd len="sm" w="sm" type="none"/>
                      <a:tailEnd len="sm" w="sm" type="none"/>
                    </a:lnT>
                    <a:lnB cap="flat" cmpd="sng" w="19050">
                      <a:solidFill>
                        <a:schemeClr val="dk1"/>
                      </a:solidFill>
                      <a:prstDash val="solid"/>
                      <a:round/>
                      <a:headEnd len="sm" w="sm" type="none"/>
                      <a:tailEnd len="sm" w="sm" type="none"/>
                    </a:lnB>
                  </a:tcPr>
                </a:tc>
                <a:tc>
                  <a:txBody>
                    <a:bodyPr/>
                    <a:lstStyle/>
                    <a:p>
                      <a:pPr indent="0" lvl="0" marL="0" rtl="0" algn="l">
                        <a:spcBef>
                          <a:spcPts val="0"/>
                        </a:spcBef>
                        <a:spcAft>
                          <a:spcPts val="0"/>
                        </a:spcAft>
                        <a:buNone/>
                      </a:pPr>
                      <a:r>
                        <a:rPr lang="en">
                          <a:latin typeface="Times New Roman"/>
                          <a:ea typeface="Times New Roman"/>
                          <a:cs typeface="Times New Roman"/>
                          <a:sym typeface="Times New Roman"/>
                        </a:rPr>
                        <a:t>2</a:t>
                      </a:r>
                      <a:endParaRPr>
                        <a:latin typeface="Times New Roman"/>
                        <a:ea typeface="Times New Roman"/>
                        <a:cs typeface="Times New Roman"/>
                        <a:sym typeface="Times New Roman"/>
                      </a:endParaRPr>
                    </a:p>
                  </a:txBody>
                  <a:tcPr marT="91425" marB="91425" marR="91425" marL="91425">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19050">
                      <a:solidFill>
                        <a:schemeClr val="dk1"/>
                      </a:solidFill>
                      <a:prstDash val="solid"/>
                      <a:round/>
                      <a:headEnd len="sm" w="sm" type="none"/>
                      <a:tailEnd len="sm" w="sm" type="none"/>
                    </a:lnT>
                    <a:lnB cap="flat" cmpd="sng" w="19050">
                      <a:solidFill>
                        <a:schemeClr val="dk1"/>
                      </a:solidFill>
                      <a:prstDash val="solid"/>
                      <a:round/>
                      <a:headEnd len="sm" w="sm" type="none"/>
                      <a:tailEnd len="sm" w="sm" type="none"/>
                    </a:lnB>
                  </a:tcPr>
                </a:tc>
                <a:tc>
                  <a:txBody>
                    <a:bodyPr/>
                    <a:lstStyle/>
                    <a:p>
                      <a:pPr indent="0" lvl="0" marL="0" rtl="0" algn="l">
                        <a:spcBef>
                          <a:spcPts val="0"/>
                        </a:spcBef>
                        <a:spcAft>
                          <a:spcPts val="0"/>
                        </a:spcAft>
                        <a:buNone/>
                      </a:pPr>
                      <a:r>
                        <a:rPr lang="en">
                          <a:latin typeface="Times New Roman"/>
                          <a:ea typeface="Times New Roman"/>
                          <a:cs typeface="Times New Roman"/>
                          <a:sym typeface="Times New Roman"/>
                        </a:rPr>
                        <a:t>-1</a:t>
                      </a:r>
                      <a:endParaRPr>
                        <a:latin typeface="Times New Roman"/>
                        <a:ea typeface="Times New Roman"/>
                        <a:cs typeface="Times New Roman"/>
                        <a:sym typeface="Times New Roman"/>
                      </a:endParaRPr>
                    </a:p>
                  </a:txBody>
                  <a:tcPr marT="91425" marB="91425" marR="91425" marL="91425">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19050">
                      <a:solidFill>
                        <a:schemeClr val="dk1"/>
                      </a:solidFill>
                      <a:prstDash val="solid"/>
                      <a:round/>
                      <a:headEnd len="sm" w="sm" type="none"/>
                      <a:tailEnd len="sm" w="sm" type="none"/>
                    </a:lnT>
                    <a:lnB cap="flat" cmpd="sng" w="19050">
                      <a:solidFill>
                        <a:schemeClr val="dk1"/>
                      </a:solidFill>
                      <a:prstDash val="solid"/>
                      <a:round/>
                      <a:headEnd len="sm" w="sm" type="none"/>
                      <a:tailEnd len="sm" w="sm" type="none"/>
                    </a:lnB>
                  </a:tcPr>
                </a:tc>
                <a:tc>
                  <a:txBody>
                    <a:bodyPr/>
                    <a:lstStyle/>
                    <a:p>
                      <a:pPr indent="0" lvl="0" marL="0" rtl="0" algn="l">
                        <a:spcBef>
                          <a:spcPts val="0"/>
                        </a:spcBef>
                        <a:spcAft>
                          <a:spcPts val="0"/>
                        </a:spcAft>
                        <a:buNone/>
                      </a:pPr>
                      <a:r>
                        <a:rPr lang="en">
                          <a:latin typeface="Times New Roman"/>
                          <a:ea typeface="Times New Roman"/>
                          <a:cs typeface="Times New Roman"/>
                          <a:sym typeface="Times New Roman"/>
                        </a:rPr>
                        <a:t>1</a:t>
                      </a:r>
                      <a:endParaRPr>
                        <a:latin typeface="Times New Roman"/>
                        <a:ea typeface="Times New Roman"/>
                        <a:cs typeface="Times New Roman"/>
                        <a:sym typeface="Times New Roman"/>
                      </a:endParaRPr>
                    </a:p>
                  </a:txBody>
                  <a:tcPr marT="91425" marB="91425" marR="91425" marL="91425">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19050">
                      <a:solidFill>
                        <a:schemeClr val="dk1"/>
                      </a:solidFill>
                      <a:prstDash val="solid"/>
                      <a:round/>
                      <a:headEnd len="sm" w="sm" type="none"/>
                      <a:tailEnd len="sm" w="sm" type="none"/>
                    </a:lnT>
                    <a:lnB cap="flat" cmpd="sng" w="19050">
                      <a:solidFill>
                        <a:schemeClr val="dk1"/>
                      </a:solidFill>
                      <a:prstDash val="solid"/>
                      <a:round/>
                      <a:headEnd len="sm" w="sm" type="none"/>
                      <a:tailEnd len="sm" w="sm" type="none"/>
                    </a:lnB>
                  </a:tcPr>
                </a:tc>
              </a:tr>
              <a:tr h="383650">
                <a:tc>
                  <a:txBody>
                    <a:bodyPr/>
                    <a:lstStyle/>
                    <a:p>
                      <a:pPr indent="0" lvl="0" marL="0" rtl="0" algn="l">
                        <a:spcBef>
                          <a:spcPts val="0"/>
                        </a:spcBef>
                        <a:spcAft>
                          <a:spcPts val="0"/>
                        </a:spcAft>
                        <a:buNone/>
                      </a:pPr>
                      <a:r>
                        <a:rPr lang="en">
                          <a:latin typeface="Times New Roman"/>
                          <a:ea typeface="Times New Roman"/>
                          <a:cs typeface="Times New Roman"/>
                          <a:sym typeface="Times New Roman"/>
                        </a:rPr>
                        <a:t>59</a:t>
                      </a:r>
                      <a:endParaRPr>
                        <a:latin typeface="Times New Roman"/>
                        <a:ea typeface="Times New Roman"/>
                        <a:cs typeface="Times New Roman"/>
                        <a:sym typeface="Times New Roman"/>
                      </a:endParaRPr>
                    </a:p>
                  </a:txBody>
                  <a:tcPr marT="91425" marB="91425" marR="91425" marL="91425">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19050">
                      <a:solidFill>
                        <a:schemeClr val="dk1"/>
                      </a:solidFill>
                      <a:prstDash val="solid"/>
                      <a:round/>
                      <a:headEnd len="sm" w="sm" type="none"/>
                      <a:tailEnd len="sm" w="sm" type="none"/>
                    </a:lnT>
                    <a:lnB cap="flat" cmpd="sng" w="19050">
                      <a:solidFill>
                        <a:schemeClr val="dk1"/>
                      </a:solidFill>
                      <a:prstDash val="solid"/>
                      <a:round/>
                      <a:headEnd len="sm" w="sm" type="none"/>
                      <a:tailEnd len="sm" w="sm" type="none"/>
                    </a:lnB>
                  </a:tcPr>
                </a:tc>
                <a:tc>
                  <a:txBody>
                    <a:bodyPr/>
                    <a:lstStyle/>
                    <a:p>
                      <a:pPr indent="0" lvl="0" marL="0" rtl="0" algn="l">
                        <a:spcBef>
                          <a:spcPts val="0"/>
                        </a:spcBef>
                        <a:spcAft>
                          <a:spcPts val="0"/>
                        </a:spcAft>
                        <a:buNone/>
                      </a:pPr>
                      <a:r>
                        <a:rPr lang="en">
                          <a:latin typeface="Times New Roman"/>
                          <a:ea typeface="Times New Roman"/>
                          <a:cs typeface="Times New Roman"/>
                          <a:sym typeface="Times New Roman"/>
                        </a:rPr>
                        <a:t>2</a:t>
                      </a:r>
                      <a:endParaRPr>
                        <a:latin typeface="Times New Roman"/>
                        <a:ea typeface="Times New Roman"/>
                        <a:cs typeface="Times New Roman"/>
                        <a:sym typeface="Times New Roman"/>
                      </a:endParaRPr>
                    </a:p>
                  </a:txBody>
                  <a:tcPr marT="91425" marB="91425" marR="91425" marL="91425">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19050">
                      <a:solidFill>
                        <a:schemeClr val="dk1"/>
                      </a:solidFill>
                      <a:prstDash val="solid"/>
                      <a:round/>
                      <a:headEnd len="sm" w="sm" type="none"/>
                      <a:tailEnd len="sm" w="sm" type="none"/>
                    </a:lnT>
                    <a:lnB cap="flat" cmpd="sng" w="19050">
                      <a:solidFill>
                        <a:schemeClr val="dk1"/>
                      </a:solidFill>
                      <a:prstDash val="solid"/>
                      <a:round/>
                      <a:headEnd len="sm" w="sm" type="none"/>
                      <a:tailEnd len="sm" w="sm" type="none"/>
                    </a:lnB>
                  </a:tcPr>
                </a:tc>
                <a:tc>
                  <a:txBody>
                    <a:bodyPr/>
                    <a:lstStyle/>
                    <a:p>
                      <a:pPr indent="0" lvl="0" marL="0" rtl="0" algn="l">
                        <a:spcBef>
                          <a:spcPts val="0"/>
                        </a:spcBef>
                        <a:spcAft>
                          <a:spcPts val="0"/>
                        </a:spcAft>
                        <a:buNone/>
                      </a:pPr>
                      <a:r>
                        <a:rPr lang="en">
                          <a:latin typeface="Times New Roman"/>
                          <a:ea typeface="Times New Roman"/>
                          <a:cs typeface="Times New Roman"/>
                          <a:sym typeface="Times New Roman"/>
                        </a:rPr>
                        <a:t>76</a:t>
                      </a:r>
                      <a:endParaRPr>
                        <a:latin typeface="Times New Roman"/>
                        <a:ea typeface="Times New Roman"/>
                        <a:cs typeface="Times New Roman"/>
                        <a:sym typeface="Times New Roman"/>
                      </a:endParaRPr>
                    </a:p>
                  </a:txBody>
                  <a:tcPr marT="91425" marB="91425" marR="91425" marL="91425">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19050">
                      <a:solidFill>
                        <a:schemeClr val="dk1"/>
                      </a:solidFill>
                      <a:prstDash val="solid"/>
                      <a:round/>
                      <a:headEnd len="sm" w="sm" type="none"/>
                      <a:tailEnd len="sm" w="sm" type="none"/>
                    </a:lnT>
                    <a:lnB cap="flat" cmpd="sng" w="19050">
                      <a:solidFill>
                        <a:schemeClr val="dk1"/>
                      </a:solidFill>
                      <a:prstDash val="solid"/>
                      <a:round/>
                      <a:headEnd len="sm" w="sm" type="none"/>
                      <a:tailEnd len="sm" w="sm" type="none"/>
                    </a:lnB>
                  </a:tcPr>
                </a:tc>
                <a:tc>
                  <a:txBody>
                    <a:bodyPr/>
                    <a:lstStyle/>
                    <a:p>
                      <a:pPr indent="0" lvl="0" marL="0" rtl="0" algn="l">
                        <a:spcBef>
                          <a:spcPts val="0"/>
                        </a:spcBef>
                        <a:spcAft>
                          <a:spcPts val="0"/>
                        </a:spcAft>
                        <a:buNone/>
                      </a:pPr>
                      <a:r>
                        <a:rPr lang="en">
                          <a:latin typeface="Times New Roman"/>
                          <a:ea typeface="Times New Roman"/>
                          <a:cs typeface="Times New Roman"/>
                          <a:sym typeface="Times New Roman"/>
                        </a:rPr>
                        <a:t>1</a:t>
                      </a:r>
                      <a:endParaRPr>
                        <a:latin typeface="Times New Roman"/>
                        <a:ea typeface="Times New Roman"/>
                        <a:cs typeface="Times New Roman"/>
                        <a:sym typeface="Times New Roman"/>
                      </a:endParaRPr>
                    </a:p>
                  </a:txBody>
                  <a:tcPr marT="91425" marB="91425" marR="91425" marL="91425">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19050">
                      <a:solidFill>
                        <a:schemeClr val="dk1"/>
                      </a:solidFill>
                      <a:prstDash val="solid"/>
                      <a:round/>
                      <a:headEnd len="sm" w="sm" type="none"/>
                      <a:tailEnd len="sm" w="sm" type="none"/>
                    </a:lnT>
                    <a:lnB cap="flat" cmpd="sng" w="19050">
                      <a:solidFill>
                        <a:schemeClr val="dk1"/>
                      </a:solidFill>
                      <a:prstDash val="solid"/>
                      <a:round/>
                      <a:headEnd len="sm" w="sm" type="none"/>
                      <a:tailEnd len="sm" w="sm" type="none"/>
                    </a:lnB>
                  </a:tcPr>
                </a:tc>
                <a:tc>
                  <a:txBody>
                    <a:bodyPr/>
                    <a:lstStyle/>
                    <a:p>
                      <a:pPr indent="0" lvl="0" marL="0" rtl="0" algn="l">
                        <a:spcBef>
                          <a:spcPts val="0"/>
                        </a:spcBef>
                        <a:spcAft>
                          <a:spcPts val="0"/>
                        </a:spcAft>
                        <a:buNone/>
                      </a:pPr>
                      <a:r>
                        <a:rPr lang="en">
                          <a:latin typeface="Times New Roman"/>
                          <a:ea typeface="Times New Roman"/>
                          <a:cs typeface="Times New Roman"/>
                          <a:sym typeface="Times New Roman"/>
                        </a:rPr>
                        <a:t>1</a:t>
                      </a:r>
                      <a:endParaRPr>
                        <a:latin typeface="Times New Roman"/>
                        <a:ea typeface="Times New Roman"/>
                        <a:cs typeface="Times New Roman"/>
                        <a:sym typeface="Times New Roman"/>
                      </a:endParaRPr>
                    </a:p>
                  </a:txBody>
                  <a:tcPr marT="91425" marB="91425" marR="91425" marL="91425">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19050">
                      <a:solidFill>
                        <a:schemeClr val="dk1"/>
                      </a:solidFill>
                      <a:prstDash val="solid"/>
                      <a:round/>
                      <a:headEnd len="sm" w="sm" type="none"/>
                      <a:tailEnd len="sm" w="sm" type="none"/>
                    </a:lnT>
                    <a:lnB cap="flat" cmpd="sng" w="19050">
                      <a:solidFill>
                        <a:schemeClr val="dk1"/>
                      </a:solidFill>
                      <a:prstDash val="solid"/>
                      <a:round/>
                      <a:headEnd len="sm" w="sm" type="none"/>
                      <a:tailEnd len="sm" w="sm" type="none"/>
                    </a:lnB>
                  </a:tcPr>
                </a:tc>
                <a:tc>
                  <a:txBody>
                    <a:bodyPr/>
                    <a:lstStyle/>
                    <a:p>
                      <a:pPr indent="0" lvl="0" marL="0" rtl="0" algn="l">
                        <a:spcBef>
                          <a:spcPts val="0"/>
                        </a:spcBef>
                        <a:spcAft>
                          <a:spcPts val="0"/>
                        </a:spcAft>
                        <a:buNone/>
                      </a:pPr>
                      <a:r>
                        <a:rPr lang="en">
                          <a:latin typeface="Times New Roman"/>
                          <a:ea typeface="Times New Roman"/>
                          <a:cs typeface="Times New Roman"/>
                          <a:sym typeface="Times New Roman"/>
                        </a:rPr>
                        <a:t>1</a:t>
                      </a:r>
                      <a:endParaRPr>
                        <a:latin typeface="Times New Roman"/>
                        <a:ea typeface="Times New Roman"/>
                        <a:cs typeface="Times New Roman"/>
                        <a:sym typeface="Times New Roman"/>
                      </a:endParaRPr>
                    </a:p>
                  </a:txBody>
                  <a:tcPr marT="91425" marB="91425" marR="91425" marL="91425">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19050">
                      <a:solidFill>
                        <a:schemeClr val="dk1"/>
                      </a:solidFill>
                      <a:prstDash val="solid"/>
                      <a:round/>
                      <a:headEnd len="sm" w="sm" type="none"/>
                      <a:tailEnd len="sm" w="sm" type="none"/>
                    </a:lnT>
                    <a:lnB cap="flat" cmpd="sng" w="19050">
                      <a:solidFill>
                        <a:schemeClr val="dk1"/>
                      </a:solidFill>
                      <a:prstDash val="solid"/>
                      <a:round/>
                      <a:headEnd len="sm" w="sm" type="none"/>
                      <a:tailEnd len="sm" w="sm" type="none"/>
                    </a:lnB>
                  </a:tcPr>
                </a:tc>
              </a:tr>
              <a:tr h="383650">
                <a:tc>
                  <a:txBody>
                    <a:bodyPr/>
                    <a:lstStyle/>
                    <a:p>
                      <a:pPr indent="0" lvl="0" marL="0" rtl="0" algn="l">
                        <a:spcBef>
                          <a:spcPts val="0"/>
                        </a:spcBef>
                        <a:spcAft>
                          <a:spcPts val="0"/>
                        </a:spcAft>
                        <a:buNone/>
                      </a:pPr>
                      <a:r>
                        <a:rPr lang="en">
                          <a:latin typeface="Times New Roman"/>
                          <a:ea typeface="Times New Roman"/>
                          <a:cs typeface="Times New Roman"/>
                          <a:sym typeface="Times New Roman"/>
                        </a:rPr>
                        <a:t>7</a:t>
                      </a:r>
                      <a:endParaRPr>
                        <a:latin typeface="Times New Roman"/>
                        <a:ea typeface="Times New Roman"/>
                        <a:cs typeface="Times New Roman"/>
                        <a:sym typeface="Times New Roman"/>
                      </a:endParaRPr>
                    </a:p>
                  </a:txBody>
                  <a:tcPr marT="91425" marB="91425" marR="91425" marL="91425">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19050">
                      <a:solidFill>
                        <a:schemeClr val="dk1"/>
                      </a:solidFill>
                      <a:prstDash val="solid"/>
                      <a:round/>
                      <a:headEnd len="sm" w="sm" type="none"/>
                      <a:tailEnd len="sm" w="sm" type="none"/>
                    </a:lnT>
                    <a:lnB cap="flat" cmpd="sng" w="19050">
                      <a:solidFill>
                        <a:schemeClr val="dk1"/>
                      </a:solidFill>
                      <a:prstDash val="solid"/>
                      <a:round/>
                      <a:headEnd len="sm" w="sm" type="none"/>
                      <a:tailEnd len="sm" w="sm" type="none"/>
                    </a:lnB>
                  </a:tcPr>
                </a:tc>
                <a:tc>
                  <a:txBody>
                    <a:bodyPr/>
                    <a:lstStyle/>
                    <a:p>
                      <a:pPr indent="0" lvl="0" marL="0" rtl="0" algn="l">
                        <a:spcBef>
                          <a:spcPts val="0"/>
                        </a:spcBef>
                        <a:spcAft>
                          <a:spcPts val="0"/>
                        </a:spcAft>
                        <a:buNone/>
                      </a:pPr>
                      <a:r>
                        <a:rPr lang="en">
                          <a:latin typeface="Times New Roman"/>
                          <a:ea typeface="Times New Roman"/>
                          <a:cs typeface="Times New Roman"/>
                          <a:sym typeface="Times New Roman"/>
                        </a:rPr>
                        <a:t>3</a:t>
                      </a:r>
                      <a:endParaRPr>
                        <a:latin typeface="Times New Roman"/>
                        <a:ea typeface="Times New Roman"/>
                        <a:cs typeface="Times New Roman"/>
                        <a:sym typeface="Times New Roman"/>
                      </a:endParaRPr>
                    </a:p>
                  </a:txBody>
                  <a:tcPr marT="91425" marB="91425" marR="91425" marL="91425">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19050">
                      <a:solidFill>
                        <a:schemeClr val="dk1"/>
                      </a:solidFill>
                      <a:prstDash val="solid"/>
                      <a:round/>
                      <a:headEnd len="sm" w="sm" type="none"/>
                      <a:tailEnd len="sm" w="sm" type="none"/>
                    </a:lnT>
                    <a:lnB cap="flat" cmpd="sng" w="19050">
                      <a:solidFill>
                        <a:schemeClr val="dk1"/>
                      </a:solidFill>
                      <a:prstDash val="solid"/>
                      <a:round/>
                      <a:headEnd len="sm" w="sm" type="none"/>
                      <a:tailEnd len="sm" w="sm" type="none"/>
                    </a:lnB>
                  </a:tcPr>
                </a:tc>
                <a:tc>
                  <a:txBody>
                    <a:bodyPr/>
                    <a:lstStyle/>
                    <a:p>
                      <a:pPr indent="0" lvl="0" marL="0" rtl="0" algn="l">
                        <a:spcBef>
                          <a:spcPts val="0"/>
                        </a:spcBef>
                        <a:spcAft>
                          <a:spcPts val="0"/>
                        </a:spcAft>
                        <a:buNone/>
                      </a:pPr>
                      <a:r>
                        <a:rPr lang="en">
                          <a:latin typeface="Times New Roman"/>
                          <a:ea typeface="Times New Roman"/>
                          <a:cs typeface="Times New Roman"/>
                          <a:sym typeface="Times New Roman"/>
                        </a:rPr>
                        <a:t>23</a:t>
                      </a:r>
                      <a:endParaRPr>
                        <a:latin typeface="Times New Roman"/>
                        <a:ea typeface="Times New Roman"/>
                        <a:cs typeface="Times New Roman"/>
                        <a:sym typeface="Times New Roman"/>
                      </a:endParaRPr>
                    </a:p>
                  </a:txBody>
                  <a:tcPr marT="91425" marB="91425" marR="91425" marL="91425">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19050">
                      <a:solidFill>
                        <a:schemeClr val="dk1"/>
                      </a:solidFill>
                      <a:prstDash val="solid"/>
                      <a:round/>
                      <a:headEnd len="sm" w="sm" type="none"/>
                      <a:tailEnd len="sm" w="sm" type="none"/>
                    </a:lnT>
                    <a:lnB cap="flat" cmpd="sng" w="19050">
                      <a:solidFill>
                        <a:schemeClr val="dk1"/>
                      </a:solidFill>
                      <a:prstDash val="solid"/>
                      <a:round/>
                      <a:headEnd len="sm" w="sm" type="none"/>
                      <a:tailEnd len="sm" w="sm" type="none"/>
                    </a:lnB>
                  </a:tcPr>
                </a:tc>
                <a:tc>
                  <a:txBody>
                    <a:bodyPr/>
                    <a:lstStyle/>
                    <a:p>
                      <a:pPr indent="0" lvl="0" marL="0" rtl="0" algn="l">
                        <a:spcBef>
                          <a:spcPts val="0"/>
                        </a:spcBef>
                        <a:spcAft>
                          <a:spcPts val="0"/>
                        </a:spcAft>
                        <a:buNone/>
                      </a:pPr>
                      <a:r>
                        <a:rPr lang="en">
                          <a:latin typeface="Times New Roman"/>
                          <a:ea typeface="Times New Roman"/>
                          <a:cs typeface="Times New Roman"/>
                          <a:sym typeface="Times New Roman"/>
                        </a:rPr>
                        <a:t>3</a:t>
                      </a:r>
                      <a:endParaRPr>
                        <a:latin typeface="Times New Roman"/>
                        <a:ea typeface="Times New Roman"/>
                        <a:cs typeface="Times New Roman"/>
                        <a:sym typeface="Times New Roman"/>
                      </a:endParaRPr>
                    </a:p>
                  </a:txBody>
                  <a:tcPr marT="91425" marB="91425" marR="91425" marL="91425">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19050">
                      <a:solidFill>
                        <a:schemeClr val="dk1"/>
                      </a:solidFill>
                      <a:prstDash val="solid"/>
                      <a:round/>
                      <a:headEnd len="sm" w="sm" type="none"/>
                      <a:tailEnd len="sm" w="sm" type="none"/>
                    </a:lnT>
                    <a:lnB cap="flat" cmpd="sng" w="19050">
                      <a:solidFill>
                        <a:schemeClr val="dk1"/>
                      </a:solidFill>
                      <a:prstDash val="solid"/>
                      <a:round/>
                      <a:headEnd len="sm" w="sm" type="none"/>
                      <a:tailEnd len="sm" w="sm" type="none"/>
                    </a:lnB>
                  </a:tcPr>
                </a:tc>
                <a:tc>
                  <a:txBody>
                    <a:bodyPr/>
                    <a:lstStyle/>
                    <a:p>
                      <a:pPr indent="0" lvl="0" marL="0" rtl="0" algn="l">
                        <a:spcBef>
                          <a:spcPts val="0"/>
                        </a:spcBef>
                        <a:spcAft>
                          <a:spcPts val="0"/>
                        </a:spcAft>
                        <a:buNone/>
                      </a:pPr>
                      <a:r>
                        <a:rPr lang="en">
                          <a:latin typeface="Times New Roman"/>
                          <a:ea typeface="Times New Roman"/>
                          <a:cs typeface="Times New Roman"/>
                          <a:sym typeface="Times New Roman"/>
                        </a:rPr>
                        <a:t>0</a:t>
                      </a:r>
                      <a:endParaRPr>
                        <a:latin typeface="Times New Roman"/>
                        <a:ea typeface="Times New Roman"/>
                        <a:cs typeface="Times New Roman"/>
                        <a:sym typeface="Times New Roman"/>
                      </a:endParaRPr>
                    </a:p>
                  </a:txBody>
                  <a:tcPr marT="91425" marB="91425" marR="91425" marL="91425">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19050">
                      <a:solidFill>
                        <a:schemeClr val="dk1"/>
                      </a:solidFill>
                      <a:prstDash val="solid"/>
                      <a:round/>
                      <a:headEnd len="sm" w="sm" type="none"/>
                      <a:tailEnd len="sm" w="sm" type="none"/>
                    </a:lnT>
                    <a:lnB cap="flat" cmpd="sng" w="19050">
                      <a:solidFill>
                        <a:schemeClr val="dk1"/>
                      </a:solidFill>
                      <a:prstDash val="solid"/>
                      <a:round/>
                      <a:headEnd len="sm" w="sm" type="none"/>
                      <a:tailEnd len="sm" w="sm" type="none"/>
                    </a:lnB>
                  </a:tcPr>
                </a:tc>
                <a:tc>
                  <a:txBody>
                    <a:bodyPr/>
                    <a:lstStyle/>
                    <a:p>
                      <a:pPr indent="0" lvl="0" marL="0" rtl="0" algn="l">
                        <a:spcBef>
                          <a:spcPts val="0"/>
                        </a:spcBef>
                        <a:spcAft>
                          <a:spcPts val="0"/>
                        </a:spcAft>
                        <a:buNone/>
                      </a:pPr>
                      <a:r>
                        <a:rPr lang="en">
                          <a:latin typeface="Times New Roman"/>
                          <a:ea typeface="Times New Roman"/>
                          <a:cs typeface="Times New Roman"/>
                          <a:sym typeface="Times New Roman"/>
                        </a:rPr>
                        <a:t>0</a:t>
                      </a:r>
                      <a:endParaRPr>
                        <a:latin typeface="Times New Roman"/>
                        <a:ea typeface="Times New Roman"/>
                        <a:cs typeface="Times New Roman"/>
                        <a:sym typeface="Times New Roman"/>
                      </a:endParaRPr>
                    </a:p>
                  </a:txBody>
                  <a:tcPr marT="91425" marB="91425" marR="91425" marL="91425">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19050">
                      <a:solidFill>
                        <a:schemeClr val="dk1"/>
                      </a:solidFill>
                      <a:prstDash val="solid"/>
                      <a:round/>
                      <a:headEnd len="sm" w="sm" type="none"/>
                      <a:tailEnd len="sm" w="sm" type="none"/>
                    </a:lnT>
                    <a:lnB cap="flat" cmpd="sng" w="19050">
                      <a:solidFill>
                        <a:schemeClr val="dk1"/>
                      </a:solidFill>
                      <a:prstDash val="solid"/>
                      <a:round/>
                      <a:headEnd len="sm" w="sm" type="none"/>
                      <a:tailEnd len="sm" w="sm" type="none"/>
                    </a:lnB>
                  </a:tcPr>
                </a:tc>
              </a:tr>
              <a:tr h="383650">
                <a:tc>
                  <a:txBody>
                    <a:bodyPr/>
                    <a:lstStyle/>
                    <a:p>
                      <a:pPr indent="0" lvl="0" marL="0" rtl="0" algn="l">
                        <a:spcBef>
                          <a:spcPts val="0"/>
                        </a:spcBef>
                        <a:spcAft>
                          <a:spcPts val="0"/>
                        </a:spcAft>
                        <a:buNone/>
                      </a:pPr>
                      <a:r>
                        <a:rPr lang="en">
                          <a:latin typeface="Times New Roman"/>
                          <a:ea typeface="Times New Roman"/>
                          <a:cs typeface="Times New Roman"/>
                          <a:sym typeface="Times New Roman"/>
                        </a:rPr>
                        <a:t>0</a:t>
                      </a:r>
                      <a:endParaRPr>
                        <a:latin typeface="Times New Roman"/>
                        <a:ea typeface="Times New Roman"/>
                        <a:cs typeface="Times New Roman"/>
                        <a:sym typeface="Times New Roman"/>
                      </a:endParaRPr>
                    </a:p>
                  </a:txBody>
                  <a:tcPr marT="91425" marB="91425" marR="91425" marL="91425">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19050">
                      <a:solidFill>
                        <a:schemeClr val="dk1"/>
                      </a:solidFill>
                      <a:prstDash val="solid"/>
                      <a:round/>
                      <a:headEnd len="sm" w="sm" type="none"/>
                      <a:tailEnd len="sm" w="sm" type="none"/>
                    </a:lnT>
                    <a:lnB cap="flat" cmpd="sng" w="19050">
                      <a:solidFill>
                        <a:schemeClr val="dk1"/>
                      </a:solidFill>
                      <a:prstDash val="solid"/>
                      <a:round/>
                      <a:headEnd len="sm" w="sm" type="none"/>
                      <a:tailEnd len="sm" w="sm" type="none"/>
                    </a:lnB>
                  </a:tcPr>
                </a:tc>
                <a:tc>
                  <a:txBody>
                    <a:bodyPr/>
                    <a:lstStyle/>
                    <a:p>
                      <a:pPr indent="0" lvl="0" marL="0" rtl="0" algn="l">
                        <a:spcBef>
                          <a:spcPts val="0"/>
                        </a:spcBef>
                        <a:spcAft>
                          <a:spcPts val="0"/>
                        </a:spcAft>
                        <a:buNone/>
                      </a:pPr>
                      <a:r>
                        <a:rPr lang="en">
                          <a:latin typeface="Times New Roman"/>
                          <a:ea typeface="Times New Roman"/>
                          <a:cs typeface="Times New Roman"/>
                          <a:sym typeface="Times New Roman"/>
                        </a:rPr>
                        <a:t>5</a:t>
                      </a:r>
                      <a:endParaRPr>
                        <a:latin typeface="Times New Roman"/>
                        <a:ea typeface="Times New Roman"/>
                        <a:cs typeface="Times New Roman"/>
                        <a:sym typeface="Times New Roman"/>
                      </a:endParaRPr>
                    </a:p>
                  </a:txBody>
                  <a:tcPr marT="91425" marB="91425" marR="91425" marL="91425">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19050">
                      <a:solidFill>
                        <a:schemeClr val="dk1"/>
                      </a:solidFill>
                      <a:prstDash val="solid"/>
                      <a:round/>
                      <a:headEnd len="sm" w="sm" type="none"/>
                      <a:tailEnd len="sm" w="sm" type="none"/>
                    </a:lnT>
                    <a:lnB cap="flat" cmpd="sng" w="19050">
                      <a:solidFill>
                        <a:schemeClr val="dk1"/>
                      </a:solidFill>
                      <a:prstDash val="solid"/>
                      <a:round/>
                      <a:headEnd len="sm" w="sm" type="none"/>
                      <a:tailEnd len="sm" w="sm" type="none"/>
                    </a:lnB>
                  </a:tcPr>
                </a:tc>
                <a:tc>
                  <a:txBody>
                    <a:bodyPr/>
                    <a:lstStyle/>
                    <a:p>
                      <a:pPr indent="0" lvl="0" marL="0" rtl="0" algn="l">
                        <a:spcBef>
                          <a:spcPts val="0"/>
                        </a:spcBef>
                        <a:spcAft>
                          <a:spcPts val="0"/>
                        </a:spcAft>
                        <a:buNone/>
                      </a:pPr>
                      <a:r>
                        <a:rPr lang="en">
                          <a:latin typeface="Times New Roman"/>
                          <a:ea typeface="Times New Roman"/>
                          <a:cs typeface="Times New Roman"/>
                          <a:sym typeface="Times New Roman"/>
                        </a:rPr>
                        <a:t>2</a:t>
                      </a:r>
                      <a:endParaRPr>
                        <a:latin typeface="Times New Roman"/>
                        <a:ea typeface="Times New Roman"/>
                        <a:cs typeface="Times New Roman"/>
                        <a:sym typeface="Times New Roman"/>
                      </a:endParaRPr>
                    </a:p>
                  </a:txBody>
                  <a:tcPr marT="91425" marB="91425" marR="91425" marL="91425">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19050">
                      <a:solidFill>
                        <a:schemeClr val="dk1"/>
                      </a:solidFill>
                      <a:prstDash val="solid"/>
                      <a:round/>
                      <a:headEnd len="sm" w="sm" type="none"/>
                      <a:tailEnd len="sm" w="sm" type="none"/>
                    </a:lnT>
                    <a:lnB cap="flat" cmpd="sng" w="19050">
                      <a:solidFill>
                        <a:schemeClr val="dk1"/>
                      </a:solidFill>
                      <a:prstDash val="solid"/>
                      <a:round/>
                      <a:headEnd len="sm" w="sm" type="none"/>
                      <a:tailEnd len="sm" w="sm" type="none"/>
                    </a:lnB>
                  </a:tcPr>
                </a:tc>
                <a:tc>
                  <a:txBody>
                    <a:bodyPr/>
                    <a:lstStyle/>
                    <a:p>
                      <a:pPr indent="0" lvl="0" marL="0" rtl="0" algn="l">
                        <a:spcBef>
                          <a:spcPts val="0"/>
                        </a:spcBef>
                        <a:spcAft>
                          <a:spcPts val="0"/>
                        </a:spcAft>
                        <a:buNone/>
                      </a:pPr>
                      <a:r>
                        <a:rPr lang="en">
                          <a:latin typeface="Times New Roman"/>
                          <a:ea typeface="Times New Roman"/>
                          <a:cs typeface="Times New Roman"/>
                          <a:sym typeface="Times New Roman"/>
                        </a:rPr>
                        <a:t>4.5</a:t>
                      </a:r>
                      <a:endParaRPr>
                        <a:latin typeface="Times New Roman"/>
                        <a:ea typeface="Times New Roman"/>
                        <a:cs typeface="Times New Roman"/>
                        <a:sym typeface="Times New Roman"/>
                      </a:endParaRPr>
                    </a:p>
                  </a:txBody>
                  <a:tcPr marT="91425" marB="91425" marR="91425" marL="91425">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19050">
                      <a:solidFill>
                        <a:schemeClr val="dk1"/>
                      </a:solidFill>
                      <a:prstDash val="solid"/>
                      <a:round/>
                      <a:headEnd len="sm" w="sm" type="none"/>
                      <a:tailEnd len="sm" w="sm" type="none"/>
                    </a:lnT>
                    <a:lnB cap="flat" cmpd="sng" w="19050">
                      <a:solidFill>
                        <a:schemeClr val="dk1"/>
                      </a:solidFill>
                      <a:prstDash val="solid"/>
                      <a:round/>
                      <a:headEnd len="sm" w="sm" type="none"/>
                      <a:tailEnd len="sm" w="sm" type="none"/>
                    </a:lnB>
                  </a:tcPr>
                </a:tc>
                <a:tc>
                  <a:txBody>
                    <a:bodyPr/>
                    <a:lstStyle/>
                    <a:p>
                      <a:pPr indent="0" lvl="0" marL="0" rtl="0" algn="l">
                        <a:spcBef>
                          <a:spcPts val="0"/>
                        </a:spcBef>
                        <a:spcAft>
                          <a:spcPts val="0"/>
                        </a:spcAft>
                        <a:buNone/>
                      </a:pPr>
                      <a:r>
                        <a:rPr lang="en">
                          <a:latin typeface="Times New Roman"/>
                          <a:ea typeface="Times New Roman"/>
                          <a:cs typeface="Times New Roman"/>
                          <a:sym typeface="Times New Roman"/>
                        </a:rPr>
                        <a:t>0.5</a:t>
                      </a:r>
                      <a:endParaRPr>
                        <a:latin typeface="Times New Roman"/>
                        <a:ea typeface="Times New Roman"/>
                        <a:cs typeface="Times New Roman"/>
                        <a:sym typeface="Times New Roman"/>
                      </a:endParaRPr>
                    </a:p>
                  </a:txBody>
                  <a:tcPr marT="91425" marB="91425" marR="91425" marL="91425">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19050">
                      <a:solidFill>
                        <a:schemeClr val="dk1"/>
                      </a:solidFill>
                      <a:prstDash val="solid"/>
                      <a:round/>
                      <a:headEnd len="sm" w="sm" type="none"/>
                      <a:tailEnd len="sm" w="sm" type="none"/>
                    </a:lnT>
                    <a:lnB cap="flat" cmpd="sng" w="19050">
                      <a:solidFill>
                        <a:schemeClr val="dk1"/>
                      </a:solidFill>
                      <a:prstDash val="solid"/>
                      <a:round/>
                      <a:headEnd len="sm" w="sm" type="none"/>
                      <a:tailEnd len="sm" w="sm" type="none"/>
                    </a:lnB>
                  </a:tcPr>
                </a:tc>
                <a:tc>
                  <a:txBody>
                    <a:bodyPr/>
                    <a:lstStyle/>
                    <a:p>
                      <a:pPr indent="0" lvl="0" marL="0" rtl="0" algn="l">
                        <a:spcBef>
                          <a:spcPts val="0"/>
                        </a:spcBef>
                        <a:spcAft>
                          <a:spcPts val="0"/>
                        </a:spcAft>
                        <a:buNone/>
                      </a:pPr>
                      <a:r>
                        <a:rPr lang="en">
                          <a:latin typeface="Times New Roman"/>
                          <a:ea typeface="Times New Roman"/>
                          <a:cs typeface="Times New Roman"/>
                          <a:sym typeface="Times New Roman"/>
                        </a:rPr>
                        <a:t>0.25</a:t>
                      </a:r>
                      <a:endParaRPr>
                        <a:latin typeface="Times New Roman"/>
                        <a:ea typeface="Times New Roman"/>
                        <a:cs typeface="Times New Roman"/>
                        <a:sym typeface="Times New Roman"/>
                      </a:endParaRPr>
                    </a:p>
                  </a:txBody>
                  <a:tcPr marT="91425" marB="91425" marR="91425" marL="91425">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19050">
                      <a:solidFill>
                        <a:schemeClr val="dk1"/>
                      </a:solidFill>
                      <a:prstDash val="solid"/>
                      <a:round/>
                      <a:headEnd len="sm" w="sm" type="none"/>
                      <a:tailEnd len="sm" w="sm" type="none"/>
                    </a:lnT>
                    <a:lnB cap="flat" cmpd="sng" w="19050">
                      <a:solidFill>
                        <a:schemeClr val="dk1"/>
                      </a:solidFill>
                      <a:prstDash val="solid"/>
                      <a:round/>
                      <a:headEnd len="sm" w="sm" type="none"/>
                      <a:tailEnd len="sm" w="sm" type="none"/>
                    </a:lnB>
                  </a:tcPr>
                </a:tc>
              </a:tr>
              <a:tr h="383650">
                <a:tc>
                  <a:txBody>
                    <a:bodyPr/>
                    <a:lstStyle/>
                    <a:p>
                      <a:pPr indent="0" lvl="0" marL="0" rtl="0" algn="l">
                        <a:spcBef>
                          <a:spcPts val="0"/>
                        </a:spcBef>
                        <a:spcAft>
                          <a:spcPts val="0"/>
                        </a:spcAft>
                        <a:buNone/>
                      </a:pPr>
                      <a:r>
                        <a:rPr lang="en">
                          <a:latin typeface="Times New Roman"/>
                          <a:ea typeface="Times New Roman"/>
                          <a:cs typeface="Times New Roman"/>
                          <a:sym typeface="Times New Roman"/>
                        </a:rPr>
                        <a:t>3</a:t>
                      </a:r>
                      <a:endParaRPr>
                        <a:latin typeface="Times New Roman"/>
                        <a:ea typeface="Times New Roman"/>
                        <a:cs typeface="Times New Roman"/>
                        <a:sym typeface="Times New Roman"/>
                      </a:endParaRPr>
                    </a:p>
                  </a:txBody>
                  <a:tcPr marT="91425" marB="91425" marR="91425" marL="91425">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19050">
                      <a:solidFill>
                        <a:schemeClr val="dk1"/>
                      </a:solidFill>
                      <a:prstDash val="solid"/>
                      <a:round/>
                      <a:headEnd len="sm" w="sm" type="none"/>
                      <a:tailEnd len="sm" w="sm" type="none"/>
                    </a:lnT>
                    <a:lnB cap="flat" cmpd="sng" w="19050">
                      <a:solidFill>
                        <a:schemeClr val="dk1"/>
                      </a:solidFill>
                      <a:prstDash val="solid"/>
                      <a:round/>
                      <a:headEnd len="sm" w="sm" type="none"/>
                      <a:tailEnd len="sm" w="sm" type="none"/>
                    </a:lnB>
                  </a:tcPr>
                </a:tc>
                <a:tc>
                  <a:txBody>
                    <a:bodyPr/>
                    <a:lstStyle/>
                    <a:p>
                      <a:pPr indent="0" lvl="0" marL="0" rtl="0" algn="l">
                        <a:spcBef>
                          <a:spcPts val="0"/>
                        </a:spcBef>
                        <a:spcAft>
                          <a:spcPts val="0"/>
                        </a:spcAft>
                        <a:buNone/>
                      </a:pPr>
                      <a:r>
                        <a:rPr lang="en">
                          <a:latin typeface="Times New Roman"/>
                          <a:ea typeface="Times New Roman"/>
                          <a:cs typeface="Times New Roman"/>
                          <a:sym typeface="Times New Roman"/>
                        </a:rPr>
                        <a:t>4</a:t>
                      </a:r>
                      <a:endParaRPr>
                        <a:latin typeface="Times New Roman"/>
                        <a:ea typeface="Times New Roman"/>
                        <a:cs typeface="Times New Roman"/>
                        <a:sym typeface="Times New Roman"/>
                      </a:endParaRPr>
                    </a:p>
                  </a:txBody>
                  <a:tcPr marT="91425" marB="91425" marR="91425" marL="91425">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19050">
                      <a:solidFill>
                        <a:schemeClr val="dk1"/>
                      </a:solidFill>
                      <a:prstDash val="solid"/>
                      <a:round/>
                      <a:headEnd len="sm" w="sm" type="none"/>
                      <a:tailEnd len="sm" w="sm" type="none"/>
                    </a:lnT>
                    <a:lnB cap="flat" cmpd="sng" w="19050">
                      <a:solidFill>
                        <a:schemeClr val="dk1"/>
                      </a:solidFill>
                      <a:prstDash val="solid"/>
                      <a:round/>
                      <a:headEnd len="sm" w="sm" type="none"/>
                      <a:tailEnd len="sm" w="sm" type="none"/>
                    </a:lnB>
                  </a:tcPr>
                </a:tc>
                <a:tc>
                  <a:txBody>
                    <a:bodyPr/>
                    <a:lstStyle/>
                    <a:p>
                      <a:pPr indent="0" lvl="0" marL="0" rtl="0" algn="l">
                        <a:spcBef>
                          <a:spcPts val="0"/>
                        </a:spcBef>
                        <a:spcAft>
                          <a:spcPts val="0"/>
                        </a:spcAft>
                        <a:buNone/>
                      </a:pPr>
                      <a:r>
                        <a:rPr lang="en">
                          <a:latin typeface="Times New Roman"/>
                          <a:ea typeface="Times New Roman"/>
                          <a:cs typeface="Times New Roman"/>
                          <a:sym typeface="Times New Roman"/>
                        </a:rPr>
                        <a:t>2</a:t>
                      </a:r>
                      <a:endParaRPr>
                        <a:latin typeface="Times New Roman"/>
                        <a:ea typeface="Times New Roman"/>
                        <a:cs typeface="Times New Roman"/>
                        <a:sym typeface="Times New Roman"/>
                      </a:endParaRPr>
                    </a:p>
                  </a:txBody>
                  <a:tcPr marT="91425" marB="91425" marR="91425" marL="91425">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19050">
                      <a:solidFill>
                        <a:schemeClr val="dk1"/>
                      </a:solidFill>
                      <a:prstDash val="solid"/>
                      <a:round/>
                      <a:headEnd len="sm" w="sm" type="none"/>
                      <a:tailEnd len="sm" w="sm" type="none"/>
                    </a:lnT>
                    <a:lnB cap="flat" cmpd="sng" w="19050">
                      <a:solidFill>
                        <a:schemeClr val="dk1"/>
                      </a:solidFill>
                      <a:prstDash val="solid"/>
                      <a:round/>
                      <a:headEnd len="sm" w="sm" type="none"/>
                      <a:tailEnd len="sm" w="sm" type="none"/>
                    </a:lnB>
                  </a:tcPr>
                </a:tc>
                <a:tc>
                  <a:txBody>
                    <a:bodyPr/>
                    <a:lstStyle/>
                    <a:p>
                      <a:pPr indent="0" lvl="0" marL="0" rtl="0" algn="l">
                        <a:spcBef>
                          <a:spcPts val="0"/>
                        </a:spcBef>
                        <a:spcAft>
                          <a:spcPts val="0"/>
                        </a:spcAft>
                        <a:buNone/>
                      </a:pPr>
                      <a:r>
                        <a:rPr lang="en">
                          <a:latin typeface="Times New Roman"/>
                          <a:ea typeface="Times New Roman"/>
                          <a:cs typeface="Times New Roman"/>
                          <a:sym typeface="Times New Roman"/>
                        </a:rPr>
                        <a:t>4.5</a:t>
                      </a:r>
                      <a:endParaRPr>
                        <a:latin typeface="Times New Roman"/>
                        <a:ea typeface="Times New Roman"/>
                        <a:cs typeface="Times New Roman"/>
                        <a:sym typeface="Times New Roman"/>
                      </a:endParaRPr>
                    </a:p>
                  </a:txBody>
                  <a:tcPr marT="91425" marB="91425" marR="91425" marL="91425">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19050">
                      <a:solidFill>
                        <a:schemeClr val="dk1"/>
                      </a:solidFill>
                      <a:prstDash val="solid"/>
                      <a:round/>
                      <a:headEnd len="sm" w="sm" type="none"/>
                      <a:tailEnd len="sm" w="sm" type="none"/>
                    </a:lnT>
                    <a:lnB cap="flat" cmpd="sng" w="19050">
                      <a:solidFill>
                        <a:schemeClr val="dk1"/>
                      </a:solidFill>
                      <a:prstDash val="solid"/>
                      <a:round/>
                      <a:headEnd len="sm" w="sm" type="none"/>
                      <a:tailEnd len="sm" w="sm" type="none"/>
                    </a:lnB>
                  </a:tcPr>
                </a:tc>
                <a:tc>
                  <a:txBody>
                    <a:bodyPr/>
                    <a:lstStyle/>
                    <a:p>
                      <a:pPr indent="0" lvl="0" marL="0" rtl="0" algn="l">
                        <a:spcBef>
                          <a:spcPts val="0"/>
                        </a:spcBef>
                        <a:spcAft>
                          <a:spcPts val="0"/>
                        </a:spcAft>
                        <a:buNone/>
                      </a:pPr>
                      <a:r>
                        <a:rPr lang="en">
                          <a:latin typeface="Times New Roman"/>
                          <a:ea typeface="Times New Roman"/>
                          <a:cs typeface="Times New Roman"/>
                          <a:sym typeface="Times New Roman"/>
                        </a:rPr>
                        <a:t>-0.5</a:t>
                      </a:r>
                      <a:endParaRPr>
                        <a:latin typeface="Times New Roman"/>
                        <a:ea typeface="Times New Roman"/>
                        <a:cs typeface="Times New Roman"/>
                        <a:sym typeface="Times New Roman"/>
                      </a:endParaRPr>
                    </a:p>
                  </a:txBody>
                  <a:tcPr marT="91425" marB="91425" marR="91425" marL="91425">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19050">
                      <a:solidFill>
                        <a:schemeClr val="dk1"/>
                      </a:solidFill>
                      <a:prstDash val="solid"/>
                      <a:round/>
                      <a:headEnd len="sm" w="sm" type="none"/>
                      <a:tailEnd len="sm" w="sm" type="none"/>
                    </a:lnT>
                    <a:lnB cap="flat" cmpd="sng" w="19050">
                      <a:solidFill>
                        <a:schemeClr val="dk1"/>
                      </a:solidFill>
                      <a:prstDash val="solid"/>
                      <a:round/>
                      <a:headEnd len="sm" w="sm" type="none"/>
                      <a:tailEnd len="sm" w="sm" type="none"/>
                    </a:lnB>
                  </a:tcPr>
                </a:tc>
                <a:tc>
                  <a:txBody>
                    <a:bodyPr/>
                    <a:lstStyle/>
                    <a:p>
                      <a:pPr indent="0" lvl="0" marL="0" rtl="0" algn="l">
                        <a:spcBef>
                          <a:spcPts val="0"/>
                        </a:spcBef>
                        <a:spcAft>
                          <a:spcPts val="0"/>
                        </a:spcAft>
                        <a:buNone/>
                      </a:pPr>
                      <a:r>
                        <a:rPr lang="en">
                          <a:latin typeface="Times New Roman"/>
                          <a:ea typeface="Times New Roman"/>
                          <a:cs typeface="Times New Roman"/>
                          <a:sym typeface="Times New Roman"/>
                        </a:rPr>
                        <a:t>0.25</a:t>
                      </a:r>
                      <a:endParaRPr>
                        <a:latin typeface="Times New Roman"/>
                        <a:ea typeface="Times New Roman"/>
                        <a:cs typeface="Times New Roman"/>
                        <a:sym typeface="Times New Roman"/>
                      </a:endParaRPr>
                    </a:p>
                  </a:txBody>
                  <a:tcPr marT="91425" marB="91425" marR="91425" marL="91425">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19050">
                      <a:solidFill>
                        <a:schemeClr val="dk1"/>
                      </a:solidFill>
                      <a:prstDash val="solid"/>
                      <a:round/>
                      <a:headEnd len="sm" w="sm" type="none"/>
                      <a:tailEnd len="sm" w="sm" type="none"/>
                    </a:lnT>
                    <a:lnB cap="flat" cmpd="sng" w="19050">
                      <a:solidFill>
                        <a:schemeClr val="dk1"/>
                      </a:solidFill>
                      <a:prstDash val="solid"/>
                      <a:round/>
                      <a:headEnd len="sm" w="sm" type="none"/>
                      <a:tailEnd len="sm" w="sm" type="none"/>
                    </a:lnB>
                  </a:tcPr>
                </a:tc>
              </a:tr>
            </a:tbl>
          </a:graphicData>
        </a:graphic>
      </p:graphicFrame>
      <p:sp>
        <p:nvSpPr>
          <p:cNvPr id="99" name="Google Shape;99;p19"/>
          <p:cNvSpPr txBox="1"/>
          <p:nvPr/>
        </p:nvSpPr>
        <p:spPr>
          <a:xfrm>
            <a:off x="4918825" y="1214525"/>
            <a:ext cx="3850800" cy="2590500"/>
          </a:xfrm>
          <a:prstGeom prst="rect">
            <a:avLst/>
          </a:prstGeom>
          <a:noFill/>
          <a:ln>
            <a:noFill/>
          </a:ln>
        </p:spPr>
        <p:txBody>
          <a:bodyPr anchorCtr="0" anchor="t" bIns="91425" lIns="91425" spcFirstLastPara="1" rIns="91425" wrap="square" tIns="91425">
            <a:noAutofit/>
          </a:bodyPr>
          <a:lstStyle/>
          <a:p>
            <a:pPr indent="0" lvl="0" marL="0" rtl="0" algn="just">
              <a:lnSpc>
                <a:spcPct val="115000"/>
              </a:lnSpc>
              <a:spcBef>
                <a:spcPts val="1200"/>
              </a:spcBef>
              <a:spcAft>
                <a:spcPts val="0"/>
              </a:spcAft>
              <a:buClr>
                <a:schemeClr val="dk1"/>
              </a:buClr>
              <a:buSzPts val="1100"/>
              <a:buFont typeface="Arial"/>
              <a:buNone/>
            </a:pPr>
            <a:r>
              <a:rPr b="1" lang="en" sz="1600">
                <a:solidFill>
                  <a:schemeClr val="dk1"/>
                </a:solidFill>
                <a:latin typeface="Times New Roman"/>
                <a:ea typeface="Times New Roman"/>
                <a:cs typeface="Times New Roman"/>
                <a:sym typeface="Times New Roman"/>
              </a:rPr>
              <a:t>Sum of d² = 2.5</a:t>
            </a:r>
            <a:endParaRPr b="1" sz="1600">
              <a:solidFill>
                <a:schemeClr val="dk1"/>
              </a:solidFill>
              <a:latin typeface="Times New Roman"/>
              <a:ea typeface="Times New Roman"/>
              <a:cs typeface="Times New Roman"/>
              <a:sym typeface="Times New Roman"/>
            </a:endParaRPr>
          </a:p>
          <a:p>
            <a:pPr indent="0" lvl="0" marL="0" rtl="0" algn="just">
              <a:lnSpc>
                <a:spcPct val="115000"/>
              </a:lnSpc>
              <a:spcBef>
                <a:spcPts val="1200"/>
              </a:spcBef>
              <a:spcAft>
                <a:spcPts val="0"/>
              </a:spcAft>
              <a:buClr>
                <a:schemeClr val="dk1"/>
              </a:buClr>
              <a:buSzPts val="1100"/>
              <a:buFont typeface="Arial"/>
              <a:buNone/>
            </a:pPr>
            <a:r>
              <a:rPr b="1" lang="en" sz="1600">
                <a:solidFill>
                  <a:schemeClr val="dk1"/>
                </a:solidFill>
                <a:latin typeface="Times New Roman"/>
                <a:ea typeface="Times New Roman"/>
                <a:cs typeface="Times New Roman"/>
                <a:sym typeface="Times New Roman"/>
              </a:rPr>
              <a:t>Step 2: Apply formula:</a:t>
            </a:r>
            <a:endParaRPr b="1" sz="1600">
              <a:solidFill>
                <a:schemeClr val="dk1"/>
              </a:solidFill>
              <a:latin typeface="Times New Roman"/>
              <a:ea typeface="Times New Roman"/>
              <a:cs typeface="Times New Roman"/>
              <a:sym typeface="Times New Roman"/>
            </a:endParaRPr>
          </a:p>
          <a:p>
            <a:pPr indent="0" lvl="0" marL="0" rtl="0" algn="just">
              <a:lnSpc>
                <a:spcPct val="115000"/>
              </a:lnSpc>
              <a:spcBef>
                <a:spcPts val="1200"/>
              </a:spcBef>
              <a:spcAft>
                <a:spcPts val="0"/>
              </a:spcAft>
              <a:buClr>
                <a:schemeClr val="dk1"/>
              </a:buClr>
              <a:buSzPts val="1100"/>
              <a:buFont typeface="Arial"/>
              <a:buNone/>
            </a:pPr>
            <a:r>
              <a:rPr b="1" lang="en" sz="1600">
                <a:solidFill>
                  <a:schemeClr val="dk1"/>
                </a:solidFill>
                <a:latin typeface="Times New Roman"/>
                <a:ea typeface="Times New Roman"/>
                <a:cs typeface="Times New Roman"/>
                <a:sym typeface="Times New Roman"/>
              </a:rPr>
              <a:t>rₛ = 1 - (6Σd² / n(n²-1))</a:t>
            </a:r>
            <a:endParaRPr b="1" sz="1600">
              <a:solidFill>
                <a:schemeClr val="dk1"/>
              </a:solidFill>
              <a:latin typeface="Times New Roman"/>
              <a:ea typeface="Times New Roman"/>
              <a:cs typeface="Times New Roman"/>
              <a:sym typeface="Times New Roman"/>
            </a:endParaRPr>
          </a:p>
          <a:p>
            <a:pPr indent="0" lvl="0" marL="0" rtl="0" algn="just">
              <a:lnSpc>
                <a:spcPct val="115000"/>
              </a:lnSpc>
              <a:spcBef>
                <a:spcPts val="1200"/>
              </a:spcBef>
              <a:spcAft>
                <a:spcPts val="0"/>
              </a:spcAft>
              <a:buClr>
                <a:schemeClr val="dk1"/>
              </a:buClr>
              <a:buSzPts val="1100"/>
              <a:buFont typeface="Arial"/>
              <a:buNone/>
            </a:pPr>
            <a:r>
              <a:rPr b="1" lang="en" sz="1600">
                <a:solidFill>
                  <a:schemeClr val="dk1"/>
                </a:solidFill>
                <a:latin typeface="Times New Roman"/>
                <a:ea typeface="Times New Roman"/>
                <a:cs typeface="Times New Roman"/>
                <a:sym typeface="Times New Roman"/>
              </a:rPr>
              <a:t>rₛ = 1 - (6×2.5 / 5(25-1))</a:t>
            </a:r>
            <a:endParaRPr b="1" sz="1600">
              <a:solidFill>
                <a:schemeClr val="dk1"/>
              </a:solidFill>
              <a:latin typeface="Times New Roman"/>
              <a:ea typeface="Times New Roman"/>
              <a:cs typeface="Times New Roman"/>
              <a:sym typeface="Times New Roman"/>
            </a:endParaRPr>
          </a:p>
          <a:p>
            <a:pPr indent="0" lvl="0" marL="0" rtl="0" algn="just">
              <a:lnSpc>
                <a:spcPct val="115000"/>
              </a:lnSpc>
              <a:spcBef>
                <a:spcPts val="1200"/>
              </a:spcBef>
              <a:spcAft>
                <a:spcPts val="0"/>
              </a:spcAft>
              <a:buClr>
                <a:schemeClr val="dk1"/>
              </a:buClr>
              <a:buSzPts val="1100"/>
              <a:buFont typeface="Arial"/>
              <a:buNone/>
            </a:pPr>
            <a:r>
              <a:rPr b="1" lang="en" sz="1600">
                <a:solidFill>
                  <a:schemeClr val="dk1"/>
                </a:solidFill>
                <a:latin typeface="Times New Roman"/>
                <a:ea typeface="Times New Roman"/>
                <a:cs typeface="Times New Roman"/>
                <a:sym typeface="Times New Roman"/>
              </a:rPr>
              <a:t>rₛ = 1 - (15 / 120)</a:t>
            </a:r>
            <a:endParaRPr b="1" sz="1600">
              <a:solidFill>
                <a:schemeClr val="dk1"/>
              </a:solidFill>
              <a:latin typeface="Times New Roman"/>
              <a:ea typeface="Times New Roman"/>
              <a:cs typeface="Times New Roman"/>
              <a:sym typeface="Times New Roman"/>
            </a:endParaRPr>
          </a:p>
          <a:p>
            <a:pPr indent="0" lvl="0" marL="0" rtl="0" algn="l">
              <a:spcBef>
                <a:spcPts val="1200"/>
              </a:spcBef>
              <a:spcAft>
                <a:spcPts val="0"/>
              </a:spcAft>
              <a:buNone/>
            </a:pPr>
            <a:r>
              <a:rPr b="1" lang="en" sz="1600">
                <a:solidFill>
                  <a:schemeClr val="dk1"/>
                </a:solidFill>
                <a:latin typeface="Times New Roman"/>
                <a:ea typeface="Times New Roman"/>
                <a:cs typeface="Times New Roman"/>
                <a:sym typeface="Times New Roman"/>
              </a:rPr>
              <a:t>rₛ = 0.875</a:t>
            </a:r>
            <a:endParaRPr b="1" sz="1600">
              <a:solidFill>
                <a:schemeClr val="dk1"/>
              </a:solidFill>
              <a:latin typeface="Times New Roman"/>
              <a:ea typeface="Times New Roman"/>
              <a:cs typeface="Times New Roman"/>
              <a:sym typeface="Times New Roman"/>
            </a:endParaRPr>
          </a:p>
          <a:p>
            <a:pPr indent="0" lvl="0" marL="0" rtl="0" algn="l">
              <a:spcBef>
                <a:spcPts val="0"/>
              </a:spcBef>
              <a:spcAft>
                <a:spcPts val="0"/>
              </a:spcAft>
              <a:buNone/>
            </a:pPr>
            <a:r>
              <a:t/>
            </a:r>
            <a:endParaRPr b="1" sz="1600">
              <a:solidFill>
                <a:schemeClr val="dk1"/>
              </a:solidFill>
              <a:latin typeface="Times New Roman"/>
              <a:ea typeface="Times New Roman"/>
              <a:cs typeface="Times New Roman"/>
              <a:sym typeface="Times New Roman"/>
            </a:endParaRPr>
          </a:p>
        </p:txBody>
      </p:sp>
      <p:sp>
        <p:nvSpPr>
          <p:cNvPr id="100" name="Google Shape;100;p19"/>
          <p:cNvSpPr txBox="1"/>
          <p:nvPr/>
        </p:nvSpPr>
        <p:spPr>
          <a:xfrm>
            <a:off x="248975" y="3805075"/>
            <a:ext cx="8684400" cy="1278300"/>
          </a:xfrm>
          <a:prstGeom prst="rect">
            <a:avLst/>
          </a:prstGeom>
          <a:noFill/>
          <a:ln>
            <a:noFill/>
          </a:ln>
        </p:spPr>
        <p:txBody>
          <a:bodyPr anchorCtr="0" anchor="t" bIns="91425" lIns="91425" spcFirstLastPara="1" rIns="91425" wrap="square" tIns="91425">
            <a:noAutofit/>
          </a:bodyPr>
          <a:lstStyle/>
          <a:p>
            <a:pPr indent="0" lvl="0" marL="0" rtl="0" algn="just">
              <a:lnSpc>
                <a:spcPct val="95000"/>
              </a:lnSpc>
              <a:spcBef>
                <a:spcPts val="1200"/>
              </a:spcBef>
              <a:spcAft>
                <a:spcPts val="0"/>
              </a:spcAft>
              <a:buClr>
                <a:schemeClr val="dk1"/>
              </a:buClr>
              <a:buSzPts val="935"/>
              <a:buFont typeface="Arial"/>
              <a:buNone/>
            </a:pPr>
            <a:r>
              <a:rPr lang="en" sz="1620">
                <a:solidFill>
                  <a:schemeClr val="dk1"/>
                </a:solidFill>
                <a:latin typeface="Times New Roman"/>
                <a:ea typeface="Times New Roman"/>
                <a:cs typeface="Times New Roman"/>
                <a:sym typeface="Times New Roman"/>
              </a:rPr>
              <a:t>As per Table 1, the value of rₛ = 0.875 indicates a strong positive correlation between Q1 and Q5. This means that students who scored high in Q1 also tended to score high in Q5, and those with low scores in Q1 also had low scores in Q5. The correlation is very strong as the value is close to +1, though not perfect, indicating minor variations in ranking. Overall, the performance across both questions is consistent.</a:t>
            </a:r>
            <a:endParaRPr sz="1620">
              <a:solidFill>
                <a:schemeClr val="dk1"/>
              </a:solidFill>
              <a:latin typeface="Times New Roman"/>
              <a:ea typeface="Times New Roman"/>
              <a:cs typeface="Times New Roman"/>
              <a:sym typeface="Times New Roman"/>
            </a:endParaRPr>
          </a:p>
          <a:p>
            <a:pPr indent="0" lvl="0" marL="0" rtl="0" algn="l">
              <a:lnSpc>
                <a:spcPct val="80000"/>
              </a:lnSpc>
              <a:spcBef>
                <a:spcPts val="1200"/>
              </a:spcBef>
              <a:spcAft>
                <a:spcPts val="0"/>
              </a:spcAft>
              <a:buSzPts val="935"/>
              <a:buNone/>
            </a:pPr>
            <a:r>
              <a:t/>
            </a:r>
            <a:endParaRPr sz="2130">
              <a:solidFill>
                <a:schemeClr val="dk2"/>
              </a:solidFill>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9900"/>
        </a:solidFill>
      </p:bgPr>
    </p:bg>
    <p:spTree>
      <p:nvGrpSpPr>
        <p:cNvPr id="104" name="Shape 104"/>
        <p:cNvGrpSpPr/>
        <p:nvPr/>
      </p:nvGrpSpPr>
      <p:grpSpPr>
        <a:xfrm>
          <a:off x="0" y="0"/>
          <a:ext cx="0" cy="0"/>
          <a:chOff x="0" y="0"/>
          <a:chExt cx="0" cy="0"/>
        </a:xfrm>
      </p:grpSpPr>
      <p:sp>
        <p:nvSpPr>
          <p:cNvPr id="105" name="Google Shape;105;p20"/>
          <p:cNvSpPr txBox="1"/>
          <p:nvPr>
            <p:ph type="title"/>
          </p:nvPr>
        </p:nvSpPr>
        <p:spPr>
          <a:xfrm>
            <a:off x="311700" y="77875"/>
            <a:ext cx="8520600" cy="7653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SzPts val="990"/>
              <a:buNone/>
            </a:pPr>
            <a:r>
              <a:rPr lang="en" sz="2020">
                <a:latin typeface="Times New Roman"/>
                <a:ea typeface="Times New Roman"/>
                <a:cs typeface="Times New Roman"/>
                <a:sym typeface="Times New Roman"/>
              </a:rPr>
              <a:t>Table no. 2 Spearman Rank Correlation Analysis between Government Initiatives and Regulatory Challenges Affecting the Growth of Fintech in India</a:t>
            </a:r>
            <a:endParaRPr sz="2020">
              <a:latin typeface="Times New Roman"/>
              <a:ea typeface="Times New Roman"/>
              <a:cs typeface="Times New Roman"/>
              <a:sym typeface="Times New Roman"/>
            </a:endParaRPr>
          </a:p>
          <a:p>
            <a:pPr indent="0" lvl="0" marL="0" rtl="0" algn="l">
              <a:spcBef>
                <a:spcPts val="0"/>
              </a:spcBef>
              <a:spcAft>
                <a:spcPts val="0"/>
              </a:spcAft>
              <a:buSzPts val="990"/>
              <a:buNone/>
            </a:pPr>
            <a:r>
              <a:t/>
            </a:r>
            <a:endParaRPr sz="2020">
              <a:latin typeface="Times New Roman"/>
              <a:ea typeface="Times New Roman"/>
              <a:cs typeface="Times New Roman"/>
              <a:sym typeface="Times New Roman"/>
            </a:endParaRPr>
          </a:p>
        </p:txBody>
      </p:sp>
      <p:graphicFrame>
        <p:nvGraphicFramePr>
          <p:cNvPr id="106" name="Google Shape;106;p20"/>
          <p:cNvGraphicFramePr/>
          <p:nvPr/>
        </p:nvGraphicFramePr>
        <p:xfrm>
          <a:off x="400475" y="1214525"/>
          <a:ext cx="3000000" cy="3000000"/>
        </p:xfrm>
        <a:graphic>
          <a:graphicData uri="http://schemas.openxmlformats.org/drawingml/2006/table">
            <a:tbl>
              <a:tblPr>
                <a:noFill/>
                <a:tableStyleId>{A0E26AC9-216A-43CD-9824-119A4F5A3E72}</a:tableStyleId>
              </a:tblPr>
              <a:tblGrid>
                <a:gridCol w="1121850"/>
                <a:gridCol w="483250"/>
                <a:gridCol w="921125"/>
                <a:gridCol w="458125"/>
                <a:gridCol w="589275"/>
                <a:gridCol w="714725"/>
              </a:tblGrid>
              <a:tr h="383650">
                <a:tc>
                  <a:txBody>
                    <a:bodyPr/>
                    <a:lstStyle/>
                    <a:p>
                      <a:pPr indent="0" lvl="0" marL="0" rtl="0" algn="l">
                        <a:spcBef>
                          <a:spcPts val="0"/>
                        </a:spcBef>
                        <a:spcAft>
                          <a:spcPts val="0"/>
                        </a:spcAft>
                        <a:buNone/>
                      </a:pPr>
                      <a:r>
                        <a:rPr lang="en">
                          <a:latin typeface="Times New Roman"/>
                          <a:ea typeface="Times New Roman"/>
                          <a:cs typeface="Times New Roman"/>
                          <a:sym typeface="Times New Roman"/>
                        </a:rPr>
                        <a:t>Q3</a:t>
                      </a:r>
                      <a:endParaRPr>
                        <a:latin typeface="Times New Roman"/>
                        <a:ea typeface="Times New Roman"/>
                        <a:cs typeface="Times New Roman"/>
                        <a:sym typeface="Times New Roman"/>
                      </a:endParaRPr>
                    </a:p>
                  </a:txBody>
                  <a:tcPr marT="91425" marB="91425" marR="91425" marL="91425">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19050">
                      <a:solidFill>
                        <a:schemeClr val="dk1"/>
                      </a:solidFill>
                      <a:prstDash val="solid"/>
                      <a:round/>
                      <a:headEnd len="sm" w="sm" type="none"/>
                      <a:tailEnd len="sm" w="sm" type="none"/>
                    </a:lnT>
                    <a:lnB cap="flat" cmpd="sng" w="19050">
                      <a:solidFill>
                        <a:schemeClr val="dk1"/>
                      </a:solidFill>
                      <a:prstDash val="solid"/>
                      <a:round/>
                      <a:headEnd len="sm" w="sm" type="none"/>
                      <a:tailEnd len="sm" w="sm" type="none"/>
                    </a:lnB>
                  </a:tcPr>
                </a:tc>
                <a:tc>
                  <a:txBody>
                    <a:bodyPr/>
                    <a:lstStyle/>
                    <a:p>
                      <a:pPr indent="0" lvl="0" marL="0" rtl="0" algn="l">
                        <a:spcBef>
                          <a:spcPts val="0"/>
                        </a:spcBef>
                        <a:spcAft>
                          <a:spcPts val="0"/>
                        </a:spcAft>
                        <a:buNone/>
                      </a:pPr>
                      <a:r>
                        <a:rPr lang="en">
                          <a:latin typeface="Times New Roman"/>
                          <a:ea typeface="Times New Roman"/>
                          <a:cs typeface="Times New Roman"/>
                          <a:sym typeface="Times New Roman"/>
                        </a:rPr>
                        <a:t>R1</a:t>
                      </a:r>
                      <a:endParaRPr>
                        <a:latin typeface="Times New Roman"/>
                        <a:ea typeface="Times New Roman"/>
                        <a:cs typeface="Times New Roman"/>
                        <a:sym typeface="Times New Roman"/>
                      </a:endParaRPr>
                    </a:p>
                  </a:txBody>
                  <a:tcPr marT="91425" marB="91425" marR="91425" marL="91425">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19050">
                      <a:solidFill>
                        <a:schemeClr val="dk1"/>
                      </a:solidFill>
                      <a:prstDash val="solid"/>
                      <a:round/>
                      <a:headEnd len="sm" w="sm" type="none"/>
                      <a:tailEnd len="sm" w="sm" type="none"/>
                    </a:lnT>
                    <a:lnB cap="flat" cmpd="sng" w="19050">
                      <a:solidFill>
                        <a:schemeClr val="dk1"/>
                      </a:solidFill>
                      <a:prstDash val="solid"/>
                      <a:round/>
                      <a:headEnd len="sm" w="sm" type="none"/>
                      <a:tailEnd len="sm" w="sm" type="none"/>
                    </a:lnB>
                  </a:tcPr>
                </a:tc>
                <a:tc>
                  <a:txBody>
                    <a:bodyPr/>
                    <a:lstStyle/>
                    <a:p>
                      <a:pPr indent="0" lvl="0" marL="0" rtl="0" algn="l">
                        <a:spcBef>
                          <a:spcPts val="0"/>
                        </a:spcBef>
                        <a:spcAft>
                          <a:spcPts val="0"/>
                        </a:spcAft>
                        <a:buNone/>
                      </a:pPr>
                      <a:r>
                        <a:rPr lang="en">
                          <a:latin typeface="Times New Roman"/>
                          <a:ea typeface="Times New Roman"/>
                          <a:cs typeface="Times New Roman"/>
                          <a:sym typeface="Times New Roman"/>
                        </a:rPr>
                        <a:t>Q19</a:t>
                      </a:r>
                      <a:endParaRPr>
                        <a:latin typeface="Times New Roman"/>
                        <a:ea typeface="Times New Roman"/>
                        <a:cs typeface="Times New Roman"/>
                        <a:sym typeface="Times New Roman"/>
                      </a:endParaRPr>
                    </a:p>
                  </a:txBody>
                  <a:tcPr marT="91425" marB="91425" marR="91425" marL="91425">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19050">
                      <a:solidFill>
                        <a:schemeClr val="dk1"/>
                      </a:solidFill>
                      <a:prstDash val="solid"/>
                      <a:round/>
                      <a:headEnd len="sm" w="sm" type="none"/>
                      <a:tailEnd len="sm" w="sm" type="none"/>
                    </a:lnT>
                    <a:lnB cap="flat" cmpd="sng" w="19050">
                      <a:solidFill>
                        <a:schemeClr val="dk1"/>
                      </a:solidFill>
                      <a:prstDash val="solid"/>
                      <a:round/>
                      <a:headEnd len="sm" w="sm" type="none"/>
                      <a:tailEnd len="sm" w="sm" type="none"/>
                    </a:lnB>
                  </a:tcPr>
                </a:tc>
                <a:tc>
                  <a:txBody>
                    <a:bodyPr/>
                    <a:lstStyle/>
                    <a:p>
                      <a:pPr indent="0" lvl="0" marL="0" rtl="0" algn="l">
                        <a:spcBef>
                          <a:spcPts val="0"/>
                        </a:spcBef>
                        <a:spcAft>
                          <a:spcPts val="0"/>
                        </a:spcAft>
                        <a:buNone/>
                      </a:pPr>
                      <a:r>
                        <a:rPr lang="en">
                          <a:latin typeface="Times New Roman"/>
                          <a:ea typeface="Times New Roman"/>
                          <a:cs typeface="Times New Roman"/>
                          <a:sym typeface="Times New Roman"/>
                        </a:rPr>
                        <a:t>R2</a:t>
                      </a:r>
                      <a:endParaRPr>
                        <a:latin typeface="Times New Roman"/>
                        <a:ea typeface="Times New Roman"/>
                        <a:cs typeface="Times New Roman"/>
                        <a:sym typeface="Times New Roman"/>
                      </a:endParaRPr>
                    </a:p>
                  </a:txBody>
                  <a:tcPr marT="91425" marB="91425" marR="91425" marL="91425">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19050">
                      <a:solidFill>
                        <a:schemeClr val="dk1"/>
                      </a:solidFill>
                      <a:prstDash val="solid"/>
                      <a:round/>
                      <a:headEnd len="sm" w="sm" type="none"/>
                      <a:tailEnd len="sm" w="sm" type="none"/>
                    </a:lnT>
                    <a:lnB cap="flat" cmpd="sng" w="19050">
                      <a:solidFill>
                        <a:schemeClr val="dk1"/>
                      </a:solidFill>
                      <a:prstDash val="solid"/>
                      <a:round/>
                      <a:headEnd len="sm" w="sm" type="none"/>
                      <a:tailEnd len="sm" w="sm" type="none"/>
                    </a:lnB>
                  </a:tcPr>
                </a:tc>
                <a:tc>
                  <a:txBody>
                    <a:bodyPr/>
                    <a:lstStyle/>
                    <a:p>
                      <a:pPr indent="0" lvl="0" marL="0" rtl="0" algn="l">
                        <a:spcBef>
                          <a:spcPts val="0"/>
                        </a:spcBef>
                        <a:spcAft>
                          <a:spcPts val="0"/>
                        </a:spcAft>
                        <a:buNone/>
                      </a:pPr>
                      <a:r>
                        <a:rPr lang="en">
                          <a:latin typeface="Times New Roman"/>
                          <a:ea typeface="Times New Roman"/>
                          <a:cs typeface="Times New Roman"/>
                          <a:sym typeface="Times New Roman"/>
                        </a:rPr>
                        <a:t>d</a:t>
                      </a:r>
                      <a:endParaRPr>
                        <a:latin typeface="Times New Roman"/>
                        <a:ea typeface="Times New Roman"/>
                        <a:cs typeface="Times New Roman"/>
                        <a:sym typeface="Times New Roman"/>
                      </a:endParaRPr>
                    </a:p>
                  </a:txBody>
                  <a:tcPr marT="91425" marB="91425" marR="91425" marL="91425">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19050">
                      <a:solidFill>
                        <a:schemeClr val="dk1"/>
                      </a:solidFill>
                      <a:prstDash val="solid"/>
                      <a:round/>
                      <a:headEnd len="sm" w="sm" type="none"/>
                      <a:tailEnd len="sm" w="sm" type="none"/>
                    </a:lnT>
                    <a:lnB cap="flat" cmpd="sng" w="19050">
                      <a:solidFill>
                        <a:schemeClr val="dk1"/>
                      </a:solidFill>
                      <a:prstDash val="solid"/>
                      <a:round/>
                      <a:headEnd len="sm" w="sm" type="none"/>
                      <a:tailEnd len="sm" w="sm" type="none"/>
                    </a:lnB>
                  </a:tcPr>
                </a:tc>
                <a:tc>
                  <a:txBody>
                    <a:bodyPr/>
                    <a:lstStyle/>
                    <a:p>
                      <a:pPr indent="0" lvl="0" marL="0" rtl="0" algn="l">
                        <a:spcBef>
                          <a:spcPts val="0"/>
                        </a:spcBef>
                        <a:spcAft>
                          <a:spcPts val="0"/>
                        </a:spcAft>
                        <a:buNone/>
                      </a:pPr>
                      <a:r>
                        <a:rPr b="1" lang="en" sz="1300">
                          <a:solidFill>
                            <a:schemeClr val="dk1"/>
                          </a:solidFill>
                          <a:latin typeface="Times New Roman"/>
                          <a:ea typeface="Times New Roman"/>
                          <a:cs typeface="Times New Roman"/>
                          <a:sym typeface="Times New Roman"/>
                        </a:rPr>
                        <a:t>d²</a:t>
                      </a:r>
                      <a:endParaRPr sz="1500">
                        <a:latin typeface="Times New Roman"/>
                        <a:ea typeface="Times New Roman"/>
                        <a:cs typeface="Times New Roman"/>
                        <a:sym typeface="Times New Roman"/>
                      </a:endParaRPr>
                    </a:p>
                  </a:txBody>
                  <a:tcPr marT="91425" marB="91425" marR="91425" marL="91425">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19050">
                      <a:solidFill>
                        <a:schemeClr val="dk1"/>
                      </a:solidFill>
                      <a:prstDash val="solid"/>
                      <a:round/>
                      <a:headEnd len="sm" w="sm" type="none"/>
                      <a:tailEnd len="sm" w="sm" type="none"/>
                    </a:lnT>
                    <a:lnB cap="flat" cmpd="sng" w="19050">
                      <a:solidFill>
                        <a:schemeClr val="dk1"/>
                      </a:solidFill>
                      <a:prstDash val="solid"/>
                      <a:round/>
                      <a:headEnd len="sm" w="sm" type="none"/>
                      <a:tailEnd len="sm" w="sm" type="none"/>
                    </a:lnB>
                  </a:tcPr>
                </a:tc>
              </a:tr>
              <a:tr h="383650">
                <a:tc>
                  <a:txBody>
                    <a:bodyPr/>
                    <a:lstStyle/>
                    <a:p>
                      <a:pPr indent="0" lvl="0" marL="0" rtl="0" algn="l">
                        <a:spcBef>
                          <a:spcPts val="0"/>
                        </a:spcBef>
                        <a:spcAft>
                          <a:spcPts val="0"/>
                        </a:spcAft>
                        <a:buNone/>
                      </a:pPr>
                      <a:r>
                        <a:rPr lang="en">
                          <a:latin typeface="Times New Roman"/>
                          <a:ea typeface="Times New Roman"/>
                          <a:cs typeface="Times New Roman"/>
                          <a:sym typeface="Times New Roman"/>
                        </a:rPr>
                        <a:t>3</a:t>
                      </a:r>
                      <a:endParaRPr>
                        <a:latin typeface="Times New Roman"/>
                        <a:ea typeface="Times New Roman"/>
                        <a:cs typeface="Times New Roman"/>
                        <a:sym typeface="Times New Roman"/>
                      </a:endParaRPr>
                    </a:p>
                  </a:txBody>
                  <a:tcPr marT="91425" marB="91425" marR="91425" marL="91425">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19050">
                      <a:solidFill>
                        <a:schemeClr val="dk1"/>
                      </a:solidFill>
                      <a:prstDash val="solid"/>
                      <a:round/>
                      <a:headEnd len="sm" w="sm" type="none"/>
                      <a:tailEnd len="sm" w="sm" type="none"/>
                    </a:lnT>
                    <a:lnB cap="flat" cmpd="sng" w="19050">
                      <a:solidFill>
                        <a:schemeClr val="dk1"/>
                      </a:solidFill>
                      <a:prstDash val="solid"/>
                      <a:round/>
                      <a:headEnd len="sm" w="sm" type="none"/>
                      <a:tailEnd len="sm" w="sm" type="none"/>
                    </a:lnB>
                  </a:tcPr>
                </a:tc>
                <a:tc>
                  <a:txBody>
                    <a:bodyPr/>
                    <a:lstStyle/>
                    <a:p>
                      <a:pPr indent="0" lvl="0" marL="0" rtl="0" algn="l">
                        <a:spcBef>
                          <a:spcPts val="0"/>
                        </a:spcBef>
                        <a:spcAft>
                          <a:spcPts val="0"/>
                        </a:spcAft>
                        <a:buNone/>
                      </a:pPr>
                      <a:r>
                        <a:rPr lang="en">
                          <a:latin typeface="Times New Roman"/>
                          <a:ea typeface="Times New Roman"/>
                          <a:cs typeface="Times New Roman"/>
                          <a:sym typeface="Times New Roman"/>
                        </a:rPr>
                        <a:t>4</a:t>
                      </a:r>
                      <a:endParaRPr>
                        <a:latin typeface="Times New Roman"/>
                        <a:ea typeface="Times New Roman"/>
                        <a:cs typeface="Times New Roman"/>
                        <a:sym typeface="Times New Roman"/>
                      </a:endParaRPr>
                    </a:p>
                  </a:txBody>
                  <a:tcPr marT="91425" marB="91425" marR="91425" marL="91425">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19050">
                      <a:solidFill>
                        <a:schemeClr val="dk1"/>
                      </a:solidFill>
                      <a:prstDash val="solid"/>
                      <a:round/>
                      <a:headEnd len="sm" w="sm" type="none"/>
                      <a:tailEnd len="sm" w="sm" type="none"/>
                    </a:lnT>
                    <a:lnB cap="flat" cmpd="sng" w="19050">
                      <a:solidFill>
                        <a:schemeClr val="dk1"/>
                      </a:solidFill>
                      <a:prstDash val="solid"/>
                      <a:round/>
                      <a:headEnd len="sm" w="sm" type="none"/>
                      <a:tailEnd len="sm" w="sm" type="none"/>
                    </a:lnB>
                  </a:tcPr>
                </a:tc>
                <a:tc>
                  <a:txBody>
                    <a:bodyPr/>
                    <a:lstStyle/>
                    <a:p>
                      <a:pPr indent="0" lvl="0" marL="0" rtl="0" algn="l">
                        <a:spcBef>
                          <a:spcPts val="0"/>
                        </a:spcBef>
                        <a:spcAft>
                          <a:spcPts val="0"/>
                        </a:spcAft>
                        <a:buNone/>
                      </a:pPr>
                      <a:r>
                        <a:rPr lang="en"/>
                        <a:t>91</a:t>
                      </a:r>
                      <a:endParaRPr/>
                    </a:p>
                  </a:txBody>
                  <a:tcPr marT="91425" marB="91425" marR="91425" marL="91425">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19050">
                      <a:solidFill>
                        <a:schemeClr val="dk1"/>
                      </a:solidFill>
                      <a:prstDash val="solid"/>
                      <a:round/>
                      <a:headEnd len="sm" w="sm" type="none"/>
                      <a:tailEnd len="sm" w="sm" type="none"/>
                    </a:lnT>
                    <a:lnB cap="flat" cmpd="sng" w="19050">
                      <a:solidFill>
                        <a:schemeClr val="dk1"/>
                      </a:solidFill>
                      <a:prstDash val="solid"/>
                      <a:round/>
                      <a:headEnd len="sm" w="sm" type="none"/>
                      <a:tailEnd len="sm" w="sm" type="none"/>
                    </a:lnB>
                  </a:tcPr>
                </a:tc>
                <a:tc>
                  <a:txBody>
                    <a:bodyPr/>
                    <a:lstStyle/>
                    <a:p>
                      <a:pPr indent="0" lvl="0" marL="0" rtl="0" algn="l">
                        <a:spcBef>
                          <a:spcPts val="0"/>
                        </a:spcBef>
                        <a:spcAft>
                          <a:spcPts val="0"/>
                        </a:spcAft>
                        <a:buNone/>
                      </a:pPr>
                      <a:r>
                        <a:rPr lang="en"/>
                        <a:t>2</a:t>
                      </a:r>
                      <a:endParaRPr/>
                    </a:p>
                  </a:txBody>
                  <a:tcPr marT="91425" marB="91425" marR="91425" marL="91425">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19050">
                      <a:solidFill>
                        <a:schemeClr val="dk1"/>
                      </a:solidFill>
                      <a:prstDash val="solid"/>
                      <a:round/>
                      <a:headEnd len="sm" w="sm" type="none"/>
                      <a:tailEnd len="sm" w="sm" type="none"/>
                    </a:lnT>
                    <a:lnB cap="flat" cmpd="sng" w="19050">
                      <a:solidFill>
                        <a:schemeClr val="dk1"/>
                      </a:solidFill>
                      <a:prstDash val="solid"/>
                      <a:round/>
                      <a:headEnd len="sm" w="sm" type="none"/>
                      <a:tailEnd len="sm" w="sm" type="none"/>
                    </a:lnB>
                  </a:tcPr>
                </a:tc>
                <a:tc>
                  <a:txBody>
                    <a:bodyPr/>
                    <a:lstStyle/>
                    <a:p>
                      <a:pPr indent="0" lvl="0" marL="0" rtl="0" algn="l">
                        <a:spcBef>
                          <a:spcPts val="0"/>
                        </a:spcBef>
                        <a:spcAft>
                          <a:spcPts val="0"/>
                        </a:spcAft>
                        <a:buNone/>
                      </a:pPr>
                      <a:r>
                        <a:rPr lang="en">
                          <a:latin typeface="Times New Roman"/>
                          <a:ea typeface="Times New Roman"/>
                          <a:cs typeface="Times New Roman"/>
                          <a:sym typeface="Times New Roman"/>
                        </a:rPr>
                        <a:t>4</a:t>
                      </a:r>
                      <a:endParaRPr>
                        <a:latin typeface="Times New Roman"/>
                        <a:ea typeface="Times New Roman"/>
                        <a:cs typeface="Times New Roman"/>
                        <a:sym typeface="Times New Roman"/>
                      </a:endParaRPr>
                    </a:p>
                  </a:txBody>
                  <a:tcPr marT="91425" marB="91425" marR="91425" marL="91425">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19050">
                      <a:solidFill>
                        <a:schemeClr val="dk1"/>
                      </a:solidFill>
                      <a:prstDash val="solid"/>
                      <a:round/>
                      <a:headEnd len="sm" w="sm" type="none"/>
                      <a:tailEnd len="sm" w="sm" type="none"/>
                    </a:lnT>
                    <a:lnB cap="flat" cmpd="sng" w="19050">
                      <a:solidFill>
                        <a:schemeClr val="dk1"/>
                      </a:solidFill>
                      <a:prstDash val="solid"/>
                      <a:round/>
                      <a:headEnd len="sm" w="sm" type="none"/>
                      <a:tailEnd len="sm" w="sm" type="none"/>
                    </a:lnB>
                  </a:tcPr>
                </a:tc>
                <a:tc>
                  <a:txBody>
                    <a:bodyPr/>
                    <a:lstStyle/>
                    <a:p>
                      <a:pPr indent="0" lvl="0" marL="0" rtl="0" algn="l">
                        <a:spcBef>
                          <a:spcPts val="0"/>
                        </a:spcBef>
                        <a:spcAft>
                          <a:spcPts val="0"/>
                        </a:spcAft>
                        <a:buNone/>
                      </a:pPr>
                      <a:r>
                        <a:rPr lang="en"/>
                        <a:t>4</a:t>
                      </a:r>
                      <a:endParaRPr/>
                    </a:p>
                  </a:txBody>
                  <a:tcPr marT="91425" marB="91425" marR="91425" marL="91425">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19050">
                      <a:solidFill>
                        <a:schemeClr val="dk1"/>
                      </a:solidFill>
                      <a:prstDash val="solid"/>
                      <a:round/>
                      <a:headEnd len="sm" w="sm" type="none"/>
                      <a:tailEnd len="sm" w="sm" type="none"/>
                    </a:lnT>
                    <a:lnB cap="flat" cmpd="sng" w="19050">
                      <a:solidFill>
                        <a:schemeClr val="dk1"/>
                      </a:solidFill>
                      <a:prstDash val="solid"/>
                      <a:round/>
                      <a:headEnd len="sm" w="sm" type="none"/>
                      <a:tailEnd len="sm" w="sm" type="none"/>
                    </a:lnB>
                  </a:tcPr>
                </a:tc>
              </a:tr>
              <a:tr h="383650">
                <a:tc>
                  <a:txBody>
                    <a:bodyPr/>
                    <a:lstStyle/>
                    <a:p>
                      <a:pPr indent="0" lvl="0" marL="0" rtl="0" algn="l">
                        <a:spcBef>
                          <a:spcPts val="0"/>
                        </a:spcBef>
                        <a:spcAft>
                          <a:spcPts val="0"/>
                        </a:spcAft>
                        <a:buNone/>
                      </a:pPr>
                      <a:r>
                        <a:rPr lang="en">
                          <a:latin typeface="Times New Roman"/>
                          <a:ea typeface="Times New Roman"/>
                          <a:cs typeface="Times New Roman"/>
                          <a:sym typeface="Times New Roman"/>
                        </a:rPr>
                        <a:t>2</a:t>
                      </a:r>
                      <a:endParaRPr>
                        <a:latin typeface="Times New Roman"/>
                        <a:ea typeface="Times New Roman"/>
                        <a:cs typeface="Times New Roman"/>
                        <a:sym typeface="Times New Roman"/>
                      </a:endParaRPr>
                    </a:p>
                  </a:txBody>
                  <a:tcPr marT="91425" marB="91425" marR="91425" marL="91425">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19050">
                      <a:solidFill>
                        <a:schemeClr val="dk1"/>
                      </a:solidFill>
                      <a:prstDash val="solid"/>
                      <a:round/>
                      <a:headEnd len="sm" w="sm" type="none"/>
                      <a:tailEnd len="sm" w="sm" type="none"/>
                    </a:lnT>
                    <a:lnB cap="flat" cmpd="sng" w="19050">
                      <a:solidFill>
                        <a:schemeClr val="dk1"/>
                      </a:solidFill>
                      <a:prstDash val="solid"/>
                      <a:round/>
                      <a:headEnd len="sm" w="sm" type="none"/>
                      <a:tailEnd len="sm" w="sm" type="none"/>
                    </a:lnB>
                  </a:tcPr>
                </a:tc>
                <a:tc>
                  <a:txBody>
                    <a:bodyPr/>
                    <a:lstStyle/>
                    <a:p>
                      <a:pPr indent="0" lvl="0" marL="0" rtl="0" algn="l">
                        <a:spcBef>
                          <a:spcPts val="0"/>
                        </a:spcBef>
                        <a:spcAft>
                          <a:spcPts val="0"/>
                        </a:spcAft>
                        <a:buNone/>
                      </a:pPr>
                      <a:r>
                        <a:rPr lang="en">
                          <a:latin typeface="Times New Roman"/>
                          <a:ea typeface="Times New Roman"/>
                          <a:cs typeface="Times New Roman"/>
                          <a:sym typeface="Times New Roman"/>
                        </a:rPr>
                        <a:t>5</a:t>
                      </a:r>
                      <a:endParaRPr>
                        <a:latin typeface="Times New Roman"/>
                        <a:ea typeface="Times New Roman"/>
                        <a:cs typeface="Times New Roman"/>
                        <a:sym typeface="Times New Roman"/>
                      </a:endParaRPr>
                    </a:p>
                  </a:txBody>
                  <a:tcPr marT="91425" marB="91425" marR="91425" marL="91425">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19050">
                      <a:solidFill>
                        <a:schemeClr val="dk1"/>
                      </a:solidFill>
                      <a:prstDash val="solid"/>
                      <a:round/>
                      <a:headEnd len="sm" w="sm" type="none"/>
                      <a:tailEnd len="sm" w="sm" type="none"/>
                    </a:lnT>
                    <a:lnB cap="flat" cmpd="sng" w="19050">
                      <a:solidFill>
                        <a:schemeClr val="dk1"/>
                      </a:solidFill>
                      <a:prstDash val="solid"/>
                      <a:round/>
                      <a:headEnd len="sm" w="sm" type="none"/>
                      <a:tailEnd len="sm" w="sm" type="none"/>
                    </a:lnB>
                  </a:tcPr>
                </a:tc>
                <a:tc>
                  <a:txBody>
                    <a:bodyPr/>
                    <a:lstStyle/>
                    <a:p>
                      <a:pPr indent="0" lvl="0" marL="0" rtl="0" algn="l">
                        <a:spcBef>
                          <a:spcPts val="0"/>
                        </a:spcBef>
                        <a:spcAft>
                          <a:spcPts val="0"/>
                        </a:spcAft>
                        <a:buNone/>
                      </a:pPr>
                      <a:r>
                        <a:rPr lang="en"/>
                        <a:t>8</a:t>
                      </a:r>
                      <a:endParaRPr/>
                    </a:p>
                  </a:txBody>
                  <a:tcPr marT="91425" marB="91425" marR="91425" marL="91425">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19050">
                      <a:solidFill>
                        <a:schemeClr val="dk1"/>
                      </a:solidFill>
                      <a:prstDash val="solid"/>
                      <a:round/>
                      <a:headEnd len="sm" w="sm" type="none"/>
                      <a:tailEnd len="sm" w="sm" type="none"/>
                    </a:lnT>
                    <a:lnB cap="flat" cmpd="sng" w="19050">
                      <a:solidFill>
                        <a:schemeClr val="dk1"/>
                      </a:solidFill>
                      <a:prstDash val="solid"/>
                      <a:round/>
                      <a:headEnd len="sm" w="sm" type="none"/>
                      <a:tailEnd len="sm" w="sm" type="none"/>
                    </a:lnB>
                  </a:tcPr>
                </a:tc>
                <a:tc>
                  <a:txBody>
                    <a:bodyPr/>
                    <a:lstStyle/>
                    <a:p>
                      <a:pPr indent="0" lvl="0" marL="0" rtl="0" algn="l">
                        <a:spcBef>
                          <a:spcPts val="0"/>
                        </a:spcBef>
                        <a:spcAft>
                          <a:spcPts val="0"/>
                        </a:spcAft>
                        <a:buNone/>
                      </a:pPr>
                      <a:r>
                        <a:rPr lang="en"/>
                        <a:t>4</a:t>
                      </a:r>
                      <a:endParaRPr/>
                    </a:p>
                  </a:txBody>
                  <a:tcPr marT="91425" marB="91425" marR="91425" marL="91425">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19050">
                      <a:solidFill>
                        <a:schemeClr val="dk1"/>
                      </a:solidFill>
                      <a:prstDash val="solid"/>
                      <a:round/>
                      <a:headEnd len="sm" w="sm" type="none"/>
                      <a:tailEnd len="sm" w="sm" type="none"/>
                    </a:lnT>
                    <a:lnB cap="flat" cmpd="sng" w="19050">
                      <a:solidFill>
                        <a:schemeClr val="dk1"/>
                      </a:solidFill>
                      <a:prstDash val="solid"/>
                      <a:round/>
                      <a:headEnd len="sm" w="sm" type="none"/>
                      <a:tailEnd len="sm" w="sm" type="none"/>
                    </a:lnB>
                  </a:tcPr>
                </a:tc>
                <a:tc>
                  <a:txBody>
                    <a:bodyPr/>
                    <a:lstStyle/>
                    <a:p>
                      <a:pPr indent="0" lvl="0" marL="0" rtl="0" algn="l">
                        <a:spcBef>
                          <a:spcPts val="0"/>
                        </a:spcBef>
                        <a:spcAft>
                          <a:spcPts val="0"/>
                        </a:spcAft>
                        <a:buNone/>
                      </a:pPr>
                      <a:r>
                        <a:rPr lang="en"/>
                        <a:t>1</a:t>
                      </a:r>
                      <a:endParaRPr/>
                    </a:p>
                  </a:txBody>
                  <a:tcPr marT="91425" marB="91425" marR="91425" marL="91425">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19050">
                      <a:solidFill>
                        <a:schemeClr val="dk1"/>
                      </a:solidFill>
                      <a:prstDash val="solid"/>
                      <a:round/>
                      <a:headEnd len="sm" w="sm" type="none"/>
                      <a:tailEnd len="sm" w="sm" type="none"/>
                    </a:lnT>
                    <a:lnB cap="flat" cmpd="sng" w="19050">
                      <a:solidFill>
                        <a:schemeClr val="dk1"/>
                      </a:solidFill>
                      <a:prstDash val="solid"/>
                      <a:round/>
                      <a:headEnd len="sm" w="sm" type="none"/>
                      <a:tailEnd len="sm" w="sm" type="none"/>
                    </a:lnB>
                  </a:tcPr>
                </a:tc>
                <a:tc>
                  <a:txBody>
                    <a:bodyPr/>
                    <a:lstStyle/>
                    <a:p>
                      <a:pPr indent="0" lvl="0" marL="0" rtl="0" algn="l">
                        <a:spcBef>
                          <a:spcPts val="0"/>
                        </a:spcBef>
                        <a:spcAft>
                          <a:spcPts val="0"/>
                        </a:spcAft>
                        <a:buNone/>
                      </a:pPr>
                      <a:r>
                        <a:rPr lang="en"/>
                        <a:t>1</a:t>
                      </a:r>
                      <a:endParaRPr/>
                    </a:p>
                  </a:txBody>
                  <a:tcPr marT="91425" marB="91425" marR="91425" marL="91425">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19050">
                      <a:solidFill>
                        <a:schemeClr val="dk1"/>
                      </a:solidFill>
                      <a:prstDash val="solid"/>
                      <a:round/>
                      <a:headEnd len="sm" w="sm" type="none"/>
                      <a:tailEnd len="sm" w="sm" type="none"/>
                    </a:lnT>
                    <a:lnB cap="flat" cmpd="sng" w="19050">
                      <a:solidFill>
                        <a:schemeClr val="dk1"/>
                      </a:solidFill>
                      <a:prstDash val="solid"/>
                      <a:round/>
                      <a:headEnd len="sm" w="sm" type="none"/>
                      <a:tailEnd len="sm" w="sm" type="none"/>
                    </a:lnB>
                  </a:tcPr>
                </a:tc>
              </a:tr>
              <a:tr h="383650">
                <a:tc>
                  <a:txBody>
                    <a:bodyPr/>
                    <a:lstStyle/>
                    <a:p>
                      <a:pPr indent="0" lvl="0" marL="0" rtl="0" algn="l">
                        <a:spcBef>
                          <a:spcPts val="0"/>
                        </a:spcBef>
                        <a:spcAft>
                          <a:spcPts val="0"/>
                        </a:spcAft>
                        <a:buNone/>
                      </a:pPr>
                      <a:r>
                        <a:rPr lang="en">
                          <a:latin typeface="Times New Roman"/>
                          <a:ea typeface="Times New Roman"/>
                          <a:cs typeface="Times New Roman"/>
                          <a:sym typeface="Times New Roman"/>
                        </a:rPr>
                        <a:t>18</a:t>
                      </a:r>
                      <a:endParaRPr>
                        <a:latin typeface="Times New Roman"/>
                        <a:ea typeface="Times New Roman"/>
                        <a:cs typeface="Times New Roman"/>
                        <a:sym typeface="Times New Roman"/>
                      </a:endParaRPr>
                    </a:p>
                  </a:txBody>
                  <a:tcPr marT="91425" marB="91425" marR="91425" marL="91425">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19050">
                      <a:solidFill>
                        <a:schemeClr val="dk1"/>
                      </a:solidFill>
                      <a:prstDash val="solid"/>
                      <a:round/>
                      <a:headEnd len="sm" w="sm" type="none"/>
                      <a:tailEnd len="sm" w="sm" type="none"/>
                    </a:lnT>
                    <a:lnB cap="flat" cmpd="sng" w="19050">
                      <a:solidFill>
                        <a:schemeClr val="dk1"/>
                      </a:solidFill>
                      <a:prstDash val="solid"/>
                      <a:round/>
                      <a:headEnd len="sm" w="sm" type="none"/>
                      <a:tailEnd len="sm" w="sm" type="none"/>
                    </a:lnB>
                  </a:tcPr>
                </a:tc>
                <a:tc>
                  <a:txBody>
                    <a:bodyPr/>
                    <a:lstStyle/>
                    <a:p>
                      <a:pPr indent="0" lvl="0" marL="0" rtl="0" algn="l">
                        <a:spcBef>
                          <a:spcPts val="0"/>
                        </a:spcBef>
                        <a:spcAft>
                          <a:spcPts val="0"/>
                        </a:spcAft>
                        <a:buNone/>
                      </a:pPr>
                      <a:r>
                        <a:rPr lang="en">
                          <a:latin typeface="Times New Roman"/>
                          <a:ea typeface="Times New Roman"/>
                          <a:cs typeface="Times New Roman"/>
                          <a:sym typeface="Times New Roman"/>
                        </a:rPr>
                        <a:t>3</a:t>
                      </a:r>
                      <a:endParaRPr>
                        <a:latin typeface="Times New Roman"/>
                        <a:ea typeface="Times New Roman"/>
                        <a:cs typeface="Times New Roman"/>
                        <a:sym typeface="Times New Roman"/>
                      </a:endParaRPr>
                    </a:p>
                  </a:txBody>
                  <a:tcPr marT="91425" marB="91425" marR="91425" marL="91425">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19050">
                      <a:solidFill>
                        <a:schemeClr val="dk1"/>
                      </a:solidFill>
                      <a:prstDash val="solid"/>
                      <a:round/>
                      <a:headEnd len="sm" w="sm" type="none"/>
                      <a:tailEnd len="sm" w="sm" type="none"/>
                    </a:lnT>
                    <a:lnB cap="flat" cmpd="sng" w="19050">
                      <a:solidFill>
                        <a:schemeClr val="dk1"/>
                      </a:solidFill>
                      <a:prstDash val="solid"/>
                      <a:round/>
                      <a:headEnd len="sm" w="sm" type="none"/>
                      <a:tailEnd len="sm" w="sm" type="none"/>
                    </a:lnB>
                  </a:tcPr>
                </a:tc>
                <a:tc>
                  <a:txBody>
                    <a:bodyPr/>
                    <a:lstStyle/>
                    <a:p>
                      <a:pPr indent="0" lvl="0" marL="0" rtl="0" algn="l">
                        <a:spcBef>
                          <a:spcPts val="0"/>
                        </a:spcBef>
                        <a:spcAft>
                          <a:spcPts val="0"/>
                        </a:spcAft>
                        <a:buNone/>
                      </a:pPr>
                      <a:r>
                        <a:rPr lang="en"/>
                        <a:t>24</a:t>
                      </a:r>
                      <a:endParaRPr/>
                    </a:p>
                  </a:txBody>
                  <a:tcPr marT="91425" marB="91425" marR="91425" marL="91425">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19050">
                      <a:solidFill>
                        <a:schemeClr val="dk1"/>
                      </a:solidFill>
                      <a:prstDash val="solid"/>
                      <a:round/>
                      <a:headEnd len="sm" w="sm" type="none"/>
                      <a:tailEnd len="sm" w="sm" type="none"/>
                    </a:lnT>
                    <a:lnB cap="flat" cmpd="sng" w="19050">
                      <a:solidFill>
                        <a:schemeClr val="dk1"/>
                      </a:solidFill>
                      <a:prstDash val="solid"/>
                      <a:round/>
                      <a:headEnd len="sm" w="sm" type="none"/>
                      <a:tailEnd len="sm" w="sm" type="none"/>
                    </a:lnB>
                  </a:tcPr>
                </a:tc>
                <a:tc>
                  <a:txBody>
                    <a:bodyPr/>
                    <a:lstStyle/>
                    <a:p>
                      <a:pPr indent="0" lvl="0" marL="0" rtl="0" algn="l">
                        <a:spcBef>
                          <a:spcPts val="0"/>
                        </a:spcBef>
                        <a:spcAft>
                          <a:spcPts val="0"/>
                        </a:spcAft>
                        <a:buNone/>
                      </a:pPr>
                      <a:r>
                        <a:rPr lang="en"/>
                        <a:t>3</a:t>
                      </a:r>
                      <a:endParaRPr/>
                    </a:p>
                  </a:txBody>
                  <a:tcPr marT="91425" marB="91425" marR="91425" marL="91425">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19050">
                      <a:solidFill>
                        <a:schemeClr val="dk1"/>
                      </a:solidFill>
                      <a:prstDash val="solid"/>
                      <a:round/>
                      <a:headEnd len="sm" w="sm" type="none"/>
                      <a:tailEnd len="sm" w="sm" type="none"/>
                    </a:lnT>
                    <a:lnB cap="flat" cmpd="sng" w="19050">
                      <a:solidFill>
                        <a:schemeClr val="dk1"/>
                      </a:solidFill>
                      <a:prstDash val="solid"/>
                      <a:round/>
                      <a:headEnd len="sm" w="sm" type="none"/>
                      <a:tailEnd len="sm" w="sm" type="none"/>
                    </a:lnB>
                  </a:tcPr>
                </a:tc>
                <a:tc>
                  <a:txBody>
                    <a:bodyPr/>
                    <a:lstStyle/>
                    <a:p>
                      <a:pPr indent="0" lvl="0" marL="0" rtl="0" algn="l">
                        <a:spcBef>
                          <a:spcPts val="0"/>
                        </a:spcBef>
                        <a:spcAft>
                          <a:spcPts val="0"/>
                        </a:spcAft>
                        <a:buNone/>
                      </a:pPr>
                      <a:r>
                        <a:rPr lang="en"/>
                        <a:t>0</a:t>
                      </a:r>
                      <a:endParaRPr/>
                    </a:p>
                  </a:txBody>
                  <a:tcPr marT="91425" marB="91425" marR="91425" marL="91425">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19050">
                      <a:solidFill>
                        <a:schemeClr val="dk1"/>
                      </a:solidFill>
                      <a:prstDash val="solid"/>
                      <a:round/>
                      <a:headEnd len="sm" w="sm" type="none"/>
                      <a:tailEnd len="sm" w="sm" type="none"/>
                    </a:lnT>
                    <a:lnB cap="flat" cmpd="sng" w="19050">
                      <a:solidFill>
                        <a:schemeClr val="dk1"/>
                      </a:solidFill>
                      <a:prstDash val="solid"/>
                      <a:round/>
                      <a:headEnd len="sm" w="sm" type="none"/>
                      <a:tailEnd len="sm" w="sm" type="none"/>
                    </a:lnB>
                  </a:tcPr>
                </a:tc>
                <a:tc>
                  <a:txBody>
                    <a:bodyPr/>
                    <a:lstStyle/>
                    <a:p>
                      <a:pPr indent="0" lvl="0" marL="0" rtl="0" algn="l">
                        <a:spcBef>
                          <a:spcPts val="0"/>
                        </a:spcBef>
                        <a:spcAft>
                          <a:spcPts val="0"/>
                        </a:spcAft>
                        <a:buNone/>
                      </a:pPr>
                      <a:r>
                        <a:rPr lang="en"/>
                        <a:t>0</a:t>
                      </a:r>
                      <a:endParaRPr/>
                    </a:p>
                  </a:txBody>
                  <a:tcPr marT="91425" marB="91425" marR="91425" marL="91425">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19050">
                      <a:solidFill>
                        <a:schemeClr val="dk1"/>
                      </a:solidFill>
                      <a:prstDash val="solid"/>
                      <a:round/>
                      <a:headEnd len="sm" w="sm" type="none"/>
                      <a:tailEnd len="sm" w="sm" type="none"/>
                    </a:lnT>
                    <a:lnB cap="flat" cmpd="sng" w="19050">
                      <a:solidFill>
                        <a:schemeClr val="dk1"/>
                      </a:solidFill>
                      <a:prstDash val="solid"/>
                      <a:round/>
                      <a:headEnd len="sm" w="sm" type="none"/>
                      <a:tailEnd len="sm" w="sm" type="none"/>
                    </a:lnB>
                  </a:tcPr>
                </a:tc>
              </a:tr>
              <a:tr h="383650">
                <a:tc>
                  <a:txBody>
                    <a:bodyPr/>
                    <a:lstStyle/>
                    <a:p>
                      <a:pPr indent="0" lvl="0" marL="0" rtl="0" algn="l">
                        <a:spcBef>
                          <a:spcPts val="0"/>
                        </a:spcBef>
                        <a:spcAft>
                          <a:spcPts val="0"/>
                        </a:spcAft>
                        <a:buNone/>
                      </a:pPr>
                      <a:r>
                        <a:rPr lang="en">
                          <a:latin typeface="Times New Roman"/>
                          <a:ea typeface="Times New Roman"/>
                          <a:cs typeface="Times New Roman"/>
                          <a:sym typeface="Times New Roman"/>
                        </a:rPr>
                        <a:t>76</a:t>
                      </a:r>
                      <a:endParaRPr>
                        <a:latin typeface="Times New Roman"/>
                        <a:ea typeface="Times New Roman"/>
                        <a:cs typeface="Times New Roman"/>
                        <a:sym typeface="Times New Roman"/>
                      </a:endParaRPr>
                    </a:p>
                  </a:txBody>
                  <a:tcPr marT="91425" marB="91425" marR="91425" marL="91425">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19050">
                      <a:solidFill>
                        <a:schemeClr val="dk1"/>
                      </a:solidFill>
                      <a:prstDash val="solid"/>
                      <a:round/>
                      <a:headEnd len="sm" w="sm" type="none"/>
                      <a:tailEnd len="sm" w="sm" type="none"/>
                    </a:lnT>
                    <a:lnB cap="flat" cmpd="sng" w="19050">
                      <a:solidFill>
                        <a:schemeClr val="dk1"/>
                      </a:solidFill>
                      <a:prstDash val="solid"/>
                      <a:round/>
                      <a:headEnd len="sm" w="sm" type="none"/>
                      <a:tailEnd len="sm" w="sm" type="none"/>
                    </a:lnB>
                  </a:tcPr>
                </a:tc>
                <a:tc>
                  <a:txBody>
                    <a:bodyPr/>
                    <a:lstStyle/>
                    <a:p>
                      <a:pPr indent="0" lvl="0" marL="0" rtl="0" algn="l">
                        <a:spcBef>
                          <a:spcPts val="0"/>
                        </a:spcBef>
                        <a:spcAft>
                          <a:spcPts val="0"/>
                        </a:spcAft>
                        <a:buNone/>
                      </a:pPr>
                      <a:r>
                        <a:rPr lang="en">
                          <a:latin typeface="Times New Roman"/>
                          <a:ea typeface="Times New Roman"/>
                          <a:cs typeface="Times New Roman"/>
                          <a:sym typeface="Times New Roman"/>
                        </a:rPr>
                        <a:t>1</a:t>
                      </a:r>
                      <a:endParaRPr>
                        <a:latin typeface="Times New Roman"/>
                        <a:ea typeface="Times New Roman"/>
                        <a:cs typeface="Times New Roman"/>
                        <a:sym typeface="Times New Roman"/>
                      </a:endParaRPr>
                    </a:p>
                  </a:txBody>
                  <a:tcPr marT="91425" marB="91425" marR="91425" marL="91425">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19050">
                      <a:solidFill>
                        <a:schemeClr val="dk1"/>
                      </a:solidFill>
                      <a:prstDash val="solid"/>
                      <a:round/>
                      <a:headEnd len="sm" w="sm" type="none"/>
                      <a:tailEnd len="sm" w="sm" type="none"/>
                    </a:lnT>
                    <a:lnB cap="flat" cmpd="sng" w="19050">
                      <a:solidFill>
                        <a:schemeClr val="dk1"/>
                      </a:solidFill>
                      <a:prstDash val="solid"/>
                      <a:round/>
                      <a:headEnd len="sm" w="sm" type="none"/>
                      <a:tailEnd len="sm" w="sm" type="none"/>
                    </a:lnB>
                  </a:tcPr>
                </a:tc>
                <a:tc>
                  <a:txBody>
                    <a:bodyPr/>
                    <a:lstStyle/>
                    <a:p>
                      <a:pPr indent="0" lvl="0" marL="0" rtl="0" algn="l">
                        <a:spcBef>
                          <a:spcPts val="0"/>
                        </a:spcBef>
                        <a:spcAft>
                          <a:spcPts val="0"/>
                        </a:spcAft>
                        <a:buNone/>
                      </a:pPr>
                      <a:r>
                        <a:rPr lang="en"/>
                        <a:t>89</a:t>
                      </a:r>
                      <a:endParaRPr/>
                    </a:p>
                  </a:txBody>
                  <a:tcPr marT="91425" marB="91425" marR="91425" marL="91425">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19050">
                      <a:solidFill>
                        <a:schemeClr val="dk1"/>
                      </a:solidFill>
                      <a:prstDash val="solid"/>
                      <a:round/>
                      <a:headEnd len="sm" w="sm" type="none"/>
                      <a:tailEnd len="sm" w="sm" type="none"/>
                    </a:lnT>
                    <a:lnB cap="flat" cmpd="sng" w="19050">
                      <a:solidFill>
                        <a:schemeClr val="dk1"/>
                      </a:solidFill>
                      <a:prstDash val="solid"/>
                      <a:round/>
                      <a:headEnd len="sm" w="sm" type="none"/>
                      <a:tailEnd len="sm" w="sm" type="none"/>
                    </a:lnB>
                  </a:tcPr>
                </a:tc>
                <a:tc>
                  <a:txBody>
                    <a:bodyPr/>
                    <a:lstStyle/>
                    <a:p>
                      <a:pPr indent="0" lvl="0" marL="0" rtl="0" algn="l">
                        <a:spcBef>
                          <a:spcPts val="0"/>
                        </a:spcBef>
                        <a:spcAft>
                          <a:spcPts val="0"/>
                        </a:spcAft>
                        <a:buNone/>
                      </a:pPr>
                      <a:r>
                        <a:rPr lang="en"/>
                        <a:t>1</a:t>
                      </a:r>
                      <a:endParaRPr/>
                    </a:p>
                  </a:txBody>
                  <a:tcPr marT="91425" marB="91425" marR="91425" marL="91425">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19050">
                      <a:solidFill>
                        <a:schemeClr val="dk1"/>
                      </a:solidFill>
                      <a:prstDash val="solid"/>
                      <a:round/>
                      <a:headEnd len="sm" w="sm" type="none"/>
                      <a:tailEnd len="sm" w="sm" type="none"/>
                    </a:lnT>
                    <a:lnB cap="flat" cmpd="sng" w="19050">
                      <a:solidFill>
                        <a:schemeClr val="dk1"/>
                      </a:solidFill>
                      <a:prstDash val="solid"/>
                      <a:round/>
                      <a:headEnd len="sm" w="sm" type="none"/>
                      <a:tailEnd len="sm" w="sm" type="none"/>
                    </a:lnB>
                  </a:tcPr>
                </a:tc>
                <a:tc>
                  <a:txBody>
                    <a:bodyPr/>
                    <a:lstStyle/>
                    <a:p>
                      <a:pPr indent="0" lvl="0" marL="0" rtl="0" algn="l">
                        <a:spcBef>
                          <a:spcPts val="0"/>
                        </a:spcBef>
                        <a:spcAft>
                          <a:spcPts val="0"/>
                        </a:spcAft>
                        <a:buNone/>
                      </a:pPr>
                      <a:r>
                        <a:rPr lang="en"/>
                        <a:t>0</a:t>
                      </a:r>
                      <a:endParaRPr/>
                    </a:p>
                  </a:txBody>
                  <a:tcPr marT="91425" marB="91425" marR="91425" marL="91425">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19050">
                      <a:solidFill>
                        <a:schemeClr val="dk1"/>
                      </a:solidFill>
                      <a:prstDash val="solid"/>
                      <a:round/>
                      <a:headEnd len="sm" w="sm" type="none"/>
                      <a:tailEnd len="sm" w="sm" type="none"/>
                    </a:lnT>
                    <a:lnB cap="flat" cmpd="sng" w="19050">
                      <a:solidFill>
                        <a:schemeClr val="dk1"/>
                      </a:solidFill>
                      <a:prstDash val="solid"/>
                      <a:round/>
                      <a:headEnd len="sm" w="sm" type="none"/>
                      <a:tailEnd len="sm" w="sm" type="none"/>
                    </a:lnB>
                  </a:tcPr>
                </a:tc>
                <a:tc>
                  <a:txBody>
                    <a:bodyPr/>
                    <a:lstStyle/>
                    <a:p>
                      <a:pPr indent="0" lvl="0" marL="0" rtl="0" algn="l">
                        <a:spcBef>
                          <a:spcPts val="0"/>
                        </a:spcBef>
                        <a:spcAft>
                          <a:spcPts val="0"/>
                        </a:spcAft>
                        <a:buNone/>
                      </a:pPr>
                      <a:r>
                        <a:rPr lang="en"/>
                        <a:t>0</a:t>
                      </a:r>
                      <a:endParaRPr/>
                    </a:p>
                  </a:txBody>
                  <a:tcPr marT="91425" marB="91425" marR="91425" marL="91425">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19050">
                      <a:solidFill>
                        <a:schemeClr val="dk1"/>
                      </a:solidFill>
                      <a:prstDash val="solid"/>
                      <a:round/>
                      <a:headEnd len="sm" w="sm" type="none"/>
                      <a:tailEnd len="sm" w="sm" type="none"/>
                    </a:lnT>
                    <a:lnB cap="flat" cmpd="sng" w="19050">
                      <a:solidFill>
                        <a:schemeClr val="dk1"/>
                      </a:solidFill>
                      <a:prstDash val="solid"/>
                      <a:round/>
                      <a:headEnd len="sm" w="sm" type="none"/>
                      <a:tailEnd len="sm" w="sm" type="none"/>
                    </a:lnB>
                  </a:tcPr>
                </a:tc>
              </a:tr>
              <a:tr h="383650">
                <a:tc>
                  <a:txBody>
                    <a:bodyPr/>
                    <a:lstStyle/>
                    <a:p>
                      <a:pPr indent="0" lvl="0" marL="0" rtl="0" algn="l">
                        <a:spcBef>
                          <a:spcPts val="0"/>
                        </a:spcBef>
                        <a:spcAft>
                          <a:spcPts val="0"/>
                        </a:spcAft>
                        <a:buNone/>
                      </a:pPr>
                      <a:r>
                        <a:rPr lang="en">
                          <a:latin typeface="Times New Roman"/>
                          <a:ea typeface="Times New Roman"/>
                          <a:cs typeface="Times New Roman"/>
                          <a:sym typeface="Times New Roman"/>
                        </a:rPr>
                        <a:t>63</a:t>
                      </a:r>
                      <a:endParaRPr>
                        <a:latin typeface="Times New Roman"/>
                        <a:ea typeface="Times New Roman"/>
                        <a:cs typeface="Times New Roman"/>
                        <a:sym typeface="Times New Roman"/>
                      </a:endParaRPr>
                    </a:p>
                  </a:txBody>
                  <a:tcPr marT="91425" marB="91425" marR="91425" marL="91425">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19050">
                      <a:solidFill>
                        <a:schemeClr val="dk1"/>
                      </a:solidFill>
                      <a:prstDash val="solid"/>
                      <a:round/>
                      <a:headEnd len="sm" w="sm" type="none"/>
                      <a:tailEnd len="sm" w="sm" type="none"/>
                    </a:lnT>
                    <a:lnB cap="flat" cmpd="sng" w="19050">
                      <a:solidFill>
                        <a:schemeClr val="dk1"/>
                      </a:solidFill>
                      <a:prstDash val="solid"/>
                      <a:round/>
                      <a:headEnd len="sm" w="sm" type="none"/>
                      <a:tailEnd len="sm" w="sm" type="none"/>
                    </a:lnB>
                  </a:tcPr>
                </a:tc>
                <a:tc>
                  <a:txBody>
                    <a:bodyPr/>
                    <a:lstStyle/>
                    <a:p>
                      <a:pPr indent="0" lvl="0" marL="0" rtl="0" algn="l">
                        <a:spcBef>
                          <a:spcPts val="0"/>
                        </a:spcBef>
                        <a:spcAft>
                          <a:spcPts val="0"/>
                        </a:spcAft>
                        <a:buNone/>
                      </a:pPr>
                      <a:r>
                        <a:rPr lang="en">
                          <a:latin typeface="Times New Roman"/>
                          <a:ea typeface="Times New Roman"/>
                          <a:cs typeface="Times New Roman"/>
                          <a:sym typeface="Times New Roman"/>
                        </a:rPr>
                        <a:t>2</a:t>
                      </a:r>
                      <a:endParaRPr>
                        <a:latin typeface="Times New Roman"/>
                        <a:ea typeface="Times New Roman"/>
                        <a:cs typeface="Times New Roman"/>
                        <a:sym typeface="Times New Roman"/>
                      </a:endParaRPr>
                    </a:p>
                  </a:txBody>
                  <a:tcPr marT="91425" marB="91425" marR="91425" marL="91425">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19050">
                      <a:solidFill>
                        <a:schemeClr val="dk1"/>
                      </a:solidFill>
                      <a:prstDash val="solid"/>
                      <a:round/>
                      <a:headEnd len="sm" w="sm" type="none"/>
                      <a:tailEnd len="sm" w="sm" type="none"/>
                    </a:lnT>
                    <a:lnB cap="flat" cmpd="sng" w="19050">
                      <a:solidFill>
                        <a:schemeClr val="dk1"/>
                      </a:solidFill>
                      <a:prstDash val="solid"/>
                      <a:round/>
                      <a:headEnd len="sm" w="sm" type="none"/>
                      <a:tailEnd len="sm" w="sm" type="none"/>
                    </a:lnB>
                  </a:tcPr>
                </a:tc>
                <a:tc>
                  <a:txBody>
                    <a:bodyPr/>
                    <a:lstStyle/>
                    <a:p>
                      <a:pPr indent="0" lvl="0" marL="0" rtl="0" algn="l">
                        <a:spcBef>
                          <a:spcPts val="0"/>
                        </a:spcBef>
                        <a:spcAft>
                          <a:spcPts val="0"/>
                        </a:spcAft>
                        <a:buNone/>
                      </a:pPr>
                      <a:r>
                        <a:rPr lang="en"/>
                        <a:t>0</a:t>
                      </a:r>
                      <a:endParaRPr/>
                    </a:p>
                  </a:txBody>
                  <a:tcPr marT="91425" marB="91425" marR="91425" marL="91425">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19050">
                      <a:solidFill>
                        <a:schemeClr val="dk1"/>
                      </a:solidFill>
                      <a:prstDash val="solid"/>
                      <a:round/>
                      <a:headEnd len="sm" w="sm" type="none"/>
                      <a:tailEnd len="sm" w="sm" type="none"/>
                    </a:lnT>
                    <a:lnB cap="flat" cmpd="sng" w="19050">
                      <a:solidFill>
                        <a:schemeClr val="dk1"/>
                      </a:solidFill>
                      <a:prstDash val="solid"/>
                      <a:round/>
                      <a:headEnd len="sm" w="sm" type="none"/>
                      <a:tailEnd len="sm" w="sm" type="none"/>
                    </a:lnB>
                  </a:tcPr>
                </a:tc>
                <a:tc>
                  <a:txBody>
                    <a:bodyPr/>
                    <a:lstStyle/>
                    <a:p>
                      <a:pPr indent="0" lvl="0" marL="0" rtl="0" algn="l">
                        <a:spcBef>
                          <a:spcPts val="0"/>
                        </a:spcBef>
                        <a:spcAft>
                          <a:spcPts val="0"/>
                        </a:spcAft>
                        <a:buNone/>
                      </a:pPr>
                      <a:r>
                        <a:rPr lang="en"/>
                        <a:t>5</a:t>
                      </a:r>
                      <a:endParaRPr/>
                    </a:p>
                  </a:txBody>
                  <a:tcPr marT="91425" marB="91425" marR="91425" marL="91425">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19050">
                      <a:solidFill>
                        <a:schemeClr val="dk1"/>
                      </a:solidFill>
                      <a:prstDash val="solid"/>
                      <a:round/>
                      <a:headEnd len="sm" w="sm" type="none"/>
                      <a:tailEnd len="sm" w="sm" type="none"/>
                    </a:lnT>
                    <a:lnB cap="flat" cmpd="sng" w="19050">
                      <a:solidFill>
                        <a:schemeClr val="dk1"/>
                      </a:solidFill>
                      <a:prstDash val="solid"/>
                      <a:round/>
                      <a:headEnd len="sm" w="sm" type="none"/>
                      <a:tailEnd len="sm" w="sm" type="none"/>
                    </a:lnB>
                  </a:tcPr>
                </a:tc>
                <a:tc>
                  <a:txBody>
                    <a:bodyPr/>
                    <a:lstStyle/>
                    <a:p>
                      <a:pPr indent="0" lvl="0" marL="0" rtl="0" algn="l">
                        <a:spcBef>
                          <a:spcPts val="0"/>
                        </a:spcBef>
                        <a:spcAft>
                          <a:spcPts val="0"/>
                        </a:spcAft>
                        <a:buNone/>
                      </a:pPr>
                      <a:r>
                        <a:rPr lang="en"/>
                        <a:t>-3</a:t>
                      </a:r>
                      <a:endParaRPr/>
                    </a:p>
                  </a:txBody>
                  <a:tcPr marT="91425" marB="91425" marR="91425" marL="91425">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19050">
                      <a:solidFill>
                        <a:schemeClr val="dk1"/>
                      </a:solidFill>
                      <a:prstDash val="solid"/>
                      <a:round/>
                      <a:headEnd len="sm" w="sm" type="none"/>
                      <a:tailEnd len="sm" w="sm" type="none"/>
                    </a:lnT>
                    <a:lnB cap="flat" cmpd="sng" w="19050">
                      <a:solidFill>
                        <a:schemeClr val="dk1"/>
                      </a:solidFill>
                      <a:prstDash val="solid"/>
                      <a:round/>
                      <a:headEnd len="sm" w="sm" type="none"/>
                      <a:tailEnd len="sm" w="sm" type="none"/>
                    </a:lnB>
                  </a:tcPr>
                </a:tc>
                <a:tc>
                  <a:txBody>
                    <a:bodyPr/>
                    <a:lstStyle/>
                    <a:p>
                      <a:pPr indent="0" lvl="0" marL="0" rtl="0" algn="l">
                        <a:spcBef>
                          <a:spcPts val="0"/>
                        </a:spcBef>
                        <a:spcAft>
                          <a:spcPts val="0"/>
                        </a:spcAft>
                        <a:buNone/>
                      </a:pPr>
                      <a:r>
                        <a:rPr lang="en"/>
                        <a:t>0</a:t>
                      </a:r>
                      <a:endParaRPr/>
                    </a:p>
                  </a:txBody>
                  <a:tcPr marT="91425" marB="91425" marR="91425" marL="91425">
                    <a:lnL cap="flat" cmpd="sng" w="19050">
                      <a:solidFill>
                        <a:schemeClr val="dk1"/>
                      </a:solidFill>
                      <a:prstDash val="solid"/>
                      <a:round/>
                      <a:headEnd len="sm" w="sm" type="none"/>
                      <a:tailEnd len="sm" w="sm" type="none"/>
                    </a:lnL>
                    <a:lnR cap="flat" cmpd="sng" w="19050">
                      <a:solidFill>
                        <a:schemeClr val="dk1"/>
                      </a:solidFill>
                      <a:prstDash val="solid"/>
                      <a:round/>
                      <a:headEnd len="sm" w="sm" type="none"/>
                      <a:tailEnd len="sm" w="sm" type="none"/>
                    </a:lnR>
                    <a:lnT cap="flat" cmpd="sng" w="19050">
                      <a:solidFill>
                        <a:schemeClr val="dk1"/>
                      </a:solidFill>
                      <a:prstDash val="solid"/>
                      <a:round/>
                      <a:headEnd len="sm" w="sm" type="none"/>
                      <a:tailEnd len="sm" w="sm" type="none"/>
                    </a:lnT>
                    <a:lnB cap="flat" cmpd="sng" w="19050">
                      <a:solidFill>
                        <a:schemeClr val="dk1"/>
                      </a:solidFill>
                      <a:prstDash val="solid"/>
                      <a:round/>
                      <a:headEnd len="sm" w="sm" type="none"/>
                      <a:tailEnd len="sm" w="sm" type="none"/>
                    </a:lnB>
                  </a:tcPr>
                </a:tc>
              </a:tr>
            </a:tbl>
          </a:graphicData>
        </a:graphic>
      </p:graphicFrame>
      <p:sp>
        <p:nvSpPr>
          <p:cNvPr id="107" name="Google Shape;107;p20"/>
          <p:cNvSpPr txBox="1"/>
          <p:nvPr/>
        </p:nvSpPr>
        <p:spPr>
          <a:xfrm>
            <a:off x="4918825" y="1017775"/>
            <a:ext cx="3850800" cy="27987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1200"/>
              </a:spcBef>
              <a:spcAft>
                <a:spcPts val="0"/>
              </a:spcAft>
              <a:buClr>
                <a:schemeClr val="dk1"/>
              </a:buClr>
              <a:buSzPts val="1100"/>
              <a:buFont typeface="Arial"/>
              <a:buNone/>
            </a:pPr>
            <a:r>
              <a:rPr b="1" lang="en" sz="1600">
                <a:solidFill>
                  <a:schemeClr val="dk1"/>
                </a:solidFill>
                <a:latin typeface="Times New Roman"/>
                <a:ea typeface="Times New Roman"/>
                <a:cs typeface="Times New Roman"/>
                <a:sym typeface="Times New Roman"/>
              </a:rPr>
              <a:t>Spearman Rank Correlation Formula:</a:t>
            </a:r>
            <a:endParaRPr b="1" sz="1600">
              <a:solidFill>
                <a:schemeClr val="dk1"/>
              </a:solidFill>
              <a:latin typeface="Times New Roman"/>
              <a:ea typeface="Times New Roman"/>
              <a:cs typeface="Times New Roman"/>
              <a:sym typeface="Times New Roman"/>
            </a:endParaRPr>
          </a:p>
          <a:p>
            <a:pPr indent="0" lvl="0" marL="0" rtl="0" algn="l">
              <a:lnSpc>
                <a:spcPct val="100000"/>
              </a:lnSpc>
              <a:spcBef>
                <a:spcPts val="1200"/>
              </a:spcBef>
              <a:spcAft>
                <a:spcPts val="0"/>
              </a:spcAft>
              <a:buClr>
                <a:schemeClr val="dk1"/>
              </a:buClr>
              <a:buSzPts val="1100"/>
              <a:buFont typeface="Arial"/>
              <a:buNone/>
            </a:pPr>
            <a:r>
              <a:rPr b="1" lang="en" sz="1600">
                <a:solidFill>
                  <a:schemeClr val="dk1"/>
                </a:solidFill>
                <a:latin typeface="Times New Roman"/>
                <a:ea typeface="Times New Roman"/>
                <a:cs typeface="Times New Roman"/>
                <a:sym typeface="Times New Roman"/>
              </a:rPr>
              <a:t>ρ = 1 - (6 Σd²) / [n(n² - 1)]</a:t>
            </a:r>
            <a:endParaRPr b="1" sz="1600">
              <a:solidFill>
                <a:schemeClr val="dk1"/>
              </a:solidFill>
              <a:latin typeface="Times New Roman"/>
              <a:ea typeface="Times New Roman"/>
              <a:cs typeface="Times New Roman"/>
              <a:sym typeface="Times New Roman"/>
            </a:endParaRPr>
          </a:p>
          <a:p>
            <a:pPr indent="0" lvl="0" marL="0" rtl="0" algn="l">
              <a:lnSpc>
                <a:spcPct val="100000"/>
              </a:lnSpc>
              <a:spcBef>
                <a:spcPts val="1200"/>
              </a:spcBef>
              <a:spcAft>
                <a:spcPts val="0"/>
              </a:spcAft>
              <a:buClr>
                <a:schemeClr val="dk1"/>
              </a:buClr>
              <a:buSzPts val="1100"/>
              <a:buFont typeface="Arial"/>
              <a:buNone/>
            </a:pPr>
            <a:r>
              <a:rPr b="1" lang="en" sz="1600">
                <a:solidFill>
                  <a:schemeClr val="dk1"/>
                </a:solidFill>
                <a:latin typeface="Times New Roman"/>
                <a:ea typeface="Times New Roman"/>
                <a:cs typeface="Times New Roman"/>
                <a:sym typeface="Times New Roman"/>
              </a:rPr>
              <a:t>Σd² = 14, n = 5</a:t>
            </a:r>
            <a:endParaRPr b="1" sz="1600">
              <a:solidFill>
                <a:schemeClr val="dk1"/>
              </a:solidFill>
              <a:latin typeface="Times New Roman"/>
              <a:ea typeface="Times New Roman"/>
              <a:cs typeface="Times New Roman"/>
              <a:sym typeface="Times New Roman"/>
            </a:endParaRPr>
          </a:p>
          <a:p>
            <a:pPr indent="0" lvl="0" marL="0" rtl="0" algn="l">
              <a:lnSpc>
                <a:spcPct val="100000"/>
              </a:lnSpc>
              <a:spcBef>
                <a:spcPts val="1200"/>
              </a:spcBef>
              <a:spcAft>
                <a:spcPts val="0"/>
              </a:spcAft>
              <a:buClr>
                <a:schemeClr val="dk1"/>
              </a:buClr>
              <a:buSzPts val="1100"/>
              <a:buFont typeface="Arial"/>
              <a:buNone/>
            </a:pPr>
            <a:r>
              <a:rPr b="1" lang="en" sz="1600">
                <a:solidFill>
                  <a:schemeClr val="dk1"/>
                </a:solidFill>
                <a:latin typeface="Times New Roman"/>
                <a:ea typeface="Times New Roman"/>
                <a:cs typeface="Times New Roman"/>
                <a:sym typeface="Times New Roman"/>
              </a:rPr>
              <a:t>ρ = 1 - (6 × 14) / [5(25 - 1)]</a:t>
            </a:r>
            <a:endParaRPr b="1" sz="1600">
              <a:solidFill>
                <a:schemeClr val="dk1"/>
              </a:solidFill>
              <a:latin typeface="Times New Roman"/>
              <a:ea typeface="Times New Roman"/>
              <a:cs typeface="Times New Roman"/>
              <a:sym typeface="Times New Roman"/>
            </a:endParaRPr>
          </a:p>
          <a:p>
            <a:pPr indent="0" lvl="0" marL="0" rtl="0" algn="l">
              <a:lnSpc>
                <a:spcPct val="100000"/>
              </a:lnSpc>
              <a:spcBef>
                <a:spcPts val="1200"/>
              </a:spcBef>
              <a:spcAft>
                <a:spcPts val="0"/>
              </a:spcAft>
              <a:buClr>
                <a:schemeClr val="dk1"/>
              </a:buClr>
              <a:buSzPts val="1100"/>
              <a:buFont typeface="Arial"/>
              <a:buNone/>
            </a:pPr>
            <a:r>
              <a:rPr b="1" lang="en" sz="1600">
                <a:solidFill>
                  <a:schemeClr val="dk1"/>
                </a:solidFill>
                <a:latin typeface="Times New Roman"/>
                <a:ea typeface="Times New Roman"/>
                <a:cs typeface="Times New Roman"/>
                <a:sym typeface="Times New Roman"/>
              </a:rPr>
              <a:t>ρ = 1 - 84 / 120</a:t>
            </a:r>
            <a:endParaRPr b="1" sz="1600">
              <a:solidFill>
                <a:schemeClr val="dk1"/>
              </a:solidFill>
              <a:latin typeface="Times New Roman"/>
              <a:ea typeface="Times New Roman"/>
              <a:cs typeface="Times New Roman"/>
              <a:sym typeface="Times New Roman"/>
            </a:endParaRPr>
          </a:p>
          <a:p>
            <a:pPr indent="0" lvl="0" marL="0" rtl="0" algn="l">
              <a:lnSpc>
                <a:spcPct val="100000"/>
              </a:lnSpc>
              <a:spcBef>
                <a:spcPts val="1200"/>
              </a:spcBef>
              <a:spcAft>
                <a:spcPts val="0"/>
              </a:spcAft>
              <a:buClr>
                <a:schemeClr val="dk1"/>
              </a:buClr>
              <a:buSzPts val="1100"/>
              <a:buFont typeface="Arial"/>
              <a:buNone/>
            </a:pPr>
            <a:r>
              <a:rPr b="1" lang="en" sz="1600">
                <a:solidFill>
                  <a:schemeClr val="dk1"/>
                </a:solidFill>
                <a:latin typeface="Times New Roman"/>
                <a:ea typeface="Times New Roman"/>
                <a:cs typeface="Times New Roman"/>
                <a:sym typeface="Times New Roman"/>
              </a:rPr>
              <a:t>ρ = 1 - 0.7</a:t>
            </a:r>
            <a:endParaRPr b="1" sz="1600">
              <a:solidFill>
                <a:schemeClr val="dk1"/>
              </a:solidFill>
              <a:latin typeface="Times New Roman"/>
              <a:ea typeface="Times New Roman"/>
              <a:cs typeface="Times New Roman"/>
              <a:sym typeface="Times New Roman"/>
            </a:endParaRPr>
          </a:p>
          <a:p>
            <a:pPr indent="0" lvl="0" marL="0" rtl="0" algn="l">
              <a:lnSpc>
                <a:spcPct val="100000"/>
              </a:lnSpc>
              <a:spcBef>
                <a:spcPts val="1200"/>
              </a:spcBef>
              <a:spcAft>
                <a:spcPts val="0"/>
              </a:spcAft>
              <a:buClr>
                <a:schemeClr val="dk1"/>
              </a:buClr>
              <a:buSzPts val="1100"/>
              <a:buFont typeface="Arial"/>
              <a:buNone/>
            </a:pPr>
            <a:r>
              <a:rPr b="1" lang="en" sz="1600">
                <a:solidFill>
                  <a:schemeClr val="dk1"/>
                </a:solidFill>
                <a:latin typeface="Times New Roman"/>
                <a:ea typeface="Times New Roman"/>
                <a:cs typeface="Times New Roman"/>
                <a:sym typeface="Times New Roman"/>
              </a:rPr>
              <a:t>ρ = 0.3</a:t>
            </a:r>
            <a:endParaRPr b="1" sz="1600">
              <a:solidFill>
                <a:schemeClr val="dk1"/>
              </a:solidFill>
              <a:latin typeface="Times New Roman"/>
              <a:ea typeface="Times New Roman"/>
              <a:cs typeface="Times New Roman"/>
              <a:sym typeface="Times New Roman"/>
            </a:endParaRPr>
          </a:p>
          <a:p>
            <a:pPr indent="0" lvl="0" marL="0" rtl="0" algn="l">
              <a:lnSpc>
                <a:spcPct val="100000"/>
              </a:lnSpc>
              <a:spcBef>
                <a:spcPts val="1200"/>
              </a:spcBef>
              <a:spcAft>
                <a:spcPts val="0"/>
              </a:spcAft>
              <a:buNone/>
            </a:pPr>
            <a:r>
              <a:t/>
            </a:r>
            <a:endParaRPr b="1" sz="1600">
              <a:solidFill>
                <a:schemeClr val="dk1"/>
              </a:solidFill>
              <a:latin typeface="Times New Roman"/>
              <a:ea typeface="Times New Roman"/>
              <a:cs typeface="Times New Roman"/>
              <a:sym typeface="Times New Roman"/>
            </a:endParaRPr>
          </a:p>
          <a:p>
            <a:pPr indent="0" lvl="0" marL="0" rtl="0" algn="l">
              <a:lnSpc>
                <a:spcPct val="100000"/>
              </a:lnSpc>
              <a:spcBef>
                <a:spcPts val="0"/>
              </a:spcBef>
              <a:spcAft>
                <a:spcPts val="0"/>
              </a:spcAft>
              <a:buNone/>
            </a:pPr>
            <a:r>
              <a:t/>
            </a:r>
            <a:endParaRPr b="1" sz="1600">
              <a:solidFill>
                <a:schemeClr val="dk1"/>
              </a:solidFill>
              <a:latin typeface="Times New Roman"/>
              <a:ea typeface="Times New Roman"/>
              <a:cs typeface="Times New Roman"/>
              <a:sym typeface="Times New Roman"/>
            </a:endParaRPr>
          </a:p>
        </p:txBody>
      </p:sp>
      <p:sp>
        <p:nvSpPr>
          <p:cNvPr id="108" name="Google Shape;108;p20"/>
          <p:cNvSpPr txBox="1"/>
          <p:nvPr/>
        </p:nvSpPr>
        <p:spPr>
          <a:xfrm>
            <a:off x="248975" y="3805075"/>
            <a:ext cx="8684400" cy="12783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1200"/>
              </a:spcBef>
              <a:spcAft>
                <a:spcPts val="0"/>
              </a:spcAft>
              <a:buClr>
                <a:schemeClr val="dk1"/>
              </a:buClr>
              <a:buSzPts val="1100"/>
              <a:buFont typeface="Arial"/>
              <a:buNone/>
            </a:pPr>
            <a:r>
              <a:rPr lang="en" sz="1620">
                <a:solidFill>
                  <a:schemeClr val="dk1"/>
                </a:solidFill>
                <a:latin typeface="Times New Roman"/>
                <a:ea typeface="Times New Roman"/>
                <a:cs typeface="Times New Roman"/>
                <a:sym typeface="Times New Roman"/>
              </a:rPr>
              <a:t>The Spearman Rank Correlation coefficient (ρ = 0.3) indicates a weak positive relationship between government initiatives and regulatory challenges in fintech growth. While both move in the same direction, the link is not strong, suggesting that regulatory issues persist despite policy support. Hence, better alignment between government policies and regulations is needed for sustainable growth.</a:t>
            </a:r>
            <a:endParaRPr sz="1620">
              <a:solidFill>
                <a:schemeClr val="dk1"/>
              </a:solidFill>
              <a:latin typeface="Times New Roman"/>
              <a:ea typeface="Times New Roman"/>
              <a:cs typeface="Times New Roman"/>
              <a:sym typeface="Times New Roman"/>
            </a:endParaRPr>
          </a:p>
          <a:p>
            <a:pPr indent="0" lvl="0" marL="0" rtl="0" algn="just">
              <a:lnSpc>
                <a:spcPct val="95000"/>
              </a:lnSpc>
              <a:spcBef>
                <a:spcPts val="1200"/>
              </a:spcBef>
              <a:spcAft>
                <a:spcPts val="0"/>
              </a:spcAft>
              <a:buClr>
                <a:schemeClr val="dk1"/>
              </a:buClr>
              <a:buSzPts val="935"/>
              <a:buFont typeface="Arial"/>
              <a:buNone/>
            </a:pPr>
            <a:r>
              <a:t/>
            </a:r>
            <a:endParaRPr sz="1620">
              <a:solidFill>
                <a:schemeClr val="dk1"/>
              </a:solidFill>
              <a:latin typeface="Times New Roman"/>
              <a:ea typeface="Times New Roman"/>
              <a:cs typeface="Times New Roman"/>
              <a:sym typeface="Times New Roman"/>
            </a:endParaRPr>
          </a:p>
          <a:p>
            <a:pPr indent="0" lvl="0" marL="0" rtl="0" algn="l">
              <a:lnSpc>
                <a:spcPct val="80000"/>
              </a:lnSpc>
              <a:spcBef>
                <a:spcPts val="1200"/>
              </a:spcBef>
              <a:spcAft>
                <a:spcPts val="0"/>
              </a:spcAft>
              <a:buSzPts val="935"/>
              <a:buNone/>
            </a:pPr>
            <a:r>
              <a:t/>
            </a:r>
            <a:endParaRPr sz="2130">
              <a:solidFill>
                <a:schemeClr val="dk2"/>
              </a:solidFill>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9900"/>
        </a:solidFill>
      </p:bgPr>
    </p:bg>
    <p:spTree>
      <p:nvGrpSpPr>
        <p:cNvPr id="112" name="Shape 112"/>
        <p:cNvGrpSpPr/>
        <p:nvPr/>
      </p:nvGrpSpPr>
      <p:grpSpPr>
        <a:xfrm>
          <a:off x="0" y="0"/>
          <a:ext cx="0" cy="0"/>
          <a:chOff x="0" y="0"/>
          <a:chExt cx="0" cy="0"/>
        </a:xfrm>
      </p:grpSpPr>
      <p:sp>
        <p:nvSpPr>
          <p:cNvPr id="113" name="Google Shape;113;p21"/>
          <p:cNvSpPr txBox="1"/>
          <p:nvPr>
            <p:ph type="title"/>
          </p:nvPr>
        </p:nvSpPr>
        <p:spPr>
          <a:xfrm>
            <a:off x="161150" y="90425"/>
            <a:ext cx="8520600" cy="5394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SzPts val="990"/>
              <a:buNone/>
            </a:pPr>
            <a:r>
              <a:rPr lang="en" sz="3120">
                <a:latin typeface="Times New Roman"/>
                <a:ea typeface="Times New Roman"/>
                <a:cs typeface="Times New Roman"/>
                <a:sym typeface="Times New Roman"/>
              </a:rPr>
              <a:t>Results</a:t>
            </a:r>
            <a:r>
              <a:rPr lang="en" sz="3120">
                <a:latin typeface="Times New Roman"/>
                <a:ea typeface="Times New Roman"/>
                <a:cs typeface="Times New Roman"/>
                <a:sym typeface="Times New Roman"/>
              </a:rPr>
              <a:t> and Discussions</a:t>
            </a:r>
            <a:endParaRPr sz="3120">
              <a:latin typeface="Times New Roman"/>
              <a:ea typeface="Times New Roman"/>
              <a:cs typeface="Times New Roman"/>
              <a:sym typeface="Times New Roman"/>
            </a:endParaRPr>
          </a:p>
          <a:p>
            <a:pPr indent="0" lvl="0" marL="0" rtl="0" algn="l">
              <a:spcBef>
                <a:spcPts val="0"/>
              </a:spcBef>
              <a:spcAft>
                <a:spcPts val="0"/>
              </a:spcAft>
              <a:buSzPts val="990"/>
              <a:buNone/>
            </a:pPr>
            <a:r>
              <a:t/>
            </a:r>
            <a:endParaRPr sz="3120">
              <a:latin typeface="Times New Roman"/>
              <a:ea typeface="Times New Roman"/>
              <a:cs typeface="Times New Roman"/>
              <a:sym typeface="Times New Roman"/>
            </a:endParaRPr>
          </a:p>
        </p:txBody>
      </p:sp>
      <p:pic>
        <p:nvPicPr>
          <p:cNvPr id="114" name="Google Shape;114;p21"/>
          <p:cNvPicPr preferRelativeResize="0"/>
          <p:nvPr/>
        </p:nvPicPr>
        <p:blipFill>
          <a:blip r:embed="rId3">
            <a:alphaModFix/>
          </a:blip>
          <a:stretch>
            <a:fillRect/>
          </a:stretch>
        </p:blipFill>
        <p:spPr>
          <a:xfrm>
            <a:off x="214400" y="1457825"/>
            <a:ext cx="8580875" cy="2220500"/>
          </a:xfrm>
          <a:prstGeom prst="rect">
            <a:avLst/>
          </a:prstGeom>
          <a:noFill/>
          <a:ln>
            <a:noFill/>
          </a:ln>
        </p:spPr>
      </p:pic>
      <p:sp>
        <p:nvSpPr>
          <p:cNvPr id="115" name="Google Shape;115;p21"/>
          <p:cNvSpPr txBox="1"/>
          <p:nvPr/>
        </p:nvSpPr>
        <p:spPr>
          <a:xfrm>
            <a:off x="248975" y="3805075"/>
            <a:ext cx="8747100" cy="1278300"/>
          </a:xfrm>
          <a:prstGeom prst="rect">
            <a:avLst/>
          </a:prstGeom>
          <a:noFill/>
          <a:ln>
            <a:noFill/>
          </a:ln>
        </p:spPr>
        <p:txBody>
          <a:bodyPr anchorCtr="0" anchor="t" bIns="91425" lIns="91425" spcFirstLastPara="1" rIns="91425" wrap="square" tIns="91425">
            <a:noAutofit/>
          </a:bodyPr>
          <a:lstStyle/>
          <a:p>
            <a:pPr indent="0" lvl="0" marL="0" rtl="0" algn="just">
              <a:lnSpc>
                <a:spcPct val="115000"/>
              </a:lnSpc>
              <a:spcBef>
                <a:spcPts val="1200"/>
              </a:spcBef>
              <a:spcAft>
                <a:spcPts val="0"/>
              </a:spcAft>
              <a:buClr>
                <a:schemeClr val="dk1"/>
              </a:buClr>
              <a:buSzPts val="1100"/>
              <a:buFont typeface="Arial"/>
              <a:buNone/>
            </a:pPr>
            <a:r>
              <a:rPr lang="en" sz="1300">
                <a:solidFill>
                  <a:schemeClr val="dk1"/>
                </a:solidFill>
                <a:latin typeface="Times New Roman"/>
                <a:ea typeface="Times New Roman"/>
                <a:cs typeface="Times New Roman"/>
                <a:sym typeface="Times New Roman"/>
              </a:rPr>
              <a:t>As depicted in Figure 8, approximately 70–80% of respondents agree that cybersecurity risks are a major concern in fintech usage. This highlights a strong awareness of potential threats such as data breaches, fraud, and hacking. While fintech offers convenience and efficiency, users remain cautious about the safety of their financial information. The findings emphasize the need for stronger security measures, regulatory frameworks, and user awareness programs to build trust and ensure safe adoption of fintech services in the digital financial ecosystem.</a:t>
            </a:r>
            <a:endParaRPr sz="1300">
              <a:solidFill>
                <a:schemeClr val="dk1"/>
              </a:solidFill>
              <a:latin typeface="Times New Roman"/>
              <a:ea typeface="Times New Roman"/>
              <a:cs typeface="Times New Roman"/>
              <a:sym typeface="Times New Roman"/>
            </a:endParaRPr>
          </a:p>
          <a:p>
            <a:pPr indent="0" lvl="0" marL="0" rtl="0" algn="l">
              <a:lnSpc>
                <a:spcPct val="115000"/>
              </a:lnSpc>
              <a:spcBef>
                <a:spcPts val="1200"/>
              </a:spcBef>
              <a:spcAft>
                <a:spcPts val="0"/>
              </a:spcAft>
              <a:buClr>
                <a:schemeClr val="dk1"/>
              </a:buClr>
              <a:buSzPts val="1100"/>
              <a:buFont typeface="Arial"/>
              <a:buNone/>
            </a:pPr>
            <a:r>
              <a:t/>
            </a:r>
            <a:endParaRPr sz="1820">
              <a:solidFill>
                <a:schemeClr val="dk1"/>
              </a:solidFill>
              <a:latin typeface="Times New Roman"/>
              <a:ea typeface="Times New Roman"/>
              <a:cs typeface="Times New Roman"/>
              <a:sym typeface="Times New Roman"/>
            </a:endParaRPr>
          </a:p>
          <a:p>
            <a:pPr indent="0" lvl="0" marL="0" rtl="0" algn="l">
              <a:lnSpc>
                <a:spcPct val="80000"/>
              </a:lnSpc>
              <a:spcBef>
                <a:spcPts val="1200"/>
              </a:spcBef>
              <a:spcAft>
                <a:spcPts val="0"/>
              </a:spcAft>
              <a:buSzPts val="935"/>
              <a:buNone/>
            </a:pPr>
            <a:r>
              <a:t/>
            </a:r>
            <a:endParaRPr sz="2330">
              <a:solidFill>
                <a:schemeClr val="dk2"/>
              </a:solidFill>
              <a:latin typeface="Times New Roman"/>
              <a:ea typeface="Times New Roman"/>
              <a:cs typeface="Times New Roman"/>
              <a:sym typeface="Times New Roman"/>
            </a:endParaRPr>
          </a:p>
        </p:txBody>
      </p:sp>
      <p:sp>
        <p:nvSpPr>
          <p:cNvPr id="116" name="Google Shape;116;p21"/>
          <p:cNvSpPr txBox="1"/>
          <p:nvPr/>
        </p:nvSpPr>
        <p:spPr>
          <a:xfrm>
            <a:off x="302150" y="791675"/>
            <a:ext cx="8580900" cy="539400"/>
          </a:xfrm>
          <a:prstGeom prst="rect">
            <a:avLst/>
          </a:prstGeom>
          <a:noFill/>
          <a:ln>
            <a:noFill/>
          </a:ln>
        </p:spPr>
        <p:txBody>
          <a:bodyPr anchorCtr="0" anchor="t" bIns="91425" lIns="91425" spcFirstLastPara="1" rIns="91425" wrap="square" tIns="91425">
            <a:noAutofit/>
          </a:bodyPr>
          <a:lstStyle/>
          <a:p>
            <a:pPr indent="0" lvl="0" marL="0" rtl="0" algn="just">
              <a:lnSpc>
                <a:spcPct val="105000"/>
              </a:lnSpc>
              <a:spcBef>
                <a:spcPts val="1200"/>
              </a:spcBef>
              <a:spcAft>
                <a:spcPts val="0"/>
              </a:spcAft>
              <a:buClr>
                <a:schemeClr val="dk1"/>
              </a:buClr>
              <a:buSzPts val="523"/>
              <a:buFont typeface="Arial"/>
              <a:buNone/>
            </a:pPr>
            <a:r>
              <a:rPr lang="en" sz="2322">
                <a:solidFill>
                  <a:schemeClr val="dk1"/>
                </a:solidFill>
                <a:latin typeface="Times New Roman"/>
                <a:ea typeface="Times New Roman"/>
                <a:cs typeface="Times New Roman"/>
                <a:sym typeface="Times New Roman"/>
              </a:rPr>
              <a:t>Figure 8: Cybersecurity risks are a major concern in fintech usage</a:t>
            </a:r>
            <a:endParaRPr sz="2322">
              <a:solidFill>
                <a:schemeClr val="dk1"/>
              </a:solidFill>
              <a:latin typeface="Times New Roman"/>
              <a:ea typeface="Times New Roman"/>
              <a:cs typeface="Times New Roman"/>
              <a:sym typeface="Times New Roman"/>
            </a:endParaRPr>
          </a:p>
          <a:p>
            <a:pPr indent="0" lvl="0" marL="0" rtl="0" algn="l">
              <a:lnSpc>
                <a:spcPct val="90000"/>
              </a:lnSpc>
              <a:spcBef>
                <a:spcPts val="1200"/>
              </a:spcBef>
              <a:spcAft>
                <a:spcPts val="0"/>
              </a:spcAft>
              <a:buSzPts val="523"/>
              <a:buNone/>
            </a:pPr>
            <a:r>
              <a:t/>
            </a:r>
            <a:endParaRPr sz="2655">
              <a:solidFill>
                <a:schemeClr val="dk2"/>
              </a:solidFill>
              <a:latin typeface="Times New Roman"/>
              <a:ea typeface="Times New Roman"/>
              <a:cs typeface="Times New Roman"/>
              <a:sym typeface="Times New Roman"/>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9900"/>
        </a:solidFill>
      </p:bgPr>
    </p:bg>
    <p:spTree>
      <p:nvGrpSpPr>
        <p:cNvPr id="120" name="Shape 120"/>
        <p:cNvGrpSpPr/>
        <p:nvPr/>
      </p:nvGrpSpPr>
      <p:grpSpPr>
        <a:xfrm>
          <a:off x="0" y="0"/>
          <a:ext cx="0" cy="0"/>
          <a:chOff x="0" y="0"/>
          <a:chExt cx="0" cy="0"/>
        </a:xfrm>
      </p:grpSpPr>
      <p:sp>
        <p:nvSpPr>
          <p:cNvPr id="121" name="Google Shape;121;p22"/>
          <p:cNvSpPr txBox="1"/>
          <p:nvPr/>
        </p:nvSpPr>
        <p:spPr>
          <a:xfrm>
            <a:off x="248975" y="3805075"/>
            <a:ext cx="8747100" cy="1278300"/>
          </a:xfrm>
          <a:prstGeom prst="rect">
            <a:avLst/>
          </a:prstGeom>
          <a:noFill/>
          <a:ln>
            <a:noFill/>
          </a:ln>
        </p:spPr>
        <p:txBody>
          <a:bodyPr anchorCtr="0" anchor="t" bIns="91425" lIns="91425" spcFirstLastPara="1" rIns="91425" wrap="square" tIns="91425">
            <a:noAutofit/>
          </a:bodyPr>
          <a:lstStyle/>
          <a:p>
            <a:pPr indent="0" lvl="0" marL="0" rtl="0" algn="just">
              <a:lnSpc>
                <a:spcPct val="115000"/>
              </a:lnSpc>
              <a:spcBef>
                <a:spcPts val="1200"/>
              </a:spcBef>
              <a:spcAft>
                <a:spcPts val="1200"/>
              </a:spcAft>
              <a:buClr>
                <a:schemeClr val="dk1"/>
              </a:buClr>
              <a:buSzPts val="1100"/>
              <a:buFont typeface="Arial"/>
              <a:buNone/>
            </a:pPr>
            <a:r>
              <a:rPr lang="en">
                <a:solidFill>
                  <a:schemeClr val="dk1"/>
                </a:solidFill>
                <a:latin typeface="Times New Roman"/>
                <a:ea typeface="Times New Roman"/>
                <a:cs typeface="Times New Roman"/>
                <a:sym typeface="Times New Roman"/>
              </a:rPr>
              <a:t>Figure 10 depicts that</a:t>
            </a:r>
            <a:r>
              <a:rPr lang="en" sz="1300">
                <a:solidFill>
                  <a:schemeClr val="dk1"/>
                </a:solidFill>
                <a:latin typeface="Times New Roman"/>
                <a:ea typeface="Times New Roman"/>
                <a:cs typeface="Times New Roman"/>
                <a:sym typeface="Times New Roman"/>
              </a:rPr>
              <a:t> Nearly 65–75% of respondents agree that regulatory challenges impact the growth of fintech in India. This suggests that while fintech is expanding rapidly, uncertainties in policies, compliance requirements, and legal frameworks create obstacles. Respondents perceive the need for balanced regulations that encourage innovation while ensuring consumer protection. The findings indicate that a clear, supportive, and adaptive regulatory environment is essential to sustain fintech growth and maximize its contribution to long-term economic development.</a:t>
            </a:r>
            <a:endParaRPr sz="1300">
              <a:solidFill>
                <a:schemeClr val="dk1"/>
              </a:solidFill>
              <a:latin typeface="Times New Roman"/>
              <a:ea typeface="Times New Roman"/>
              <a:cs typeface="Times New Roman"/>
              <a:sym typeface="Times New Roman"/>
            </a:endParaRPr>
          </a:p>
        </p:txBody>
      </p:sp>
      <p:sp>
        <p:nvSpPr>
          <p:cNvPr id="122" name="Google Shape;122;p22"/>
          <p:cNvSpPr txBox="1"/>
          <p:nvPr/>
        </p:nvSpPr>
        <p:spPr>
          <a:xfrm>
            <a:off x="152400" y="252225"/>
            <a:ext cx="8580900" cy="540600"/>
          </a:xfrm>
          <a:prstGeom prst="rect">
            <a:avLst/>
          </a:prstGeom>
          <a:noFill/>
          <a:ln>
            <a:noFill/>
          </a:ln>
        </p:spPr>
        <p:txBody>
          <a:bodyPr anchorCtr="0" anchor="t" bIns="91425" lIns="91425" spcFirstLastPara="1" rIns="91425" wrap="square" tIns="91425">
            <a:noAutofit/>
          </a:bodyPr>
          <a:lstStyle/>
          <a:p>
            <a:pPr indent="0" lvl="0" marL="0" rtl="0" algn="just">
              <a:lnSpc>
                <a:spcPct val="115000"/>
              </a:lnSpc>
              <a:spcBef>
                <a:spcPts val="1200"/>
              </a:spcBef>
              <a:spcAft>
                <a:spcPts val="0"/>
              </a:spcAft>
              <a:buClr>
                <a:schemeClr val="dk1"/>
              </a:buClr>
              <a:buSzPts val="1100"/>
              <a:buFont typeface="Arial"/>
              <a:buNone/>
            </a:pPr>
            <a:r>
              <a:rPr lang="en" sz="2300">
                <a:solidFill>
                  <a:schemeClr val="dk1"/>
                </a:solidFill>
                <a:latin typeface="Times New Roman"/>
                <a:ea typeface="Times New Roman"/>
                <a:cs typeface="Times New Roman"/>
                <a:sym typeface="Times New Roman"/>
              </a:rPr>
              <a:t>Figure 10: Regulatory challenges affect the growth of Fintech in India</a:t>
            </a:r>
            <a:endParaRPr sz="2300">
              <a:solidFill>
                <a:schemeClr val="dk1"/>
              </a:solidFill>
              <a:latin typeface="Times New Roman"/>
              <a:ea typeface="Times New Roman"/>
              <a:cs typeface="Times New Roman"/>
              <a:sym typeface="Times New Roman"/>
            </a:endParaRPr>
          </a:p>
          <a:p>
            <a:pPr indent="0" lvl="0" marL="0" rtl="0" algn="l">
              <a:lnSpc>
                <a:spcPct val="90000"/>
              </a:lnSpc>
              <a:spcBef>
                <a:spcPts val="1200"/>
              </a:spcBef>
              <a:spcAft>
                <a:spcPts val="0"/>
              </a:spcAft>
              <a:buSzPts val="523"/>
              <a:buNone/>
            </a:pPr>
            <a:r>
              <a:t/>
            </a:r>
            <a:endParaRPr sz="3522">
              <a:solidFill>
                <a:schemeClr val="dk1"/>
              </a:solidFill>
              <a:latin typeface="Times New Roman"/>
              <a:ea typeface="Times New Roman"/>
              <a:cs typeface="Times New Roman"/>
              <a:sym typeface="Times New Roman"/>
            </a:endParaRPr>
          </a:p>
        </p:txBody>
      </p:sp>
      <p:pic>
        <p:nvPicPr>
          <p:cNvPr id="123" name="Google Shape;123;p22"/>
          <p:cNvPicPr preferRelativeResize="0"/>
          <p:nvPr/>
        </p:nvPicPr>
        <p:blipFill>
          <a:blip r:embed="rId3">
            <a:alphaModFix/>
          </a:blip>
          <a:stretch>
            <a:fillRect/>
          </a:stretch>
        </p:blipFill>
        <p:spPr>
          <a:xfrm>
            <a:off x="152400" y="880750"/>
            <a:ext cx="8747100" cy="2924325"/>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9900"/>
        </a:solidFill>
      </p:bgPr>
    </p:bg>
    <p:spTree>
      <p:nvGrpSpPr>
        <p:cNvPr id="127" name="Shape 127"/>
        <p:cNvGrpSpPr/>
        <p:nvPr/>
      </p:nvGrpSpPr>
      <p:grpSpPr>
        <a:xfrm>
          <a:off x="0" y="0"/>
          <a:ext cx="0" cy="0"/>
          <a:chOff x="0" y="0"/>
          <a:chExt cx="0" cy="0"/>
        </a:xfrm>
      </p:grpSpPr>
      <p:sp>
        <p:nvSpPr>
          <p:cNvPr id="128" name="Google Shape;128;p23"/>
          <p:cNvSpPr txBox="1"/>
          <p:nvPr>
            <p:ph type="title"/>
          </p:nvPr>
        </p:nvSpPr>
        <p:spPr>
          <a:xfrm>
            <a:off x="311700" y="77875"/>
            <a:ext cx="8520600" cy="614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SzPts val="990"/>
              <a:buNone/>
            </a:pPr>
            <a:r>
              <a:rPr lang="en" sz="3220">
                <a:latin typeface="Times New Roman"/>
                <a:ea typeface="Times New Roman"/>
                <a:cs typeface="Times New Roman"/>
                <a:sym typeface="Times New Roman"/>
              </a:rPr>
              <a:t>Findings</a:t>
            </a:r>
            <a:endParaRPr sz="3220">
              <a:latin typeface="Times New Roman"/>
              <a:ea typeface="Times New Roman"/>
              <a:cs typeface="Times New Roman"/>
              <a:sym typeface="Times New Roman"/>
            </a:endParaRPr>
          </a:p>
          <a:p>
            <a:pPr indent="0" lvl="0" marL="0" rtl="0" algn="l">
              <a:spcBef>
                <a:spcPts val="0"/>
              </a:spcBef>
              <a:spcAft>
                <a:spcPts val="0"/>
              </a:spcAft>
              <a:buSzPts val="990"/>
              <a:buNone/>
            </a:pPr>
            <a:r>
              <a:t/>
            </a:r>
            <a:endParaRPr sz="3220">
              <a:latin typeface="Times New Roman"/>
              <a:ea typeface="Times New Roman"/>
              <a:cs typeface="Times New Roman"/>
              <a:sym typeface="Times New Roman"/>
            </a:endParaRPr>
          </a:p>
        </p:txBody>
      </p:sp>
      <p:sp>
        <p:nvSpPr>
          <p:cNvPr id="129" name="Google Shape;129;p23"/>
          <p:cNvSpPr txBox="1"/>
          <p:nvPr>
            <p:ph idx="1" type="body"/>
          </p:nvPr>
        </p:nvSpPr>
        <p:spPr>
          <a:xfrm>
            <a:off x="311700" y="779375"/>
            <a:ext cx="8520600" cy="4253700"/>
          </a:xfrm>
          <a:prstGeom prst="rect">
            <a:avLst/>
          </a:prstGeom>
        </p:spPr>
        <p:txBody>
          <a:bodyPr anchorCtr="0" anchor="t" bIns="91425" lIns="91425" spcFirstLastPara="1" rIns="91425" wrap="square" tIns="91425">
            <a:noAutofit/>
          </a:bodyPr>
          <a:lstStyle/>
          <a:p>
            <a:pPr indent="-330200" lvl="0" marL="457200" rtl="0" algn="just">
              <a:spcBef>
                <a:spcPts val="1200"/>
              </a:spcBef>
              <a:spcAft>
                <a:spcPts val="0"/>
              </a:spcAft>
              <a:buClr>
                <a:schemeClr val="dk1"/>
              </a:buClr>
              <a:buSzPts val="1600"/>
              <a:buChar char="●"/>
            </a:pPr>
            <a:r>
              <a:rPr lang="en" sz="1600">
                <a:solidFill>
                  <a:schemeClr val="dk1"/>
                </a:solidFill>
                <a:latin typeface="Times New Roman"/>
                <a:ea typeface="Times New Roman"/>
                <a:cs typeface="Times New Roman"/>
                <a:sym typeface="Times New Roman"/>
              </a:rPr>
              <a:t>80–85% respondents indicate high awareness and adoption of fintech services in India</a:t>
            </a:r>
            <a:endParaRPr sz="1600">
              <a:solidFill>
                <a:schemeClr val="dk1"/>
              </a:solidFill>
              <a:latin typeface="Times New Roman"/>
              <a:ea typeface="Times New Roman"/>
              <a:cs typeface="Times New Roman"/>
              <a:sym typeface="Times New Roman"/>
            </a:endParaRPr>
          </a:p>
          <a:p>
            <a:pPr indent="-330200" lvl="0" marL="457200" rtl="0" algn="just">
              <a:spcBef>
                <a:spcPts val="0"/>
              </a:spcBef>
              <a:spcAft>
                <a:spcPts val="0"/>
              </a:spcAft>
              <a:buClr>
                <a:schemeClr val="dk1"/>
              </a:buClr>
              <a:buSzPts val="1600"/>
              <a:buChar char="●"/>
            </a:pPr>
            <a:r>
              <a:rPr lang="en" sz="1600">
                <a:solidFill>
                  <a:schemeClr val="dk1"/>
                </a:solidFill>
                <a:latin typeface="Times New Roman"/>
                <a:ea typeface="Times New Roman"/>
                <a:cs typeface="Times New Roman"/>
                <a:sym typeface="Times New Roman"/>
              </a:rPr>
              <a:t>75–80% respondents acknowledge the strong role of government initiatives (Digital India, UPI, Aadhaar) in fintech growth</a:t>
            </a:r>
            <a:endParaRPr sz="1600">
              <a:solidFill>
                <a:schemeClr val="dk1"/>
              </a:solidFill>
              <a:latin typeface="Times New Roman"/>
              <a:ea typeface="Times New Roman"/>
              <a:cs typeface="Times New Roman"/>
              <a:sym typeface="Times New Roman"/>
            </a:endParaRPr>
          </a:p>
          <a:p>
            <a:pPr indent="-330200" lvl="0" marL="457200" rtl="0" algn="just">
              <a:spcBef>
                <a:spcPts val="0"/>
              </a:spcBef>
              <a:spcAft>
                <a:spcPts val="0"/>
              </a:spcAft>
              <a:buClr>
                <a:schemeClr val="dk1"/>
              </a:buClr>
              <a:buSzPts val="1600"/>
              <a:buChar char="●"/>
            </a:pPr>
            <a:r>
              <a:rPr lang="en" sz="1600">
                <a:solidFill>
                  <a:schemeClr val="dk1"/>
                </a:solidFill>
                <a:latin typeface="Times New Roman"/>
                <a:ea typeface="Times New Roman"/>
                <a:cs typeface="Times New Roman"/>
                <a:sym typeface="Times New Roman"/>
              </a:rPr>
              <a:t>80–90% respondents perceive fintech as a key driver of economic growth through efficiency and cost reduction</a:t>
            </a:r>
            <a:endParaRPr sz="1600">
              <a:solidFill>
                <a:schemeClr val="dk1"/>
              </a:solidFill>
              <a:latin typeface="Times New Roman"/>
              <a:ea typeface="Times New Roman"/>
              <a:cs typeface="Times New Roman"/>
              <a:sym typeface="Times New Roman"/>
            </a:endParaRPr>
          </a:p>
          <a:p>
            <a:pPr indent="-330200" lvl="0" marL="457200" rtl="0" algn="just">
              <a:spcBef>
                <a:spcPts val="0"/>
              </a:spcBef>
              <a:spcAft>
                <a:spcPts val="0"/>
              </a:spcAft>
              <a:buClr>
                <a:schemeClr val="dk1"/>
              </a:buClr>
              <a:buSzPts val="1600"/>
              <a:buChar char="●"/>
            </a:pPr>
            <a:r>
              <a:rPr lang="en" sz="1600">
                <a:solidFill>
                  <a:schemeClr val="dk1"/>
                </a:solidFill>
                <a:latin typeface="Times New Roman"/>
                <a:ea typeface="Times New Roman"/>
                <a:cs typeface="Times New Roman"/>
                <a:sym typeface="Times New Roman"/>
              </a:rPr>
              <a:t>80–85% respondents confirm fintech’s significant contribution to financial inclusion, especially in underserved areas</a:t>
            </a:r>
            <a:endParaRPr sz="1600">
              <a:solidFill>
                <a:schemeClr val="dk1"/>
              </a:solidFill>
              <a:latin typeface="Times New Roman"/>
              <a:ea typeface="Times New Roman"/>
              <a:cs typeface="Times New Roman"/>
              <a:sym typeface="Times New Roman"/>
            </a:endParaRPr>
          </a:p>
          <a:p>
            <a:pPr indent="-330200" lvl="0" marL="457200" rtl="0" algn="just">
              <a:spcBef>
                <a:spcPts val="0"/>
              </a:spcBef>
              <a:spcAft>
                <a:spcPts val="0"/>
              </a:spcAft>
              <a:buClr>
                <a:schemeClr val="dk1"/>
              </a:buClr>
              <a:buSzPts val="1600"/>
              <a:buChar char="●"/>
            </a:pPr>
            <a:r>
              <a:rPr lang="en" sz="1600">
                <a:solidFill>
                  <a:schemeClr val="dk1"/>
                </a:solidFill>
                <a:latin typeface="Times New Roman"/>
                <a:ea typeface="Times New Roman"/>
                <a:cs typeface="Times New Roman"/>
                <a:sym typeface="Times New Roman"/>
              </a:rPr>
              <a:t>75–80% respondents agree that fintech facilitates SME growth by improving access to finance</a:t>
            </a:r>
            <a:endParaRPr sz="1600">
              <a:solidFill>
                <a:schemeClr val="dk1"/>
              </a:solidFill>
              <a:latin typeface="Times New Roman"/>
              <a:ea typeface="Times New Roman"/>
              <a:cs typeface="Times New Roman"/>
              <a:sym typeface="Times New Roman"/>
            </a:endParaRPr>
          </a:p>
          <a:p>
            <a:pPr indent="-330200" lvl="0" marL="457200" rtl="0" algn="just">
              <a:spcBef>
                <a:spcPts val="0"/>
              </a:spcBef>
              <a:spcAft>
                <a:spcPts val="0"/>
              </a:spcAft>
              <a:buClr>
                <a:schemeClr val="dk1"/>
              </a:buClr>
              <a:buSzPts val="1600"/>
              <a:buChar char="●"/>
            </a:pPr>
            <a:r>
              <a:rPr lang="en" sz="1600">
                <a:solidFill>
                  <a:schemeClr val="dk1"/>
                </a:solidFill>
                <a:latin typeface="Times New Roman"/>
                <a:ea typeface="Times New Roman"/>
                <a:cs typeface="Times New Roman"/>
                <a:sym typeface="Times New Roman"/>
              </a:rPr>
              <a:t>75–80% respondents recognize fintech’s contribution to environmental sustainability via digital transactions</a:t>
            </a:r>
            <a:endParaRPr sz="1600">
              <a:solidFill>
                <a:schemeClr val="dk1"/>
              </a:solidFill>
              <a:latin typeface="Times New Roman"/>
              <a:ea typeface="Times New Roman"/>
              <a:cs typeface="Times New Roman"/>
              <a:sym typeface="Times New Roman"/>
            </a:endParaRPr>
          </a:p>
          <a:p>
            <a:pPr indent="-330200" lvl="0" marL="457200" rtl="0" algn="just">
              <a:spcBef>
                <a:spcPts val="0"/>
              </a:spcBef>
              <a:spcAft>
                <a:spcPts val="0"/>
              </a:spcAft>
              <a:buClr>
                <a:schemeClr val="dk1"/>
              </a:buClr>
              <a:buSzPts val="1600"/>
              <a:buChar char="●"/>
            </a:pPr>
            <a:r>
              <a:rPr lang="en" sz="1600">
                <a:solidFill>
                  <a:schemeClr val="dk1"/>
                </a:solidFill>
                <a:latin typeface="Times New Roman"/>
                <a:ea typeface="Times New Roman"/>
                <a:cs typeface="Times New Roman"/>
                <a:sym typeface="Times New Roman"/>
              </a:rPr>
              <a:t>70–80% respondents highlight cybersecurity risks (data privacy and fraud) as major concerns</a:t>
            </a:r>
            <a:endParaRPr sz="1600">
              <a:solidFill>
                <a:schemeClr val="dk1"/>
              </a:solidFill>
              <a:latin typeface="Times New Roman"/>
              <a:ea typeface="Times New Roman"/>
              <a:cs typeface="Times New Roman"/>
              <a:sym typeface="Times New Roman"/>
            </a:endParaRPr>
          </a:p>
          <a:p>
            <a:pPr indent="-330200" lvl="0" marL="457200" rtl="0" algn="just">
              <a:spcBef>
                <a:spcPts val="0"/>
              </a:spcBef>
              <a:spcAft>
                <a:spcPts val="0"/>
              </a:spcAft>
              <a:buClr>
                <a:schemeClr val="dk1"/>
              </a:buClr>
              <a:buSzPts val="1600"/>
              <a:buChar char="●"/>
            </a:pPr>
            <a:r>
              <a:rPr lang="en" sz="1600">
                <a:solidFill>
                  <a:schemeClr val="dk1"/>
                </a:solidFill>
                <a:latin typeface="Times New Roman"/>
                <a:ea typeface="Times New Roman"/>
                <a:cs typeface="Times New Roman"/>
                <a:sym typeface="Times New Roman"/>
              </a:rPr>
              <a:t>65–75% respondents identify lack of digital literacy as a barrier to fintech adoption</a:t>
            </a:r>
            <a:endParaRPr sz="1600">
              <a:solidFill>
                <a:schemeClr val="dk1"/>
              </a:solidFill>
              <a:latin typeface="Times New Roman"/>
              <a:ea typeface="Times New Roman"/>
              <a:cs typeface="Times New Roman"/>
              <a:sym typeface="Times New Roman"/>
            </a:endParaRPr>
          </a:p>
          <a:p>
            <a:pPr indent="-330200" lvl="0" marL="457200" rtl="0" algn="just">
              <a:spcBef>
                <a:spcPts val="0"/>
              </a:spcBef>
              <a:spcAft>
                <a:spcPts val="0"/>
              </a:spcAft>
              <a:buClr>
                <a:schemeClr val="dk1"/>
              </a:buClr>
              <a:buSzPts val="1600"/>
              <a:buChar char="●"/>
            </a:pPr>
            <a:r>
              <a:rPr lang="en" sz="1600">
                <a:solidFill>
                  <a:schemeClr val="dk1"/>
                </a:solidFill>
                <a:latin typeface="Times New Roman"/>
                <a:ea typeface="Times New Roman"/>
                <a:cs typeface="Times New Roman"/>
                <a:sym typeface="Times New Roman"/>
              </a:rPr>
              <a:t>65–70% respondents report concerns regarding affordability and hidden costs</a:t>
            </a:r>
            <a:endParaRPr sz="1600">
              <a:solidFill>
                <a:schemeClr val="dk1"/>
              </a:solidFill>
              <a:latin typeface="Times New Roman"/>
              <a:ea typeface="Times New Roman"/>
              <a:cs typeface="Times New Roman"/>
              <a:sym typeface="Times New Roman"/>
            </a:endParaRPr>
          </a:p>
          <a:p>
            <a:pPr indent="-330200" lvl="0" marL="457200" rtl="0" algn="just">
              <a:spcBef>
                <a:spcPts val="0"/>
              </a:spcBef>
              <a:spcAft>
                <a:spcPts val="0"/>
              </a:spcAft>
              <a:buClr>
                <a:schemeClr val="dk1"/>
              </a:buClr>
              <a:buSzPts val="1600"/>
              <a:buChar char="●"/>
            </a:pPr>
            <a:r>
              <a:rPr lang="en" sz="1600">
                <a:solidFill>
                  <a:schemeClr val="dk1"/>
                </a:solidFill>
                <a:latin typeface="Times New Roman"/>
                <a:ea typeface="Times New Roman"/>
                <a:cs typeface="Times New Roman"/>
                <a:sym typeface="Times New Roman"/>
              </a:rPr>
              <a:t>65–75% respondents believe regulatory challenges and policy uncertainty hinder fintech expans</a:t>
            </a:r>
            <a:r>
              <a:rPr lang="en" sz="1600">
                <a:solidFill>
                  <a:schemeClr val="dk1"/>
                </a:solidFill>
                <a:latin typeface="Times New Roman"/>
                <a:ea typeface="Times New Roman"/>
                <a:cs typeface="Times New Roman"/>
                <a:sym typeface="Times New Roman"/>
              </a:rPr>
              <a:t>ion</a:t>
            </a:r>
            <a:endParaRPr sz="1600">
              <a:solidFill>
                <a:schemeClr val="dk1"/>
              </a:solidFill>
              <a:latin typeface="Times New Roman"/>
              <a:ea typeface="Times New Roman"/>
              <a:cs typeface="Times New Roman"/>
              <a:sym typeface="Times New Roman"/>
            </a:endParaRPr>
          </a:p>
          <a:p>
            <a:pPr indent="0" lvl="0" marL="0" rtl="0" algn="just">
              <a:spcBef>
                <a:spcPts val="1200"/>
              </a:spcBef>
              <a:spcAft>
                <a:spcPts val="1200"/>
              </a:spcAft>
              <a:buNone/>
            </a:pPr>
            <a:r>
              <a:t/>
            </a:r>
            <a:endParaRPr sz="2300">
              <a:latin typeface="Times New Roman"/>
              <a:ea typeface="Times New Roman"/>
              <a:cs typeface="Times New Roman"/>
              <a:sym typeface="Times New Roman"/>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9900"/>
        </a:solidFill>
      </p:bgPr>
    </p:bg>
    <p:spTree>
      <p:nvGrpSpPr>
        <p:cNvPr id="133" name="Shape 133"/>
        <p:cNvGrpSpPr/>
        <p:nvPr/>
      </p:nvGrpSpPr>
      <p:grpSpPr>
        <a:xfrm>
          <a:off x="0" y="0"/>
          <a:ext cx="0" cy="0"/>
          <a:chOff x="0" y="0"/>
          <a:chExt cx="0" cy="0"/>
        </a:xfrm>
      </p:grpSpPr>
      <p:sp>
        <p:nvSpPr>
          <p:cNvPr id="134" name="Google Shape;134;p24"/>
          <p:cNvSpPr txBox="1"/>
          <p:nvPr>
            <p:ph type="title"/>
          </p:nvPr>
        </p:nvSpPr>
        <p:spPr>
          <a:xfrm>
            <a:off x="255600" y="231775"/>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SzPts val="990"/>
              <a:buNone/>
            </a:pPr>
            <a:r>
              <a:rPr lang="en" sz="3220">
                <a:latin typeface="Times New Roman"/>
                <a:ea typeface="Times New Roman"/>
                <a:cs typeface="Times New Roman"/>
                <a:sym typeface="Times New Roman"/>
              </a:rPr>
              <a:t>Conclusion</a:t>
            </a:r>
            <a:endParaRPr sz="3220">
              <a:latin typeface="Times New Roman"/>
              <a:ea typeface="Times New Roman"/>
              <a:cs typeface="Times New Roman"/>
              <a:sym typeface="Times New Roman"/>
            </a:endParaRPr>
          </a:p>
          <a:p>
            <a:pPr indent="0" lvl="0" marL="0" rtl="0" algn="l">
              <a:spcBef>
                <a:spcPts val="0"/>
              </a:spcBef>
              <a:spcAft>
                <a:spcPts val="0"/>
              </a:spcAft>
              <a:buSzPts val="990"/>
              <a:buNone/>
            </a:pPr>
            <a:r>
              <a:t/>
            </a:r>
            <a:endParaRPr sz="3220">
              <a:latin typeface="Times New Roman"/>
              <a:ea typeface="Times New Roman"/>
              <a:cs typeface="Times New Roman"/>
              <a:sym typeface="Times New Roman"/>
            </a:endParaRPr>
          </a:p>
        </p:txBody>
      </p:sp>
      <p:sp>
        <p:nvSpPr>
          <p:cNvPr id="135" name="Google Shape;135;p24"/>
          <p:cNvSpPr txBox="1"/>
          <p:nvPr/>
        </p:nvSpPr>
        <p:spPr>
          <a:xfrm>
            <a:off x="311700" y="905850"/>
            <a:ext cx="8408400" cy="3914100"/>
          </a:xfrm>
          <a:prstGeom prst="rect">
            <a:avLst/>
          </a:prstGeom>
          <a:noFill/>
          <a:ln>
            <a:noFill/>
          </a:ln>
        </p:spPr>
        <p:txBody>
          <a:bodyPr anchorCtr="0" anchor="t" bIns="91425" lIns="91425" spcFirstLastPara="1" rIns="91425" wrap="square" tIns="91425">
            <a:noAutofit/>
          </a:bodyPr>
          <a:lstStyle/>
          <a:p>
            <a:pPr indent="0" lvl="0" marL="0" rtl="0" algn="just">
              <a:lnSpc>
                <a:spcPct val="115000"/>
              </a:lnSpc>
              <a:spcBef>
                <a:spcPts val="1200"/>
              </a:spcBef>
              <a:spcAft>
                <a:spcPts val="0"/>
              </a:spcAft>
              <a:buClr>
                <a:schemeClr val="dk1"/>
              </a:buClr>
              <a:buSzPts val="1100"/>
              <a:buFont typeface="Arial"/>
              <a:buNone/>
            </a:pPr>
            <a:r>
              <a:rPr lang="en" sz="2200">
                <a:solidFill>
                  <a:schemeClr val="dk1"/>
                </a:solidFill>
                <a:latin typeface="Times New Roman"/>
                <a:ea typeface="Times New Roman"/>
                <a:cs typeface="Times New Roman"/>
                <a:sym typeface="Times New Roman"/>
              </a:rPr>
              <a:t>Fintech innovation has significantly transformed India’s financial ecosystem by enhancing efficiency, accessibility, and transparency, while promoting financial inclusion and supporting SME growth. It also contributes to sustainable development through digital and paperless financial practices. However, challenges such as cybersecurity risks, digital literacy gaps, affordability issues, and regulatory complexities remain critical. Addressing these through balanced regulations, improved digital infrastructure, and financial literacy initiatives is essential. Overall, fintech holds strong potential to drive inclusive, sustainable, and long-term economic growth in India.</a:t>
            </a:r>
            <a:endParaRPr sz="2200">
              <a:solidFill>
                <a:schemeClr val="dk1"/>
              </a:solidFill>
              <a:latin typeface="Times New Roman"/>
              <a:ea typeface="Times New Roman"/>
              <a:cs typeface="Times New Roman"/>
              <a:sym typeface="Times New Roman"/>
            </a:endParaRPr>
          </a:p>
          <a:p>
            <a:pPr indent="0" lvl="0" marL="0" rtl="0" algn="just">
              <a:spcBef>
                <a:spcPts val="1200"/>
              </a:spcBef>
              <a:spcAft>
                <a:spcPts val="0"/>
              </a:spcAft>
              <a:buNone/>
            </a:pPr>
            <a:r>
              <a:t/>
            </a:r>
            <a:endParaRPr sz="2200">
              <a:solidFill>
                <a:schemeClr val="dk1"/>
              </a:solidFill>
              <a:latin typeface="Times New Roman"/>
              <a:ea typeface="Times New Roman"/>
              <a:cs typeface="Times New Roman"/>
              <a:sym typeface="Times New Roman"/>
            </a:endParaRPr>
          </a:p>
        </p:txBody>
      </p:sp>
    </p:spTree>
  </p:cSld>
  <p:clrMapOvr>
    <a:masterClrMapping/>
  </p:clrMapOvr>
</p:sld>
</file>

<file path=ppt/theme/theme1.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