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2" d="100"/>
          <a:sy n="62" d="100"/>
        </p:scale>
        <p:origin x="9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C3FCC-3355-5A9F-2B65-7E00DAAA354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A7A0C4CA-28B8-8790-3F7D-ADB784E69BE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3A367EF0-ECD0-356E-D4FC-C62714DCF518}"/>
              </a:ext>
            </a:extLst>
          </p:cNvPr>
          <p:cNvSpPr>
            <a:spLocks noGrp="1"/>
          </p:cNvSpPr>
          <p:nvPr>
            <p:ph type="dt" sz="half" idx="10"/>
          </p:nvPr>
        </p:nvSpPr>
        <p:spPr/>
        <p:txBody>
          <a:bodyPr/>
          <a:lstStyle/>
          <a:p>
            <a:fld id="{C2AE59BE-9549-4731-8060-5750B3B87CA9}" type="datetimeFigureOut">
              <a:rPr lang="en-IN" smtClean="0"/>
              <a:t>24-08-2024</a:t>
            </a:fld>
            <a:endParaRPr lang="en-IN"/>
          </a:p>
        </p:txBody>
      </p:sp>
      <p:sp>
        <p:nvSpPr>
          <p:cNvPr id="5" name="Footer Placeholder 4">
            <a:extLst>
              <a:ext uri="{FF2B5EF4-FFF2-40B4-BE49-F238E27FC236}">
                <a16:creationId xmlns:a16="http://schemas.microsoft.com/office/drawing/2014/main" id="{BCD2DE05-50BA-F9AE-98EC-8DC0C7910CFE}"/>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698825F-4702-9FA8-1AA5-7F667ECA69AF}"/>
              </a:ext>
            </a:extLst>
          </p:cNvPr>
          <p:cNvSpPr>
            <a:spLocks noGrp="1"/>
          </p:cNvSpPr>
          <p:nvPr>
            <p:ph type="sldNum" sz="quarter" idx="12"/>
          </p:nvPr>
        </p:nvSpPr>
        <p:spPr/>
        <p:txBody>
          <a:bodyPr/>
          <a:lstStyle/>
          <a:p>
            <a:fld id="{D54395B8-9AFE-47B3-8942-ECF39E432B96}" type="slidenum">
              <a:rPr lang="en-IN" smtClean="0"/>
              <a:t>‹#›</a:t>
            </a:fld>
            <a:endParaRPr lang="en-IN"/>
          </a:p>
        </p:txBody>
      </p:sp>
    </p:spTree>
    <p:extLst>
      <p:ext uri="{BB962C8B-B14F-4D97-AF65-F5344CB8AC3E}">
        <p14:creationId xmlns:p14="http://schemas.microsoft.com/office/powerpoint/2010/main" val="2778115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4C552-0A50-5986-0675-13E6EF83AD0D}"/>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631B23D5-3D30-6B94-70BA-E8EC4E03E7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3DA4D538-75DB-9D7E-A4DE-6CCB4A480ABB}"/>
              </a:ext>
            </a:extLst>
          </p:cNvPr>
          <p:cNvSpPr>
            <a:spLocks noGrp="1"/>
          </p:cNvSpPr>
          <p:nvPr>
            <p:ph type="dt" sz="half" idx="10"/>
          </p:nvPr>
        </p:nvSpPr>
        <p:spPr/>
        <p:txBody>
          <a:bodyPr/>
          <a:lstStyle/>
          <a:p>
            <a:fld id="{C2AE59BE-9549-4731-8060-5750B3B87CA9}" type="datetimeFigureOut">
              <a:rPr lang="en-IN" smtClean="0"/>
              <a:t>24-08-2024</a:t>
            </a:fld>
            <a:endParaRPr lang="en-IN"/>
          </a:p>
        </p:txBody>
      </p:sp>
      <p:sp>
        <p:nvSpPr>
          <p:cNvPr id="5" name="Footer Placeholder 4">
            <a:extLst>
              <a:ext uri="{FF2B5EF4-FFF2-40B4-BE49-F238E27FC236}">
                <a16:creationId xmlns:a16="http://schemas.microsoft.com/office/drawing/2014/main" id="{F7BF4C08-54EF-122D-82ED-D2D4CDB5169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4B808EDA-5F8C-28BF-E560-9A88C992E017}"/>
              </a:ext>
            </a:extLst>
          </p:cNvPr>
          <p:cNvSpPr>
            <a:spLocks noGrp="1"/>
          </p:cNvSpPr>
          <p:nvPr>
            <p:ph type="sldNum" sz="quarter" idx="12"/>
          </p:nvPr>
        </p:nvSpPr>
        <p:spPr/>
        <p:txBody>
          <a:bodyPr/>
          <a:lstStyle/>
          <a:p>
            <a:fld id="{D54395B8-9AFE-47B3-8942-ECF39E432B96}" type="slidenum">
              <a:rPr lang="en-IN" smtClean="0"/>
              <a:t>‹#›</a:t>
            </a:fld>
            <a:endParaRPr lang="en-IN"/>
          </a:p>
        </p:txBody>
      </p:sp>
    </p:spTree>
    <p:extLst>
      <p:ext uri="{BB962C8B-B14F-4D97-AF65-F5344CB8AC3E}">
        <p14:creationId xmlns:p14="http://schemas.microsoft.com/office/powerpoint/2010/main" val="35998052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DB081-C54A-525F-9D28-FD2677A8091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9F435678-BA16-EFE7-4D8F-A284B6230C4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C79F742-A70E-496F-5E11-CC4886109438}"/>
              </a:ext>
            </a:extLst>
          </p:cNvPr>
          <p:cNvSpPr>
            <a:spLocks noGrp="1"/>
          </p:cNvSpPr>
          <p:nvPr>
            <p:ph type="dt" sz="half" idx="10"/>
          </p:nvPr>
        </p:nvSpPr>
        <p:spPr/>
        <p:txBody>
          <a:bodyPr/>
          <a:lstStyle/>
          <a:p>
            <a:fld id="{C2AE59BE-9549-4731-8060-5750B3B87CA9}" type="datetimeFigureOut">
              <a:rPr lang="en-IN" smtClean="0"/>
              <a:t>24-08-2024</a:t>
            </a:fld>
            <a:endParaRPr lang="en-IN"/>
          </a:p>
        </p:txBody>
      </p:sp>
      <p:sp>
        <p:nvSpPr>
          <p:cNvPr id="5" name="Footer Placeholder 4">
            <a:extLst>
              <a:ext uri="{FF2B5EF4-FFF2-40B4-BE49-F238E27FC236}">
                <a16:creationId xmlns:a16="http://schemas.microsoft.com/office/drawing/2014/main" id="{B60E9489-E14A-72D8-17BF-1A9F8F9047D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6BD6BF34-50F0-36B0-4CCD-225D3AE03A14}"/>
              </a:ext>
            </a:extLst>
          </p:cNvPr>
          <p:cNvSpPr>
            <a:spLocks noGrp="1"/>
          </p:cNvSpPr>
          <p:nvPr>
            <p:ph type="sldNum" sz="quarter" idx="12"/>
          </p:nvPr>
        </p:nvSpPr>
        <p:spPr/>
        <p:txBody>
          <a:bodyPr/>
          <a:lstStyle/>
          <a:p>
            <a:fld id="{D54395B8-9AFE-47B3-8942-ECF39E432B96}" type="slidenum">
              <a:rPr lang="en-IN" smtClean="0"/>
              <a:t>‹#›</a:t>
            </a:fld>
            <a:endParaRPr lang="en-IN"/>
          </a:p>
        </p:txBody>
      </p:sp>
    </p:spTree>
    <p:extLst>
      <p:ext uri="{BB962C8B-B14F-4D97-AF65-F5344CB8AC3E}">
        <p14:creationId xmlns:p14="http://schemas.microsoft.com/office/powerpoint/2010/main" val="22002781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93F5F-7E35-43D6-4191-1C6D8621B4EA}"/>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B2F8E487-07D7-C081-AE1D-FA60FD0B0AF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7A6D3AC7-F855-CEA1-CDD0-73C3AAE81BB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708F8179-2E61-5395-E1F6-A2B34C9DA9DD}"/>
              </a:ext>
            </a:extLst>
          </p:cNvPr>
          <p:cNvSpPr>
            <a:spLocks noGrp="1"/>
          </p:cNvSpPr>
          <p:nvPr>
            <p:ph type="dt" sz="half" idx="10"/>
          </p:nvPr>
        </p:nvSpPr>
        <p:spPr/>
        <p:txBody>
          <a:bodyPr/>
          <a:lstStyle/>
          <a:p>
            <a:fld id="{C2AE59BE-9549-4731-8060-5750B3B87CA9}" type="datetimeFigureOut">
              <a:rPr lang="en-IN" smtClean="0"/>
              <a:t>24-08-2024</a:t>
            </a:fld>
            <a:endParaRPr lang="en-IN"/>
          </a:p>
        </p:txBody>
      </p:sp>
      <p:sp>
        <p:nvSpPr>
          <p:cNvPr id="6" name="Footer Placeholder 5">
            <a:extLst>
              <a:ext uri="{FF2B5EF4-FFF2-40B4-BE49-F238E27FC236}">
                <a16:creationId xmlns:a16="http://schemas.microsoft.com/office/drawing/2014/main" id="{785253BF-5A01-AACB-9E52-1E547ECEA0CB}"/>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6E4C63BE-F8BB-2292-AFDE-560238DBFCC8}"/>
              </a:ext>
            </a:extLst>
          </p:cNvPr>
          <p:cNvSpPr>
            <a:spLocks noGrp="1"/>
          </p:cNvSpPr>
          <p:nvPr>
            <p:ph type="sldNum" sz="quarter" idx="12"/>
          </p:nvPr>
        </p:nvSpPr>
        <p:spPr/>
        <p:txBody>
          <a:bodyPr/>
          <a:lstStyle/>
          <a:p>
            <a:fld id="{D54395B8-9AFE-47B3-8942-ECF39E432B96}" type="slidenum">
              <a:rPr lang="en-IN" smtClean="0"/>
              <a:t>‹#›</a:t>
            </a:fld>
            <a:endParaRPr lang="en-IN"/>
          </a:p>
        </p:txBody>
      </p:sp>
    </p:spTree>
    <p:extLst>
      <p:ext uri="{BB962C8B-B14F-4D97-AF65-F5344CB8AC3E}">
        <p14:creationId xmlns:p14="http://schemas.microsoft.com/office/powerpoint/2010/main" val="27173896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40E79-94D8-9B01-3D8E-17D24415987F}"/>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4AAFE91F-472B-0D5E-69A0-0DFED428BC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2B5143-70B9-73A5-A528-124B04EFF79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AB5A4BA1-1CF6-8844-68B1-03E86BCDD0D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1B6C7DF-FCE8-823D-6A15-38B8623F6BD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A9865A8B-E766-D85B-4B67-A9787D51BB0E}"/>
              </a:ext>
            </a:extLst>
          </p:cNvPr>
          <p:cNvSpPr>
            <a:spLocks noGrp="1"/>
          </p:cNvSpPr>
          <p:nvPr>
            <p:ph type="dt" sz="half" idx="10"/>
          </p:nvPr>
        </p:nvSpPr>
        <p:spPr/>
        <p:txBody>
          <a:bodyPr/>
          <a:lstStyle/>
          <a:p>
            <a:fld id="{C2AE59BE-9549-4731-8060-5750B3B87CA9}" type="datetimeFigureOut">
              <a:rPr lang="en-IN" smtClean="0"/>
              <a:t>24-08-2024</a:t>
            </a:fld>
            <a:endParaRPr lang="en-IN"/>
          </a:p>
        </p:txBody>
      </p:sp>
      <p:sp>
        <p:nvSpPr>
          <p:cNvPr id="8" name="Footer Placeholder 7">
            <a:extLst>
              <a:ext uri="{FF2B5EF4-FFF2-40B4-BE49-F238E27FC236}">
                <a16:creationId xmlns:a16="http://schemas.microsoft.com/office/drawing/2014/main" id="{D77276A0-A2FA-06BA-25E4-495A49CCDCD8}"/>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2133B518-61FD-BC4A-4F21-75657543B45D}"/>
              </a:ext>
            </a:extLst>
          </p:cNvPr>
          <p:cNvSpPr>
            <a:spLocks noGrp="1"/>
          </p:cNvSpPr>
          <p:nvPr>
            <p:ph type="sldNum" sz="quarter" idx="12"/>
          </p:nvPr>
        </p:nvSpPr>
        <p:spPr/>
        <p:txBody>
          <a:bodyPr/>
          <a:lstStyle/>
          <a:p>
            <a:fld id="{D54395B8-9AFE-47B3-8942-ECF39E432B96}" type="slidenum">
              <a:rPr lang="en-IN" smtClean="0"/>
              <a:t>‹#›</a:t>
            </a:fld>
            <a:endParaRPr lang="en-IN"/>
          </a:p>
        </p:txBody>
      </p:sp>
    </p:spTree>
    <p:extLst>
      <p:ext uri="{BB962C8B-B14F-4D97-AF65-F5344CB8AC3E}">
        <p14:creationId xmlns:p14="http://schemas.microsoft.com/office/powerpoint/2010/main" val="3157103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9E84D9-F9E6-E2F8-F4ED-6318DFA33AE7}"/>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2B957935-E9C3-34BF-6C65-AACD3A20BC11}"/>
              </a:ext>
            </a:extLst>
          </p:cNvPr>
          <p:cNvSpPr>
            <a:spLocks noGrp="1"/>
          </p:cNvSpPr>
          <p:nvPr>
            <p:ph type="dt" sz="half" idx="10"/>
          </p:nvPr>
        </p:nvSpPr>
        <p:spPr/>
        <p:txBody>
          <a:bodyPr/>
          <a:lstStyle/>
          <a:p>
            <a:fld id="{C2AE59BE-9549-4731-8060-5750B3B87CA9}" type="datetimeFigureOut">
              <a:rPr lang="en-IN" smtClean="0"/>
              <a:t>24-08-2024</a:t>
            </a:fld>
            <a:endParaRPr lang="en-IN"/>
          </a:p>
        </p:txBody>
      </p:sp>
      <p:sp>
        <p:nvSpPr>
          <p:cNvPr id="4" name="Footer Placeholder 3">
            <a:extLst>
              <a:ext uri="{FF2B5EF4-FFF2-40B4-BE49-F238E27FC236}">
                <a16:creationId xmlns:a16="http://schemas.microsoft.com/office/drawing/2014/main" id="{0BFDB6B0-435B-34E6-F1F6-91DEA21EB7F9}"/>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8351AD09-187F-1A17-1349-1B594C34499E}"/>
              </a:ext>
            </a:extLst>
          </p:cNvPr>
          <p:cNvSpPr>
            <a:spLocks noGrp="1"/>
          </p:cNvSpPr>
          <p:nvPr>
            <p:ph type="sldNum" sz="quarter" idx="12"/>
          </p:nvPr>
        </p:nvSpPr>
        <p:spPr/>
        <p:txBody>
          <a:bodyPr/>
          <a:lstStyle/>
          <a:p>
            <a:fld id="{D54395B8-9AFE-47B3-8942-ECF39E432B96}" type="slidenum">
              <a:rPr lang="en-IN" smtClean="0"/>
              <a:t>‹#›</a:t>
            </a:fld>
            <a:endParaRPr lang="en-IN"/>
          </a:p>
        </p:txBody>
      </p:sp>
    </p:spTree>
    <p:extLst>
      <p:ext uri="{BB962C8B-B14F-4D97-AF65-F5344CB8AC3E}">
        <p14:creationId xmlns:p14="http://schemas.microsoft.com/office/powerpoint/2010/main" val="28620817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97F67C-7058-1403-875A-5163851111F5}"/>
              </a:ext>
            </a:extLst>
          </p:cNvPr>
          <p:cNvSpPr>
            <a:spLocks noGrp="1"/>
          </p:cNvSpPr>
          <p:nvPr>
            <p:ph type="dt" sz="half" idx="10"/>
          </p:nvPr>
        </p:nvSpPr>
        <p:spPr/>
        <p:txBody>
          <a:bodyPr/>
          <a:lstStyle/>
          <a:p>
            <a:fld id="{C2AE59BE-9549-4731-8060-5750B3B87CA9}" type="datetimeFigureOut">
              <a:rPr lang="en-IN" smtClean="0"/>
              <a:t>24-08-2024</a:t>
            </a:fld>
            <a:endParaRPr lang="en-IN"/>
          </a:p>
        </p:txBody>
      </p:sp>
      <p:sp>
        <p:nvSpPr>
          <p:cNvPr id="3" name="Footer Placeholder 2">
            <a:extLst>
              <a:ext uri="{FF2B5EF4-FFF2-40B4-BE49-F238E27FC236}">
                <a16:creationId xmlns:a16="http://schemas.microsoft.com/office/drawing/2014/main" id="{58EC956D-C593-232B-8AB0-69C098497A0B}"/>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CE65ED9C-12C1-21B0-24C5-3F360AB4FECE}"/>
              </a:ext>
            </a:extLst>
          </p:cNvPr>
          <p:cNvSpPr>
            <a:spLocks noGrp="1"/>
          </p:cNvSpPr>
          <p:nvPr>
            <p:ph type="sldNum" sz="quarter" idx="12"/>
          </p:nvPr>
        </p:nvSpPr>
        <p:spPr/>
        <p:txBody>
          <a:bodyPr/>
          <a:lstStyle/>
          <a:p>
            <a:fld id="{D54395B8-9AFE-47B3-8942-ECF39E432B96}" type="slidenum">
              <a:rPr lang="en-IN" smtClean="0"/>
              <a:t>‹#›</a:t>
            </a:fld>
            <a:endParaRPr lang="en-IN"/>
          </a:p>
        </p:txBody>
      </p:sp>
    </p:spTree>
    <p:extLst>
      <p:ext uri="{BB962C8B-B14F-4D97-AF65-F5344CB8AC3E}">
        <p14:creationId xmlns:p14="http://schemas.microsoft.com/office/powerpoint/2010/main" val="28373863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B873BC-FE56-636B-75A9-155E4477C9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35875357-70D4-879E-D6A7-F752CFDECD1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936DA23D-8006-DFD9-A02B-2080089306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1D0671A-8C42-BDE8-7B27-7A6CB8D81493}"/>
              </a:ext>
            </a:extLst>
          </p:cNvPr>
          <p:cNvSpPr>
            <a:spLocks noGrp="1"/>
          </p:cNvSpPr>
          <p:nvPr>
            <p:ph type="dt" sz="half" idx="10"/>
          </p:nvPr>
        </p:nvSpPr>
        <p:spPr/>
        <p:txBody>
          <a:bodyPr/>
          <a:lstStyle/>
          <a:p>
            <a:fld id="{C2AE59BE-9549-4731-8060-5750B3B87CA9}" type="datetimeFigureOut">
              <a:rPr lang="en-IN" smtClean="0"/>
              <a:t>24-08-2024</a:t>
            </a:fld>
            <a:endParaRPr lang="en-IN"/>
          </a:p>
        </p:txBody>
      </p:sp>
      <p:sp>
        <p:nvSpPr>
          <p:cNvPr id="6" name="Footer Placeholder 5">
            <a:extLst>
              <a:ext uri="{FF2B5EF4-FFF2-40B4-BE49-F238E27FC236}">
                <a16:creationId xmlns:a16="http://schemas.microsoft.com/office/drawing/2014/main" id="{CCDFEB07-8894-C964-897D-1E48D8B4236D}"/>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77DCF96A-D076-596B-899E-CA288AD728A7}"/>
              </a:ext>
            </a:extLst>
          </p:cNvPr>
          <p:cNvSpPr>
            <a:spLocks noGrp="1"/>
          </p:cNvSpPr>
          <p:nvPr>
            <p:ph type="sldNum" sz="quarter" idx="12"/>
          </p:nvPr>
        </p:nvSpPr>
        <p:spPr/>
        <p:txBody>
          <a:bodyPr/>
          <a:lstStyle/>
          <a:p>
            <a:fld id="{D54395B8-9AFE-47B3-8942-ECF39E432B96}" type="slidenum">
              <a:rPr lang="en-IN" smtClean="0"/>
              <a:t>‹#›</a:t>
            </a:fld>
            <a:endParaRPr lang="en-IN"/>
          </a:p>
        </p:txBody>
      </p:sp>
    </p:spTree>
    <p:extLst>
      <p:ext uri="{BB962C8B-B14F-4D97-AF65-F5344CB8AC3E}">
        <p14:creationId xmlns:p14="http://schemas.microsoft.com/office/powerpoint/2010/main" val="2480481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9DC1A-88F4-461D-21A5-60B2605327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AFC9E59D-29F3-D5AE-16E1-F73F29D0BA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8A74C1A1-8021-D794-E2C4-27659F404D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175DF9-EFB7-3048-629C-D82BABFB1C0D}"/>
              </a:ext>
            </a:extLst>
          </p:cNvPr>
          <p:cNvSpPr>
            <a:spLocks noGrp="1"/>
          </p:cNvSpPr>
          <p:nvPr>
            <p:ph type="dt" sz="half" idx="10"/>
          </p:nvPr>
        </p:nvSpPr>
        <p:spPr/>
        <p:txBody>
          <a:bodyPr/>
          <a:lstStyle/>
          <a:p>
            <a:fld id="{C2AE59BE-9549-4731-8060-5750B3B87CA9}" type="datetimeFigureOut">
              <a:rPr lang="en-IN" smtClean="0"/>
              <a:t>24-08-2024</a:t>
            </a:fld>
            <a:endParaRPr lang="en-IN"/>
          </a:p>
        </p:txBody>
      </p:sp>
      <p:sp>
        <p:nvSpPr>
          <p:cNvPr id="6" name="Footer Placeholder 5">
            <a:extLst>
              <a:ext uri="{FF2B5EF4-FFF2-40B4-BE49-F238E27FC236}">
                <a16:creationId xmlns:a16="http://schemas.microsoft.com/office/drawing/2014/main" id="{21FC2B12-F412-644F-2769-F718FCC08A8C}"/>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376DC8D5-4F3E-FAAE-6904-5A51F9DC3039}"/>
              </a:ext>
            </a:extLst>
          </p:cNvPr>
          <p:cNvSpPr>
            <a:spLocks noGrp="1"/>
          </p:cNvSpPr>
          <p:nvPr>
            <p:ph type="sldNum" sz="quarter" idx="12"/>
          </p:nvPr>
        </p:nvSpPr>
        <p:spPr/>
        <p:txBody>
          <a:bodyPr/>
          <a:lstStyle/>
          <a:p>
            <a:fld id="{D54395B8-9AFE-47B3-8942-ECF39E432B96}" type="slidenum">
              <a:rPr lang="en-IN" smtClean="0"/>
              <a:t>‹#›</a:t>
            </a:fld>
            <a:endParaRPr lang="en-IN"/>
          </a:p>
        </p:txBody>
      </p:sp>
    </p:spTree>
    <p:extLst>
      <p:ext uri="{BB962C8B-B14F-4D97-AF65-F5344CB8AC3E}">
        <p14:creationId xmlns:p14="http://schemas.microsoft.com/office/powerpoint/2010/main" val="34942814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ACA7D-465C-8BAA-83F7-6D009BFFA033}"/>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BD1E2BCC-A9A1-7F75-139D-548779AAC56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5E5A1F20-7045-1530-C306-405759095844}"/>
              </a:ext>
            </a:extLst>
          </p:cNvPr>
          <p:cNvSpPr>
            <a:spLocks noGrp="1"/>
          </p:cNvSpPr>
          <p:nvPr>
            <p:ph type="dt" sz="half" idx="10"/>
          </p:nvPr>
        </p:nvSpPr>
        <p:spPr/>
        <p:txBody>
          <a:bodyPr/>
          <a:lstStyle/>
          <a:p>
            <a:fld id="{C2AE59BE-9549-4731-8060-5750B3B87CA9}" type="datetimeFigureOut">
              <a:rPr lang="en-IN" smtClean="0"/>
              <a:t>24-08-2024</a:t>
            </a:fld>
            <a:endParaRPr lang="en-IN"/>
          </a:p>
        </p:txBody>
      </p:sp>
      <p:sp>
        <p:nvSpPr>
          <p:cNvPr id="5" name="Footer Placeholder 4">
            <a:extLst>
              <a:ext uri="{FF2B5EF4-FFF2-40B4-BE49-F238E27FC236}">
                <a16:creationId xmlns:a16="http://schemas.microsoft.com/office/drawing/2014/main" id="{494192A9-7DB4-B865-5034-8551F236289E}"/>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4FE1E215-8FC5-D73C-9A00-364F78F83C87}"/>
              </a:ext>
            </a:extLst>
          </p:cNvPr>
          <p:cNvSpPr>
            <a:spLocks noGrp="1"/>
          </p:cNvSpPr>
          <p:nvPr>
            <p:ph type="sldNum" sz="quarter" idx="12"/>
          </p:nvPr>
        </p:nvSpPr>
        <p:spPr/>
        <p:txBody>
          <a:bodyPr/>
          <a:lstStyle/>
          <a:p>
            <a:fld id="{D54395B8-9AFE-47B3-8942-ECF39E432B96}" type="slidenum">
              <a:rPr lang="en-IN" smtClean="0"/>
              <a:t>‹#›</a:t>
            </a:fld>
            <a:endParaRPr lang="en-IN"/>
          </a:p>
        </p:txBody>
      </p:sp>
    </p:spTree>
    <p:extLst>
      <p:ext uri="{BB962C8B-B14F-4D97-AF65-F5344CB8AC3E}">
        <p14:creationId xmlns:p14="http://schemas.microsoft.com/office/powerpoint/2010/main" val="30846910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C9254A0-2700-B682-58F2-EBF35174457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1DA2F505-0DF3-0943-B434-1457B6444C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5D65390A-A28F-FA9E-B433-A1C4D16EC55A}"/>
              </a:ext>
            </a:extLst>
          </p:cNvPr>
          <p:cNvSpPr>
            <a:spLocks noGrp="1"/>
          </p:cNvSpPr>
          <p:nvPr>
            <p:ph type="dt" sz="half" idx="10"/>
          </p:nvPr>
        </p:nvSpPr>
        <p:spPr/>
        <p:txBody>
          <a:bodyPr/>
          <a:lstStyle/>
          <a:p>
            <a:fld id="{C2AE59BE-9549-4731-8060-5750B3B87CA9}" type="datetimeFigureOut">
              <a:rPr lang="en-IN" smtClean="0"/>
              <a:t>24-08-2024</a:t>
            </a:fld>
            <a:endParaRPr lang="en-IN"/>
          </a:p>
        </p:txBody>
      </p:sp>
      <p:sp>
        <p:nvSpPr>
          <p:cNvPr id="5" name="Footer Placeholder 4">
            <a:extLst>
              <a:ext uri="{FF2B5EF4-FFF2-40B4-BE49-F238E27FC236}">
                <a16:creationId xmlns:a16="http://schemas.microsoft.com/office/drawing/2014/main" id="{89C523F5-0698-B548-F77C-2746B24E953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8869F39E-46E6-2B12-151B-EF2B6E26A2D6}"/>
              </a:ext>
            </a:extLst>
          </p:cNvPr>
          <p:cNvSpPr>
            <a:spLocks noGrp="1"/>
          </p:cNvSpPr>
          <p:nvPr>
            <p:ph type="sldNum" sz="quarter" idx="12"/>
          </p:nvPr>
        </p:nvSpPr>
        <p:spPr/>
        <p:txBody>
          <a:bodyPr/>
          <a:lstStyle/>
          <a:p>
            <a:fld id="{D54395B8-9AFE-47B3-8942-ECF39E432B96}" type="slidenum">
              <a:rPr lang="en-IN" smtClean="0"/>
              <a:t>‹#›</a:t>
            </a:fld>
            <a:endParaRPr lang="en-IN"/>
          </a:p>
        </p:txBody>
      </p:sp>
    </p:spTree>
    <p:extLst>
      <p:ext uri="{BB962C8B-B14F-4D97-AF65-F5344CB8AC3E}">
        <p14:creationId xmlns:p14="http://schemas.microsoft.com/office/powerpoint/2010/main" val="32011828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A325D90-BFC1-0902-A48C-5B7BAB8EACC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891C6829-FFC8-D6A2-F917-FD49DD1BBE8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5F259343-2669-9367-76CA-77579769612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AE59BE-9549-4731-8060-5750B3B87CA9}" type="datetimeFigureOut">
              <a:rPr lang="en-IN" smtClean="0"/>
              <a:t>24-08-2024</a:t>
            </a:fld>
            <a:endParaRPr lang="en-IN"/>
          </a:p>
        </p:txBody>
      </p:sp>
      <p:sp>
        <p:nvSpPr>
          <p:cNvPr id="5" name="Footer Placeholder 4">
            <a:extLst>
              <a:ext uri="{FF2B5EF4-FFF2-40B4-BE49-F238E27FC236}">
                <a16:creationId xmlns:a16="http://schemas.microsoft.com/office/drawing/2014/main" id="{B49FF93F-5742-D5D9-005D-1E38F113A3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64CDEF90-8380-1509-8E00-7D8D6F8217A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4395B8-9AFE-47B3-8942-ECF39E432B96}" type="slidenum">
              <a:rPr lang="en-IN" smtClean="0"/>
              <a:t>‹#›</a:t>
            </a:fld>
            <a:endParaRPr lang="en-IN"/>
          </a:p>
        </p:txBody>
      </p:sp>
    </p:spTree>
    <p:extLst>
      <p:ext uri="{BB962C8B-B14F-4D97-AF65-F5344CB8AC3E}">
        <p14:creationId xmlns:p14="http://schemas.microsoft.com/office/powerpoint/2010/main" val="7479922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esthetic Pastel Cute PowerPoint Background - SlidesCorner">
            <a:extLst>
              <a:ext uri="{FF2B5EF4-FFF2-40B4-BE49-F238E27FC236}">
                <a16:creationId xmlns:a16="http://schemas.microsoft.com/office/drawing/2014/main" id="{22ECCD82-52C8-C90B-3DC1-017EAF2B3A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52E6F7D3-0845-02E7-4006-04B841474898}"/>
              </a:ext>
            </a:extLst>
          </p:cNvPr>
          <p:cNvSpPr>
            <a:spLocks noGrp="1"/>
          </p:cNvSpPr>
          <p:nvPr>
            <p:ph type="ctrTitle"/>
          </p:nvPr>
        </p:nvSpPr>
        <p:spPr>
          <a:xfrm>
            <a:off x="588937" y="1122363"/>
            <a:ext cx="11380920" cy="2387600"/>
          </a:xfrm>
        </p:spPr>
        <p:txBody>
          <a:bodyPr>
            <a:normAutofit fontScale="90000"/>
          </a:bodyPr>
          <a:lstStyle/>
          <a:p>
            <a:pPr>
              <a:lnSpc>
                <a:spcPct val="150000"/>
              </a:lnSpc>
            </a:pPr>
            <a:r>
              <a:rPr lang="en-IN" sz="3600" b="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SOCIO- LEGAL ANALYSIS OF TRANSGENDER RIGHTS WITH REFERENCE TO TRANSGENDER PROTECTION ACT, 2019</a:t>
            </a:r>
            <a:endParaRPr lang="en-IN" sz="96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6E0F64C9-EA90-88F7-2D1A-35EC683BF7A1}"/>
              </a:ext>
            </a:extLst>
          </p:cNvPr>
          <p:cNvSpPr>
            <a:spLocks noGrp="1"/>
          </p:cNvSpPr>
          <p:nvPr>
            <p:ph type="subTitle" idx="1"/>
          </p:nvPr>
        </p:nvSpPr>
        <p:spPr>
          <a:xfrm>
            <a:off x="7284202" y="4640424"/>
            <a:ext cx="4685655" cy="1655762"/>
          </a:xfrm>
        </p:spPr>
        <p:txBody>
          <a:bodyPr/>
          <a:lstStyle/>
          <a:p>
            <a:r>
              <a:rPr lang="en-IN" sz="1800" dirty="0">
                <a:latin typeface="Times New Roman" panose="02020603050405020304" pitchFamily="18" charset="0"/>
                <a:cs typeface="Times New Roman" panose="02020603050405020304" pitchFamily="18" charset="0"/>
              </a:rPr>
              <a:t>Archi </a:t>
            </a:r>
            <a:r>
              <a:rPr lang="en-IN" sz="1800" dirty="0" err="1">
                <a:latin typeface="Times New Roman" panose="02020603050405020304" pitchFamily="18" charset="0"/>
                <a:cs typeface="Times New Roman" panose="02020603050405020304" pitchFamily="18" charset="0"/>
              </a:rPr>
              <a:t>singh</a:t>
            </a:r>
            <a:endParaRPr lang="en-IN" sz="1800" dirty="0">
              <a:latin typeface="Times New Roman" panose="02020603050405020304" pitchFamily="18" charset="0"/>
              <a:cs typeface="Times New Roman" panose="02020603050405020304" pitchFamily="18" charset="0"/>
            </a:endParaRPr>
          </a:p>
          <a:p>
            <a:r>
              <a:rPr lang="en-IN" sz="1800" dirty="0" err="1">
                <a:latin typeface="Times New Roman" panose="02020603050405020304" pitchFamily="18" charset="0"/>
                <a:cs typeface="Times New Roman" panose="02020603050405020304" pitchFamily="18" charset="0"/>
              </a:rPr>
              <a:t>Phd</a:t>
            </a:r>
            <a:r>
              <a:rPr lang="en-IN" sz="1800" dirty="0">
                <a:latin typeface="Times New Roman" panose="02020603050405020304" pitchFamily="18" charset="0"/>
                <a:cs typeface="Times New Roman" panose="02020603050405020304" pitchFamily="18" charset="0"/>
              </a:rPr>
              <a:t> Scholar</a:t>
            </a:r>
          </a:p>
          <a:p>
            <a:r>
              <a:rPr lang="en-IN" sz="1800" dirty="0" err="1">
                <a:latin typeface="Times New Roman" panose="02020603050405020304" pitchFamily="18" charset="0"/>
                <a:cs typeface="Times New Roman" panose="02020603050405020304" pitchFamily="18" charset="0"/>
              </a:rPr>
              <a:t>Mangalaytan</a:t>
            </a:r>
            <a:r>
              <a:rPr lang="en-IN" sz="1800" dirty="0">
                <a:latin typeface="Times New Roman" panose="02020603050405020304" pitchFamily="18" charset="0"/>
                <a:cs typeface="Times New Roman" panose="02020603050405020304" pitchFamily="18" charset="0"/>
              </a:rPr>
              <a:t> University Jabalpur</a:t>
            </a:r>
          </a:p>
          <a:p>
            <a:endParaRPr lang="en-IN" dirty="0"/>
          </a:p>
        </p:txBody>
      </p:sp>
    </p:spTree>
    <p:extLst>
      <p:ext uri="{BB962C8B-B14F-4D97-AF65-F5344CB8AC3E}">
        <p14:creationId xmlns:p14="http://schemas.microsoft.com/office/powerpoint/2010/main" val="36954769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esthetic Pastel Cute PowerPoint Background - SlidesCorner">
            <a:extLst>
              <a:ext uri="{FF2B5EF4-FFF2-40B4-BE49-F238E27FC236}">
                <a16:creationId xmlns:a16="http://schemas.microsoft.com/office/drawing/2014/main" id="{3A98A9F2-0A6F-8C5B-8DD7-3F0EBE75D5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360D5DF-F1EB-5A0C-3152-9D16AE8F26FC}"/>
              </a:ext>
            </a:extLst>
          </p:cNvPr>
          <p:cNvSpPr>
            <a:spLocks noGrp="1"/>
          </p:cNvSpPr>
          <p:nvPr>
            <p:ph type="title"/>
          </p:nvPr>
        </p:nvSpPr>
        <p:spPr>
          <a:xfrm>
            <a:off x="838200" y="365126"/>
            <a:ext cx="10515600" cy="890238"/>
          </a:xfrm>
        </p:spPr>
        <p:txBody>
          <a:bodyPr>
            <a:normAutofit/>
          </a:bodyPr>
          <a:lstStyle/>
          <a:p>
            <a:pPr algn="ctr"/>
            <a:r>
              <a:rPr lang="en-IN" sz="4000" b="1" dirty="0">
                <a:solidFill>
                  <a:srgbClr val="222222"/>
                </a:solidFill>
                <a:effectLst/>
                <a:highlight>
                  <a:srgbClr val="FFFFFF"/>
                </a:highlight>
                <a:latin typeface="Times New Roman" panose="02020603050405020304" pitchFamily="18" charset="0"/>
                <a:ea typeface="Calibri" panose="020F0502020204030204" pitchFamily="34" charset="0"/>
                <a:cs typeface="Times New Roman" panose="02020603050405020304" pitchFamily="18" charset="0"/>
              </a:rPr>
              <a:t>INTRODUCTION </a:t>
            </a:r>
            <a:endParaRPr lang="en-IN" sz="80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5533C50-D7D9-94E7-5B41-9DBA9E728C09}"/>
              </a:ext>
            </a:extLst>
          </p:cNvPr>
          <p:cNvSpPr>
            <a:spLocks noGrp="1"/>
          </p:cNvSpPr>
          <p:nvPr>
            <p:ph idx="1"/>
          </p:nvPr>
        </p:nvSpPr>
        <p:spPr>
          <a:xfrm>
            <a:off x="123986" y="1825625"/>
            <a:ext cx="11887200" cy="4823148"/>
          </a:xfrm>
        </p:spPr>
        <p:txBody>
          <a:bodyPr>
            <a:normAutofit/>
          </a:bodyPr>
          <a:lstStyle/>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The Rights of Transgender People Bill, 2014 is a report that has been presented by the Parliament of India determined to stop the bias that transgender individuals in India are exposed to. </a:t>
            </a:r>
          </a:p>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On the 24th of April in 2015, the Bill was approved by the Rajya Sabha, which is the upper chamber. On the 26th of February in 2016, it was introduced to the Lok Sabha, which is the lower house. </a:t>
            </a:r>
          </a:p>
          <a:p>
            <a:pPr marL="0" indent="0" algn="just">
              <a:lnSpc>
                <a:spcPct val="150000"/>
              </a:lnSpc>
              <a:spcAft>
                <a:spcPts val="800"/>
              </a:spcAft>
              <a:buNone/>
            </a:pPr>
            <a:r>
              <a:rPr lang="en-IN" sz="1800" b="1" u="sng"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History</a:t>
            </a:r>
            <a:endParaRPr lang="en-IN" sz="1800" u="sng"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dirty="0" err="1">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Tiruchi</a:t>
            </a:r>
            <a:r>
              <a:rPr lang="en-IN"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 Siva, the head of the Dravida </a:t>
            </a:r>
            <a:r>
              <a:rPr lang="en-IN" sz="1800" dirty="0" err="1">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Munnetra</a:t>
            </a:r>
            <a:r>
              <a:rPr lang="en-IN"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Kazhagam</a:t>
            </a:r>
            <a:r>
              <a:rPr lang="en-IN"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 (DMK), presented the measure to the Rajya Sabha in the capacity of a private member's bill. At first, there were representatives of the </a:t>
            </a:r>
            <a:r>
              <a:rPr lang="en-IN" sz="1800" dirty="0" err="1">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Bharatiya</a:t>
            </a:r>
            <a:r>
              <a:rPr lang="en-IN"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 Janata Party (BJP) who attempted to persuade Siva to remove the law by pointing out that it had ambiguities and sections that were not practical. </a:t>
            </a:r>
          </a:p>
          <a:p>
            <a:pPr marL="0" indent="0" algn="just">
              <a:lnSpc>
                <a:spcPct val="150000"/>
              </a:lnSpc>
              <a:buNone/>
            </a:pPr>
            <a:endParaRPr lang="en-IN" sz="18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Tree>
    <p:extLst>
      <p:ext uri="{BB962C8B-B14F-4D97-AF65-F5344CB8AC3E}">
        <p14:creationId xmlns:p14="http://schemas.microsoft.com/office/powerpoint/2010/main" val="32763821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Aesthetic Pastel Cute PowerPoint Background - SlidesCorner">
            <a:extLst>
              <a:ext uri="{FF2B5EF4-FFF2-40B4-BE49-F238E27FC236}">
                <a16:creationId xmlns:a16="http://schemas.microsoft.com/office/drawing/2014/main" id="{86712C20-DF6F-688F-4F48-1196A9C098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9CF1AAFE-BEAE-CC21-9FA4-C00E0B7CAD19}"/>
              </a:ext>
            </a:extLst>
          </p:cNvPr>
          <p:cNvSpPr>
            <a:spLocks noGrp="1"/>
          </p:cNvSpPr>
          <p:nvPr>
            <p:ph idx="1"/>
          </p:nvPr>
        </p:nvSpPr>
        <p:spPr>
          <a:xfrm>
            <a:off x="154983" y="216976"/>
            <a:ext cx="11887199" cy="6323309"/>
          </a:xfrm>
        </p:spPr>
        <p:txBody>
          <a:bodyPr>
            <a:normAutofit lnSpcReduction="10000"/>
          </a:bodyPr>
          <a:lstStyle/>
          <a:p>
            <a:pPr algn="just">
              <a:lnSpc>
                <a:spcPct val="150000"/>
              </a:lnSpc>
            </a:pPr>
            <a:r>
              <a:rPr lang="en-IN" sz="1800" dirty="0" err="1">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Thawar</a:t>
            </a:r>
            <a:r>
              <a:rPr lang="en-IN"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 Chand Gehlot, who is the Minister of Social Justice and Empowerment, stated that several provisions of the law were not only theoretically feasible but also excessively difficult. </a:t>
            </a:r>
          </a:p>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While simultaneously requesting that the Bill be removed, he made a pledge that future legislation will be beneficial to transgender individuals. P. J. </a:t>
            </a:r>
            <a:r>
              <a:rPr lang="en-IN" sz="1800" dirty="0" err="1">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Kurien</a:t>
            </a:r>
            <a:r>
              <a:rPr lang="en-IN"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 a member of the Indian National Congress (INC), and Mukhtar Abbas Naqvi, who is the Minister of State for Parliamentary Affairs, both submitted petitions that were comparable to this one.</a:t>
            </a:r>
          </a:p>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rPr>
              <a:t>Siva, on the other hand, did not agree to remove the measure. He maintained that there were laws in place in 29 countries that cover transsexual rights. It was brought to his attention that there were purportedly 450,000 transsexual persons in India, but the true figure may be anywhere around 20,000. </a:t>
            </a:r>
          </a:p>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rPr>
              <a:t>Even though they were entitled to vote, they were subjected to prejudice in their day-to-day lives. The unfavourable response was given by the members of the ruling party in response to the original voice vote. This resulted in Siva being compelled to request that the house be divided. This was discouraged by the Minister of Finance, Arun Jaitley. </a:t>
            </a:r>
          </a:p>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rPr>
              <a:t>The statement made by Jaitley was that Siva should withdraw the measure and wait for the policies that Gehlot had promised, or else the house should stand behind the law: During the session of the Rajya Sabha that took place on April 24, 2015, the measure was approved by a unanimous vote. </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Tree>
    <p:extLst>
      <p:ext uri="{BB962C8B-B14F-4D97-AF65-F5344CB8AC3E}">
        <p14:creationId xmlns:p14="http://schemas.microsoft.com/office/powerpoint/2010/main" val="41351286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Aesthetic Pastel Cute PowerPoint Background - SlidesCorner">
            <a:extLst>
              <a:ext uri="{FF2B5EF4-FFF2-40B4-BE49-F238E27FC236}">
                <a16:creationId xmlns:a16="http://schemas.microsoft.com/office/drawing/2014/main" id="{5740704F-8207-B908-4244-815DCAC22C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ADBC5EE-0300-B6E6-E212-150A4669D1C5}"/>
              </a:ext>
            </a:extLst>
          </p:cNvPr>
          <p:cNvSpPr>
            <a:spLocks noGrp="1"/>
          </p:cNvSpPr>
          <p:nvPr>
            <p:ph idx="1"/>
          </p:nvPr>
        </p:nvSpPr>
        <p:spPr>
          <a:xfrm>
            <a:off x="263471" y="247972"/>
            <a:ext cx="11670223" cy="6447295"/>
          </a:xfrm>
        </p:spPr>
        <p:txBody>
          <a:bodyPr/>
          <a:lstStyle/>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rPr>
              <a:t>The opposition had the majority of seats in the Rajya Sabha, but the Treasury Bench also supported the bill. Gopi Shankar Madurai and Simran Shaikh, both advocates for LGBT rights, expressed their satisfaction at the move. Due to the fact that it is the first private member's bill to be approved by any chamber in almost three decades and by the Rajya Sabha in nearly half a century, the measure is regarded to be historic. </a:t>
            </a:r>
          </a:p>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After a discussion and a reaction from the government, the legislation are often removed from consideration. As of that moment, there had been a total of just fourteen private member's bills enacted since 1947. </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pPr>
            <a:r>
              <a:rPr lang="en-IN" sz="1800" dirty="0" err="1">
                <a:solidFill>
                  <a:srgbClr val="000000"/>
                </a:solidFill>
                <a:effectLst/>
                <a:latin typeface="Times New Roman" panose="02020603050405020304" pitchFamily="18" charset="0"/>
                <a:ea typeface="Calibri" panose="020F0502020204030204" pitchFamily="34" charset="0"/>
              </a:rPr>
              <a:t>Baijayant</a:t>
            </a:r>
            <a:r>
              <a:rPr lang="en-IN" sz="1800" dirty="0">
                <a:solidFill>
                  <a:srgbClr val="000000"/>
                </a:solidFill>
                <a:effectLst/>
                <a:latin typeface="Times New Roman" panose="02020603050405020304" pitchFamily="18" charset="0"/>
                <a:ea typeface="Calibri" panose="020F0502020204030204" pitchFamily="34" charset="0"/>
              </a:rPr>
              <a:t> Panda, the leader of the Biju Janata Dal (BJD), presented the bill before the Lok Sabha on February 26, 2016, with the purpose of providing an opportunity for discussion. </a:t>
            </a:r>
            <a:endParaRPr lang="en-IN" sz="1800" dirty="0">
              <a:solidFill>
                <a:srgbClr val="000000"/>
              </a:solidFill>
              <a:latin typeface="Times New Roman" panose="02020603050405020304" pitchFamily="18" charset="0"/>
              <a:ea typeface="Calibri" panose="020F0502020204030204" pitchFamily="34" charset="0"/>
            </a:endParaRPr>
          </a:p>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It was Panda's contention that the law would assist in the extension of constitutional rights and put an end to prejudice against transgender individuals, so enabling them to lead a life that is marked by dignity. Additionally, </a:t>
            </a:r>
            <a:r>
              <a:rPr lang="en-IN" sz="1800" dirty="0" err="1">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Jagdambika</a:t>
            </a:r>
            <a:r>
              <a:rPr lang="en-IN" sz="1800" dirty="0">
                <a:solidFill>
                  <a:srgbClr val="000000"/>
                </a:solidFill>
                <a:effectLst/>
                <a:latin typeface="Times New Roman" panose="02020603050405020304" pitchFamily="18" charset="0"/>
                <a:ea typeface="Calibri" panose="020F0502020204030204" pitchFamily="34" charset="0"/>
                <a:cs typeface="Mangal" panose="02040503050203030202" pitchFamily="18" charset="0"/>
              </a:rPr>
              <a:t> Pal, the head of the BJP, advocated for the elimination of prejudice against transgender individuals. </a:t>
            </a:r>
            <a:endParaRPr lang="en-IN"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0138163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Aesthetic Pastel Cute PowerPoint Background - SlidesCorner">
            <a:extLst>
              <a:ext uri="{FF2B5EF4-FFF2-40B4-BE49-F238E27FC236}">
                <a16:creationId xmlns:a16="http://schemas.microsoft.com/office/drawing/2014/main" id="{1D634CB4-C0FE-0E6D-CA0A-8C110B0A02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E1D9060-2A81-DC90-8C38-5450ECB341A5}"/>
              </a:ext>
            </a:extLst>
          </p:cNvPr>
          <p:cNvSpPr>
            <a:spLocks noGrp="1"/>
          </p:cNvSpPr>
          <p:nvPr>
            <p:ph type="title"/>
          </p:nvPr>
        </p:nvSpPr>
        <p:spPr>
          <a:xfrm>
            <a:off x="838200" y="365125"/>
            <a:ext cx="10515600" cy="843743"/>
          </a:xfrm>
        </p:spPr>
        <p:txBody>
          <a:bodyPr>
            <a:normAutofit/>
          </a:bodyPr>
          <a:lstStyle/>
          <a:p>
            <a:pPr algn="ctr"/>
            <a:r>
              <a:rPr lang="en-IN" sz="4000" b="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REVIEW OF LITERATURE </a:t>
            </a:r>
            <a:endParaRPr lang="en-IN" sz="80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F702CAD-6B8C-B75D-B0AF-3AF1C387D511}"/>
              </a:ext>
            </a:extLst>
          </p:cNvPr>
          <p:cNvSpPr>
            <a:spLocks noGrp="1"/>
          </p:cNvSpPr>
          <p:nvPr>
            <p:ph idx="1"/>
          </p:nvPr>
        </p:nvSpPr>
        <p:spPr>
          <a:xfrm>
            <a:off x="309967" y="1487837"/>
            <a:ext cx="11639226" cy="5176434"/>
          </a:xfrm>
        </p:spPr>
        <p:txBody>
          <a:bodyPr>
            <a:normAutofit fontScale="92500" lnSpcReduction="20000"/>
          </a:bodyPr>
          <a:lstStyle/>
          <a:p>
            <a:pPr algn="just">
              <a:lnSpc>
                <a:spcPct val="150000"/>
              </a:lnSpc>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Singh, B. (2022)</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has long provoked extraordinary conversation at the national and international levels. The extension of a few legal protections for the LGBTQ people group and the developing social acknowledgment and participation in LGBTQ-inclusive talk have positively assisted the country with moving toward more prominent inclusivity, however discrimination against the LGBTQ people group actually exists in the work environment, in the schooling system, and in the medical services framework. Discrimination against LGBTQ individuals has been progressively glaring in medical clinic settings as of late. Patients itemized a great many prejudicial encounters, for example, being denied admittance to guiding, reproductive treatment, routine screenings, and, surprisingly, pediatric consideration for their offspring. Transgender medical services incorporates sex reassignment medical procedures as well as the conclusion, therapy, and prevention of physical and mental sicknesses for transgender individuals. Transgender medical care covers a scope of subjects, including gender variance, sex reassignment treatment, wellbeing perils connected with violence and emotional well-being, and admittance to medical services for transgender individuals in various regions of the planet. Progress related clinical treatment is still explicitly barred from numerous business protection plans and government medical services programs. Even once these limitations are lifted, the fight should keep on ensuring that transgender individuals have significant, full admittance to progress related care, liberated from expensive and pointless essentials and limitations on the sorts of treatment that might be provided. The Transgender People (Protection of Rights) Act, 2019 was passed to resolve issues relating to the government assistance and protection of transgender individuals' rights.</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9706362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Aesthetic Pastel Cute PowerPoint Background - SlidesCorner">
            <a:extLst>
              <a:ext uri="{FF2B5EF4-FFF2-40B4-BE49-F238E27FC236}">
                <a16:creationId xmlns:a16="http://schemas.microsoft.com/office/drawing/2014/main" id="{229D9FEB-EA7F-46A1-01C8-DED303A588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29E2134A-CB2D-5FA3-AE4F-D3156172FF17}"/>
              </a:ext>
            </a:extLst>
          </p:cNvPr>
          <p:cNvSpPr>
            <a:spLocks noGrp="1"/>
          </p:cNvSpPr>
          <p:nvPr>
            <p:ph idx="1"/>
          </p:nvPr>
        </p:nvSpPr>
        <p:spPr>
          <a:xfrm>
            <a:off x="170482" y="278968"/>
            <a:ext cx="11809708" cy="6323309"/>
          </a:xfrm>
        </p:spPr>
        <p:txBody>
          <a:bodyPr/>
          <a:lstStyle/>
          <a:p>
            <a:pPr algn="just">
              <a:lnSpc>
                <a:spcPct val="150000"/>
              </a:lnSpc>
            </a:pPr>
            <a:r>
              <a:rPr lang="en-IN" sz="1800" b="1" dirty="0">
                <a:effectLst/>
                <a:latin typeface="Times New Roman" panose="02020603050405020304" pitchFamily="18" charset="0"/>
                <a:ea typeface="Calibri" panose="020F0502020204030204" pitchFamily="34" charset="0"/>
                <a:cs typeface="Mangal" panose="02040503050203030202" pitchFamily="18" charset="0"/>
              </a:rPr>
              <a:t>Earle, M., et.al., (2021)</a:t>
            </a:r>
            <a:r>
              <a:rPr lang="en-IN" sz="1800" dirty="0">
                <a:effectLst/>
                <a:latin typeface="Times New Roman" panose="02020603050405020304" pitchFamily="18" charset="0"/>
                <a:ea typeface="Calibri" panose="020F0502020204030204" pitchFamily="34" charset="0"/>
                <a:cs typeface="Mangal" panose="02040503050203030202" pitchFamily="18" charset="0"/>
              </a:rPr>
              <a:t> </a:t>
            </a: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There is a developing collection of exploration proposing that, even while intergroup contact often decreases inclination, context oriented contemplations ought to likewise be thought about. More perplexing insightful procedures that think about the individual (Level-1) as well as their environment (Level-2) are advantageous to such a methodology, like multilevel demonstrating. By utilizing this strategy, we evaluate individual and relevant factors of help for gay/lesbian and transgender rights notwithstanding mentalities. Results utilizing an example of members from 77 unique nations showed that dwelling in a country with more gay/lesbian rights (Level-2) and having individual gay/lesbian contact (Level-1) anticipated more grounded help for gay/lesbian rights (n = 71,991). Essentially, being in a country with additional transgender rights and having transgender contact anticipated more elevated levels of help for transgender rights (n = 70,056). Furthermore, shown and investigated are cross-level interactions. Overall, the outcomes underline the meaning of environmental and individual factors in deciding LGBT people group support.</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Tree>
    <p:extLst>
      <p:ext uri="{BB962C8B-B14F-4D97-AF65-F5344CB8AC3E}">
        <p14:creationId xmlns:p14="http://schemas.microsoft.com/office/powerpoint/2010/main" val="21884689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Aesthetic Pastel Cute PowerPoint Background - SlidesCorner">
            <a:extLst>
              <a:ext uri="{FF2B5EF4-FFF2-40B4-BE49-F238E27FC236}">
                <a16:creationId xmlns:a16="http://schemas.microsoft.com/office/drawing/2014/main" id="{F752C7AA-BD7A-A6CB-6E3E-F60C4B4159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5F5E27D-7660-C273-94B0-80A854FFA272}"/>
              </a:ext>
            </a:extLst>
          </p:cNvPr>
          <p:cNvSpPr>
            <a:spLocks noGrp="1"/>
          </p:cNvSpPr>
          <p:nvPr>
            <p:ph type="title"/>
          </p:nvPr>
        </p:nvSpPr>
        <p:spPr>
          <a:xfrm>
            <a:off x="838200" y="365126"/>
            <a:ext cx="10515600" cy="797248"/>
          </a:xfrm>
        </p:spPr>
        <p:txBody>
          <a:bodyPr>
            <a:normAutofit/>
          </a:bodyPr>
          <a:lstStyle/>
          <a:p>
            <a:pPr algn="ctr"/>
            <a:r>
              <a:rPr lang="en-US" sz="4000" b="1" dirty="0">
                <a:latin typeface="Times New Roman" panose="02020603050405020304" pitchFamily="18" charset="0"/>
                <a:cs typeface="Times New Roman" panose="02020603050405020304" pitchFamily="18" charset="0"/>
              </a:rPr>
              <a:t>METHODOLOGY</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7543110-2861-395C-D268-24A4C36A42C3}"/>
              </a:ext>
            </a:extLst>
          </p:cNvPr>
          <p:cNvSpPr>
            <a:spLocks noGrp="1"/>
          </p:cNvSpPr>
          <p:nvPr>
            <p:ph idx="1"/>
          </p:nvPr>
        </p:nvSpPr>
        <p:spPr>
          <a:xfrm>
            <a:off x="170481" y="1487837"/>
            <a:ext cx="11778711" cy="5005038"/>
          </a:xfrm>
        </p:spPr>
        <p:txBody>
          <a:bodyPr>
            <a:normAutofit fontScale="92500" lnSpcReduction="20000"/>
          </a:bodyPr>
          <a:lstStyle/>
          <a:p>
            <a:pPr marL="0" indent="0" algn="just">
              <a:lnSpc>
                <a:spcPct val="150000"/>
              </a:lnSpc>
              <a:spcAft>
                <a:spcPts val="800"/>
              </a:spcAft>
              <a:buNone/>
            </a:pPr>
            <a:r>
              <a:rPr lang="en-IN" sz="1800" b="1" u="sng"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Research Design</a:t>
            </a:r>
            <a:endParaRPr lang="en-IN" sz="1800" u="sng"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When investigating the socio-legal dimensions of transgender rights, a qualitative study design will be utilized as the research methodology. The contents of the Transgender Protection Act, 2019, as well as the effects that each of these laws has had on the transgender community will be the primary focus of the study.</a:t>
            </a:r>
            <a:endParaRPr lang="en-IN"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IN" sz="1800" b="1" u="sng"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Data Collection</a:t>
            </a:r>
            <a:endParaRPr lang="en-IN" sz="1800" u="sng"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b="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Primary Sources:</a:t>
            </a:r>
            <a:r>
              <a:rPr lang="en-IN"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Legal documents, judicial decisions (such as National Legal Services Authority v. Union of India), reports from the government, and interviews with members of the transgender community, activists, and legal professionals are all included in this collection.</a:t>
            </a: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b="1"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Secondary Sources:</a:t>
            </a:r>
            <a:r>
              <a:rPr lang="en-IN" sz="1800" dirty="0">
                <a:solidFill>
                  <a:srgbClr val="222222"/>
                </a:solidFill>
                <a:effectLst/>
                <a:latin typeface="Times New Roman" panose="02020603050405020304" pitchFamily="18" charset="0"/>
                <a:ea typeface="Calibri" panose="020F0502020204030204" pitchFamily="34" charset="0"/>
                <a:cs typeface="Times New Roman" panose="02020603050405020304" pitchFamily="18" charset="0"/>
              </a:rPr>
              <a:t> Sources such as academic studies, books, reports from non-governmental organizations (NGOs), and pieces published in the media that offer insights into the socio-economic situations, political engagement, and exclusion of transgender persons.</a:t>
            </a:r>
          </a:p>
          <a:p>
            <a:endParaRPr lang="en-IN" dirty="0"/>
          </a:p>
        </p:txBody>
      </p:sp>
    </p:spTree>
    <p:extLst>
      <p:ext uri="{BB962C8B-B14F-4D97-AF65-F5344CB8AC3E}">
        <p14:creationId xmlns:p14="http://schemas.microsoft.com/office/powerpoint/2010/main" val="35776416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esthetic Pastel Cute PowerPoint Background - SlidesCorner">
            <a:extLst>
              <a:ext uri="{FF2B5EF4-FFF2-40B4-BE49-F238E27FC236}">
                <a16:creationId xmlns:a16="http://schemas.microsoft.com/office/drawing/2014/main" id="{0ACFB157-723E-553D-CB80-ECB49F16C0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DC864F7-4172-7EE4-229D-7796F96200C4}"/>
              </a:ext>
            </a:extLst>
          </p:cNvPr>
          <p:cNvSpPr>
            <a:spLocks noGrp="1"/>
          </p:cNvSpPr>
          <p:nvPr>
            <p:ph idx="1"/>
          </p:nvPr>
        </p:nvSpPr>
        <p:spPr>
          <a:xfrm>
            <a:off x="154983" y="216976"/>
            <a:ext cx="11871701" cy="6447295"/>
          </a:xfrm>
        </p:spPr>
        <p:txBody>
          <a:bodyPr>
            <a:normAutofit/>
          </a:bodyPr>
          <a:lstStyle/>
          <a:p>
            <a:pPr marL="0" indent="0" algn="just">
              <a:lnSpc>
                <a:spcPct val="150000"/>
              </a:lnSpc>
              <a:spcAft>
                <a:spcPts val="800"/>
              </a:spcAft>
              <a:buNone/>
            </a:pPr>
            <a:r>
              <a:rPr lang="en-IN" sz="1800" b="1" u="sng"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Case Study Approach</a:t>
            </a:r>
            <a:endParaRPr lang="en-IN" sz="1800" u="sng"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The project will evaluate the influence that legislative frameworks have on the lives of transgender people and will involve in-depth case studies of transgender people. In the case of National Legal Services Authority v. Union of India, the ground-breaking decision that was handed down will receive special focus.</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0" indent="0" algn="just">
              <a:lnSpc>
                <a:spcPct val="150000"/>
              </a:lnSpc>
              <a:spcAft>
                <a:spcPts val="800"/>
              </a:spcAft>
              <a:buNone/>
            </a:pPr>
            <a:r>
              <a:rPr lang="en-IN" sz="1800" b="1" u="sng"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Legal Analysis</a:t>
            </a:r>
            <a:endParaRPr lang="en-IN" sz="1800" u="sng"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The Transgender Protection Act of 2019 will be subjected to a comprehensive review, which will include a comparison analysis with worldwide legal norms concerning transgender rights.</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marL="0" indent="0" algn="just">
              <a:lnSpc>
                <a:spcPct val="150000"/>
              </a:lnSpc>
              <a:spcAft>
                <a:spcPts val="800"/>
              </a:spcAft>
              <a:buNone/>
            </a:pPr>
            <a:r>
              <a:rPr lang="en-IN" sz="1800" b="1" u="sng"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Thematic Analysis</a:t>
            </a:r>
            <a:endParaRPr lang="en-IN" sz="1800" u="sng"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To gain a better understanding of the law's larger ramifications, we will be doing an analysis of topics such as the creation of identities, socioeconomic situations, exclusion, and human dignity.</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Tree>
    <p:extLst>
      <p:ext uri="{BB962C8B-B14F-4D97-AF65-F5344CB8AC3E}">
        <p14:creationId xmlns:p14="http://schemas.microsoft.com/office/powerpoint/2010/main" val="11631396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Aesthetic Pastel Cute PowerPoint Background - SlidesCorner">
            <a:extLst>
              <a:ext uri="{FF2B5EF4-FFF2-40B4-BE49-F238E27FC236}">
                <a16:creationId xmlns:a16="http://schemas.microsoft.com/office/drawing/2014/main" id="{17986B32-6240-0928-86EF-C13ACC392D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7083C42-C3AA-BA21-6BCD-437EE84C033E}"/>
              </a:ext>
            </a:extLst>
          </p:cNvPr>
          <p:cNvSpPr>
            <a:spLocks noGrp="1"/>
          </p:cNvSpPr>
          <p:nvPr>
            <p:ph type="title"/>
          </p:nvPr>
        </p:nvSpPr>
        <p:spPr>
          <a:xfrm>
            <a:off x="838200" y="365125"/>
            <a:ext cx="10515600" cy="642265"/>
          </a:xfrm>
        </p:spPr>
        <p:txBody>
          <a:bodyPr>
            <a:normAutofit/>
          </a:bodyPr>
          <a:lstStyle/>
          <a:p>
            <a:pPr algn="ctr"/>
            <a:r>
              <a:rPr lang="en-IN" sz="4000" b="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FINDINGS </a:t>
            </a:r>
            <a:endParaRPr lang="en-IN" sz="8000" dirty="0"/>
          </a:p>
        </p:txBody>
      </p:sp>
      <p:sp>
        <p:nvSpPr>
          <p:cNvPr id="3" name="Content Placeholder 2">
            <a:extLst>
              <a:ext uri="{FF2B5EF4-FFF2-40B4-BE49-F238E27FC236}">
                <a16:creationId xmlns:a16="http://schemas.microsoft.com/office/drawing/2014/main" id="{113E81A8-C273-B5AB-4A9C-82FB6D951067}"/>
              </a:ext>
            </a:extLst>
          </p:cNvPr>
          <p:cNvSpPr>
            <a:spLocks noGrp="1"/>
          </p:cNvSpPr>
          <p:nvPr>
            <p:ph idx="1"/>
          </p:nvPr>
        </p:nvSpPr>
        <p:spPr>
          <a:xfrm>
            <a:off x="185981" y="1456842"/>
            <a:ext cx="11763212" cy="5145436"/>
          </a:xfrm>
        </p:spPr>
        <p:txBody>
          <a:bodyPr/>
          <a:lstStyle/>
          <a:p>
            <a:pPr algn="just">
              <a:lnSpc>
                <a:spcPct val="150000"/>
              </a:lnSpc>
              <a:spcAft>
                <a:spcPts val="800"/>
              </a:spcAft>
            </a:pPr>
            <a:r>
              <a:rPr lang="en-IN" sz="1800" b="1" u="sng"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Origin and identity formation of transgenders</a:t>
            </a:r>
            <a:endParaRPr lang="en-IN" sz="1800" u="sng" dirty="0">
              <a:effectLst/>
              <a:latin typeface="Calibri" panose="020F0502020204030204" pitchFamily="34" charset="0"/>
              <a:ea typeface="Calibri" panose="020F0502020204030204" pitchFamily="34" charset="0"/>
              <a:cs typeface="Mangal" panose="02040503050203030202" pitchFamily="18" charset="0"/>
            </a:endParaRPr>
          </a:p>
          <a:p>
            <a:pPr marL="0" indent="0" algn="just">
              <a:lnSpc>
                <a:spcPct val="150000"/>
              </a:lnSpc>
              <a:spcAft>
                <a:spcPts val="800"/>
              </a:spcAft>
              <a:buNone/>
            </a:pP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A transgender individual is depicted as somebody "whose gender doesn't match the gender relegated to that individual upon entering the world and incorporates trans-men or trans-ladies, people with intersex variations, gender-queers, and people having socio-cultural personalities, for example, </a:t>
            </a:r>
            <a:r>
              <a:rPr lang="en-IN" sz="1800"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kinnar</a:t>
            </a: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hijras, </a:t>
            </a:r>
            <a:r>
              <a:rPr lang="en-IN" sz="1800"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aravani</a:t>
            </a: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and </a:t>
            </a:r>
            <a:r>
              <a:rPr lang="en-IN" sz="1800"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jogta</a:t>
            </a: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a:t>
            </a:r>
          </a:p>
          <a:p>
            <a:pPr marL="0" indent="0" algn="just">
              <a:lnSpc>
                <a:spcPct val="150000"/>
              </a:lnSpc>
              <a:spcAft>
                <a:spcPts val="800"/>
              </a:spcAft>
              <a:buNone/>
            </a:pP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This definition is provided by the Transgender People (Protection of Rights Bill), 2019.  The origins of transgender people may be found in ancient times, when there existed a </a:t>
            </a:r>
            <a:r>
              <a:rPr lang="en-IN" sz="1800"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Satpatha</a:t>
            </a: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Brahman who did not fit into either the male or female categories. Transgender people were referred to as Hijras in several ancient religious writings. </a:t>
            </a:r>
          </a:p>
          <a:p>
            <a:pPr marL="0" indent="0" algn="just">
              <a:lnSpc>
                <a:spcPct val="150000"/>
              </a:lnSpc>
              <a:spcAft>
                <a:spcPts val="800"/>
              </a:spcAft>
              <a:buNone/>
            </a:pP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It also happened that they were dispersed around the nation. For instance, there was a story that </a:t>
            </a:r>
            <a:r>
              <a:rPr lang="en-IN" sz="1800"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Aravani</a:t>
            </a: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wedded Lord Vishnu in the Tamil Nadu states. Given the yearly celebration of </a:t>
            </a:r>
            <a:r>
              <a:rPr lang="en-IN" sz="1800"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Koovagam</a:t>
            </a: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a:t>
            </a:r>
            <a:r>
              <a:rPr lang="en-IN" sz="1800"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Aravani</a:t>
            </a: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was revered as the embodiment of Mohini.</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Tree>
    <p:extLst>
      <p:ext uri="{BB962C8B-B14F-4D97-AF65-F5344CB8AC3E}">
        <p14:creationId xmlns:p14="http://schemas.microsoft.com/office/powerpoint/2010/main" val="1501698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esthetic Pastel Cute PowerPoint Background - SlidesCorner">
            <a:extLst>
              <a:ext uri="{FF2B5EF4-FFF2-40B4-BE49-F238E27FC236}">
                <a16:creationId xmlns:a16="http://schemas.microsoft.com/office/drawing/2014/main" id="{CCF0ACAD-2406-A58E-F3E9-02E70B27E9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09EA4CE-91EC-45DC-DACC-AA1E729D0FE7}"/>
              </a:ext>
            </a:extLst>
          </p:cNvPr>
          <p:cNvSpPr>
            <a:spLocks noGrp="1"/>
          </p:cNvSpPr>
          <p:nvPr>
            <p:ph idx="1"/>
          </p:nvPr>
        </p:nvSpPr>
        <p:spPr>
          <a:xfrm>
            <a:off x="154983" y="154982"/>
            <a:ext cx="11794209" cy="6354305"/>
          </a:xfrm>
        </p:spPr>
        <p:txBody>
          <a:bodyPr>
            <a:normAutofit lnSpcReduction="10000"/>
          </a:bodyPr>
          <a:lstStyle/>
          <a:p>
            <a:pPr algn="just">
              <a:lnSpc>
                <a:spcPct val="150000"/>
              </a:lnSpc>
            </a:pP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They give themselves up to marriage on this auspicious day in order to grieve his passing and face the day after as widows. The identification of Hijras has been discovered in mythology in states like Gujarat and Madhya Pradesh. For example, "Arjuna" has been identified as a eunuch named </a:t>
            </a:r>
            <a:r>
              <a:rPr lang="en-IN" sz="1800"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Bahuchara</a:t>
            </a: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in which the tale of </a:t>
            </a:r>
            <a:r>
              <a:rPr lang="en-IN" sz="1800"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Sikhandin</a:t>
            </a: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Amba's long-ago return from exile is told. </a:t>
            </a:r>
          </a:p>
          <a:p>
            <a:pPr algn="just">
              <a:lnSpc>
                <a:spcPct val="150000"/>
              </a:lnSpc>
            </a:pP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One of the Pandavas from the Mahabharata, Virat, the so-called "eunuch," was the court for over a year. How the Hijras have been able to identify with Arjuna is unknown, though. In the Sanskrit poetry, however, they portrayed themselves as the best warriors. </a:t>
            </a:r>
          </a:p>
          <a:p>
            <a:pPr algn="just">
              <a:lnSpc>
                <a:spcPct val="150000"/>
              </a:lnSpc>
            </a:pP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The 2011 Indian Census found that 5,4854 of the estimated 4,87,803 lakh transgender people were under the age of six. Its literacy rate is 56.7%. States like Uttar Pradesh and Maharashtra, with populations of 28% and 8%, respectively, have concentrated populations. It is 9% in Andhra Pradesh, 6% in Madhya Pradesh, and 6% in West Bengal. </a:t>
            </a:r>
          </a:p>
          <a:p>
            <a:pPr algn="just">
              <a:lnSpc>
                <a:spcPct val="150000"/>
              </a:lnSpc>
            </a:pP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The Hijra community is often regarded as one of the most disadvantaged groups in society. They do not have the same standing or access to opportunities.</a:t>
            </a:r>
          </a:p>
          <a:p>
            <a:pPr algn="just">
              <a:lnSpc>
                <a:spcPct val="150000"/>
              </a:lnSpc>
            </a:pP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They receive very little or no educational resources. They are marginalized within society as a whole. Because of the lower literacy rate, about 45% of people work as primary </a:t>
            </a:r>
            <a:r>
              <a:rPr lang="en-IN" sz="1800" dirty="0" err="1">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laborers</a:t>
            </a:r>
            <a:r>
              <a:rPr lang="en-IN" sz="18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with the remaining individuals engaging in prostitution.</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Tree>
    <p:extLst>
      <p:ext uri="{BB962C8B-B14F-4D97-AF65-F5344CB8AC3E}">
        <p14:creationId xmlns:p14="http://schemas.microsoft.com/office/powerpoint/2010/main" val="37610365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esthetic Pastel Cute PowerPoint Background - SlidesCorner">
            <a:extLst>
              <a:ext uri="{FF2B5EF4-FFF2-40B4-BE49-F238E27FC236}">
                <a16:creationId xmlns:a16="http://schemas.microsoft.com/office/drawing/2014/main" id="{8288B6A5-79EB-3CA9-04A9-2D4F7634AB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46459EE-11B5-DEC8-30F0-0120FD189B40}"/>
              </a:ext>
            </a:extLst>
          </p:cNvPr>
          <p:cNvSpPr>
            <a:spLocks noGrp="1"/>
          </p:cNvSpPr>
          <p:nvPr>
            <p:ph type="title"/>
          </p:nvPr>
        </p:nvSpPr>
        <p:spPr>
          <a:xfrm>
            <a:off x="838200" y="365125"/>
            <a:ext cx="10515600" cy="843743"/>
          </a:xfrm>
        </p:spPr>
        <p:txBody>
          <a:bodyPr>
            <a:normAutofit/>
          </a:bodyPr>
          <a:lstStyle/>
          <a:p>
            <a:pPr algn="ctr"/>
            <a:r>
              <a:rPr lang="en-IN" sz="4000" b="1"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CONCLUSION</a:t>
            </a:r>
            <a:endParaRPr lang="en-IN" sz="4000" dirty="0"/>
          </a:p>
        </p:txBody>
      </p:sp>
      <p:sp>
        <p:nvSpPr>
          <p:cNvPr id="3" name="Content Placeholder 2">
            <a:extLst>
              <a:ext uri="{FF2B5EF4-FFF2-40B4-BE49-F238E27FC236}">
                <a16:creationId xmlns:a16="http://schemas.microsoft.com/office/drawing/2014/main" id="{CFFA23FD-E942-3CFA-36B8-5283BB05A655}"/>
              </a:ext>
            </a:extLst>
          </p:cNvPr>
          <p:cNvSpPr>
            <a:spLocks noGrp="1"/>
          </p:cNvSpPr>
          <p:nvPr>
            <p:ph idx="1"/>
          </p:nvPr>
        </p:nvSpPr>
        <p:spPr>
          <a:xfrm>
            <a:off x="247973" y="1518834"/>
            <a:ext cx="11825207" cy="5114441"/>
          </a:xfrm>
        </p:spPr>
        <p:txBody>
          <a:bodyPr>
            <a:normAutofit fontScale="85000" lnSpcReduction="20000"/>
          </a:bodyPr>
          <a:lstStyle/>
          <a:p>
            <a:pPr algn="just">
              <a:lnSpc>
                <a:spcPct val="150000"/>
              </a:lnSpc>
              <a:spcAft>
                <a:spcPts val="800"/>
              </a:spcAft>
            </a:pPr>
            <a:r>
              <a:rPr lang="en-IN" sz="19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While the Transgender Persons (Protection of Rights) Act, 2019, is a significant step towards recognizing and preserving the rights of transgender individuals in India, the socio-legal analysis demonstrates that large gaps remain in its implementation and efficacy. This is despite the fact that the act was passed in 2019.</a:t>
            </a:r>
          </a:p>
          <a:p>
            <a:pPr algn="just">
              <a:lnSpc>
                <a:spcPct val="150000"/>
              </a:lnSpc>
              <a:spcAft>
                <a:spcPts val="800"/>
              </a:spcAft>
            </a:pPr>
            <a:r>
              <a:rPr lang="en-IN" sz="19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 Transgender persons continue to experience serious socio-economic obstacles, exclusion from social and cultural arenas, and a lack of government engagement, notwithstanding the legal measures that have been made. The marginalization of transgender people is brought about by the historical backdrop and cultural attitudes of these persons, which the existing legal framework has not yet addressed in its entirety. </a:t>
            </a:r>
          </a:p>
          <a:p>
            <a:pPr algn="just">
              <a:lnSpc>
                <a:spcPct val="150000"/>
              </a:lnSpc>
              <a:spcAft>
                <a:spcPts val="800"/>
              </a:spcAft>
            </a:pPr>
            <a:r>
              <a:rPr lang="en-IN" sz="19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In addition to this, the study emphasizes the importance of a more solid legal recognition and the incorporation of transgender people into a variety of social contexts. Continuous efforts must be made to bridge the gap between the legislation and the lived reality of transgender people in order to guarantee that the Act continues to act as a transformational weapon for social justice. </a:t>
            </a:r>
          </a:p>
          <a:p>
            <a:pPr algn="just">
              <a:lnSpc>
                <a:spcPct val="150000"/>
              </a:lnSpc>
              <a:spcAft>
                <a:spcPts val="800"/>
              </a:spcAft>
            </a:pPr>
            <a:r>
              <a:rPr lang="en-IN" sz="1900" dirty="0">
                <a:solidFill>
                  <a:srgbClr val="222222"/>
                </a:solidFill>
                <a:effectLst/>
                <a:latin typeface="Times New Roman" panose="02020603050405020304" pitchFamily="18" charset="0"/>
                <a:ea typeface="Calibri" panose="020F0502020204030204" pitchFamily="34" charset="0"/>
                <a:cs typeface="Mangal" panose="02040503050203030202" pitchFamily="18" charset="0"/>
              </a:rPr>
              <a:t>Improving legislative requirements, raising public awareness, and ensuring that governmental and non-governmental groups work together to create an environment that is welcoming to transgender individuals and respects their rights and dignity are some of the recommendations that have been made.</a:t>
            </a:r>
            <a:endParaRPr lang="en-IN" sz="1900"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Tree>
    <p:extLst>
      <p:ext uri="{BB962C8B-B14F-4D97-AF65-F5344CB8AC3E}">
        <p14:creationId xmlns:p14="http://schemas.microsoft.com/office/powerpoint/2010/main" val="36509572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esthetic Pastel Cute PowerPoint Background - SlidesCorner">
            <a:extLst>
              <a:ext uri="{FF2B5EF4-FFF2-40B4-BE49-F238E27FC236}">
                <a16:creationId xmlns:a16="http://schemas.microsoft.com/office/drawing/2014/main" id="{3EC7B3E1-8D04-A331-F7F7-D799A0A139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F8D1664-3E01-2D1B-BD60-C03596CAB005}"/>
              </a:ext>
            </a:extLst>
          </p:cNvPr>
          <p:cNvSpPr>
            <a:spLocks noGrp="1"/>
          </p:cNvSpPr>
          <p:nvPr>
            <p:ph type="title"/>
          </p:nvPr>
        </p:nvSpPr>
        <p:spPr>
          <a:xfrm>
            <a:off x="838200" y="365125"/>
            <a:ext cx="10515600" cy="936733"/>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E2F6C955-1ABF-53DB-1138-BCDADAA91741}"/>
              </a:ext>
            </a:extLst>
          </p:cNvPr>
          <p:cNvSpPr>
            <a:spLocks noGrp="1"/>
          </p:cNvSpPr>
          <p:nvPr>
            <p:ph idx="1"/>
          </p:nvPr>
        </p:nvSpPr>
        <p:spPr>
          <a:xfrm>
            <a:off x="170481" y="1825625"/>
            <a:ext cx="11778712" cy="4838646"/>
          </a:xfrm>
        </p:spPr>
        <p:txBody>
          <a:bodyPr>
            <a:normAutofit fontScale="92500" lnSpcReduction="10000"/>
          </a:bodyPr>
          <a:lstStyle/>
          <a:p>
            <a:pPr algn="just">
              <a:lnSpc>
                <a:spcPct val="150000"/>
              </a:lnSpc>
            </a:pPr>
            <a:r>
              <a:rPr lang="en-IN" sz="1800" dirty="0">
                <a:effectLst/>
                <a:latin typeface="Times New Roman" panose="02020603050405020304" pitchFamily="18" charset="0"/>
                <a:ea typeface="Calibri" panose="020F0502020204030204" pitchFamily="34" charset="0"/>
                <a:cs typeface="Mangal" panose="02040503050203030202" pitchFamily="18" charset="0"/>
              </a:rPr>
              <a:t>Singh, B. (2022). Understanding legal frameworks concerning transgender healthcare in the age of dynamism. Electronic Journal of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Soci</a:t>
            </a:r>
            <a:endParaRPr lang="en-IN" sz="1800" dirty="0">
              <a:effectLst/>
              <a:latin typeface="Times New Roman" panose="02020603050405020304" pitchFamily="18" charset="0"/>
              <a:ea typeface="Calibri" panose="020F0502020204030204" pitchFamily="34" charset="0"/>
              <a:cs typeface="Mangal" panose="02040503050203030202" pitchFamily="18" charset="0"/>
            </a:endParaRPr>
          </a:p>
          <a:p>
            <a:pPr algn="just">
              <a:lnSpc>
                <a:spcPct val="150000"/>
              </a:lnSpc>
            </a:pPr>
            <a:r>
              <a:rPr lang="en-IN" sz="1800" dirty="0">
                <a:effectLst/>
                <a:latin typeface="Times New Roman" panose="02020603050405020304" pitchFamily="18" charset="0"/>
                <a:ea typeface="Calibri" panose="020F0502020204030204" pitchFamily="34" charset="0"/>
                <a:cs typeface="Mangal" panose="02040503050203030202" pitchFamily="18" charset="0"/>
              </a:rPr>
              <a:t>Earle, M.,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Hoffarth</a:t>
            </a:r>
            <a:r>
              <a:rPr lang="en-IN" sz="1800" dirty="0">
                <a:effectLst/>
                <a:latin typeface="Times New Roman" panose="02020603050405020304" pitchFamily="18" charset="0"/>
                <a:ea typeface="Calibri" panose="020F0502020204030204" pitchFamily="34" charset="0"/>
                <a:cs typeface="Mangal" panose="02040503050203030202" pitchFamily="18" charset="0"/>
              </a:rPr>
              <a:t>, M. R.,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Prusaczyk</a:t>
            </a:r>
            <a:r>
              <a:rPr lang="en-IN" sz="1800" dirty="0">
                <a:effectLst/>
                <a:latin typeface="Times New Roman" panose="02020603050405020304" pitchFamily="18" charset="0"/>
                <a:ea typeface="Calibri" panose="020F0502020204030204" pitchFamily="34" charset="0"/>
                <a:cs typeface="Mangal" panose="02040503050203030202" pitchFamily="18" charset="0"/>
              </a:rPr>
              <a:t>, E.,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MacInnis</a:t>
            </a:r>
            <a:r>
              <a:rPr lang="en-IN" sz="1800" dirty="0">
                <a:effectLst/>
                <a:latin typeface="Times New Roman" panose="02020603050405020304" pitchFamily="18" charset="0"/>
                <a:ea typeface="Calibri" panose="020F0502020204030204" pitchFamily="34" charset="0"/>
                <a:cs typeface="Mangal" panose="02040503050203030202" pitchFamily="18" charset="0"/>
              </a:rPr>
              <a:t>, C., &amp; Hodson, G. (2021). A multilevel analysis of LGBT (Lesbian, Gay, Bisexual, Transgender) rights support across 77 countries: The role of contact and country laws. British Journal of Social Psychology, 60(3), 851-869.</a:t>
            </a:r>
          </a:p>
          <a:p>
            <a:pPr algn="just">
              <a:lnSpc>
                <a:spcPct val="150000"/>
              </a:lnSpc>
            </a:pPr>
            <a:r>
              <a:rPr lang="en-IN" sz="1800" dirty="0">
                <a:effectLst/>
                <a:latin typeface="Times New Roman" panose="02020603050405020304" pitchFamily="18" charset="0"/>
                <a:ea typeface="Calibri" panose="020F0502020204030204" pitchFamily="34" charset="0"/>
                <a:cs typeface="Mangal" panose="02040503050203030202" pitchFamily="18" charset="0"/>
              </a:rPr>
              <a:t>Bhattacharya, S. (2019). The transgender nation and its margins: The many lives of the law. South Asia Multidisciplinary Academic Journal, (20).</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pPr>
            <a:r>
              <a:rPr lang="en-IN" sz="1800" dirty="0">
                <a:effectLst/>
                <a:latin typeface="Times New Roman" panose="02020603050405020304" pitchFamily="18" charset="0"/>
                <a:ea typeface="Calibri" panose="020F0502020204030204" pitchFamily="34" charset="0"/>
                <a:cs typeface="Mangal" panose="02040503050203030202" pitchFamily="18" charset="0"/>
              </a:rPr>
              <a:t>Bhattacharya, S., Ghosh, D., &amp;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Purkayastha</a:t>
            </a:r>
            <a:r>
              <a:rPr lang="en-IN" sz="1800" dirty="0">
                <a:effectLst/>
                <a:latin typeface="Times New Roman" panose="02020603050405020304" pitchFamily="18" charset="0"/>
                <a:ea typeface="Calibri" panose="020F0502020204030204" pitchFamily="34" charset="0"/>
                <a:cs typeface="Mangal" panose="02040503050203030202" pitchFamily="18" charset="0"/>
              </a:rPr>
              <a:t>, B. (2022). ‘Transgender Persons (Protection of Rights)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Act’of</a:t>
            </a:r>
            <a:r>
              <a:rPr lang="en-IN" sz="1800" dirty="0">
                <a:effectLst/>
                <a:latin typeface="Times New Roman" panose="02020603050405020304" pitchFamily="18" charset="0"/>
                <a:ea typeface="Calibri" panose="020F0502020204030204" pitchFamily="34" charset="0"/>
                <a:cs typeface="Mangal" panose="02040503050203030202" pitchFamily="18" charset="0"/>
              </a:rPr>
              <a:t> India: An analysis of substantive access to rights of a transgender community. Journal of human rights practice, 14(2), 676-697.</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Mangal" panose="02040503050203030202" pitchFamily="18" charset="0"/>
              </a:rPr>
              <a:t>Duffy, S. (2021). Contested Subjects of Human Rights: Trans‐and Gender‐Variant Subjects of International Human Rights Law. The Modern Law Review, 84(5), 1041-1065.</a:t>
            </a:r>
            <a:endParaRPr lang="en-IN" sz="1800" dirty="0">
              <a:effectLst/>
              <a:latin typeface="Calibri" panose="020F0502020204030204" pitchFamily="34" charset="0"/>
              <a:ea typeface="Calibri" panose="020F0502020204030204" pitchFamily="34" charset="0"/>
              <a:cs typeface="Mangal" panose="02040503050203030202" pitchFamily="18" charset="0"/>
            </a:endParaRPr>
          </a:p>
          <a:p>
            <a:endParaRPr lang="en-IN" sz="1800" dirty="0">
              <a:effectLst/>
              <a:latin typeface="Calibri" panose="020F0502020204030204" pitchFamily="34" charset="0"/>
              <a:ea typeface="Calibri" panose="020F0502020204030204" pitchFamily="34" charset="0"/>
              <a:cs typeface="Mangal" panose="02040503050203030202" pitchFamily="18" charset="0"/>
            </a:endParaRPr>
          </a:p>
          <a:p>
            <a:endParaRPr lang="en-IN" sz="1800" b="1" dirty="0">
              <a:effectLst/>
              <a:latin typeface="Calibri" panose="020F0502020204030204" pitchFamily="34" charset="0"/>
              <a:ea typeface="Calibri" panose="020F0502020204030204" pitchFamily="34" charset="0"/>
              <a:cs typeface="Mangal" panose="02040503050203030202" pitchFamily="18" charset="0"/>
            </a:endParaRPr>
          </a:p>
          <a:p>
            <a:endParaRPr lang="en-IN" dirty="0"/>
          </a:p>
        </p:txBody>
      </p:sp>
    </p:spTree>
    <p:extLst>
      <p:ext uri="{BB962C8B-B14F-4D97-AF65-F5344CB8AC3E}">
        <p14:creationId xmlns:p14="http://schemas.microsoft.com/office/powerpoint/2010/main" val="12077181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Aesthetic Pastel Cute PowerPoint Background - SlidesCorner">
            <a:extLst>
              <a:ext uri="{FF2B5EF4-FFF2-40B4-BE49-F238E27FC236}">
                <a16:creationId xmlns:a16="http://schemas.microsoft.com/office/drawing/2014/main" id="{DC4217F4-8F80-E5FC-4BA6-BDF404917B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B8314266-879A-5730-BAF7-A6D4BB2843FC}"/>
              </a:ext>
            </a:extLst>
          </p:cNvPr>
          <p:cNvSpPr>
            <a:spLocks noGrp="1"/>
          </p:cNvSpPr>
          <p:nvPr>
            <p:ph idx="1"/>
          </p:nvPr>
        </p:nvSpPr>
        <p:spPr/>
        <p:txBody>
          <a:bodyPr/>
          <a:lstStyle/>
          <a:p>
            <a:pPr marL="0" indent="0" algn="ctr">
              <a:buNone/>
            </a:pPr>
            <a:endParaRPr lang="en-US" dirty="0"/>
          </a:p>
          <a:p>
            <a:pPr marL="0" indent="0" algn="ctr">
              <a:buNone/>
            </a:pPr>
            <a:endParaRPr lang="en-US" dirty="0"/>
          </a:p>
          <a:p>
            <a:pPr marL="0" indent="0" algn="ctr">
              <a:buNone/>
            </a:pPr>
            <a:endParaRPr lang="en-US" dirty="0"/>
          </a:p>
          <a:p>
            <a:pPr marL="0" indent="0" algn="ctr">
              <a:buNone/>
            </a:pPr>
            <a:r>
              <a:rPr lang="en-US" sz="4800" b="1" dirty="0">
                <a:latin typeface="Times New Roman" panose="02020603050405020304" pitchFamily="18" charset="0"/>
                <a:cs typeface="Times New Roman" panose="02020603050405020304" pitchFamily="18" charset="0"/>
              </a:rPr>
              <a:t>THANK</a:t>
            </a:r>
          </a:p>
          <a:p>
            <a:pPr marL="0" indent="0" algn="ctr">
              <a:buNone/>
            </a:pPr>
            <a:r>
              <a:rPr lang="en-US" sz="4800" b="1" dirty="0">
                <a:latin typeface="Times New Roman" panose="02020603050405020304" pitchFamily="18" charset="0"/>
                <a:cs typeface="Times New Roman" panose="02020603050405020304" pitchFamily="18" charset="0"/>
              </a:rPr>
              <a:t> YOU</a:t>
            </a:r>
            <a:endParaRPr lang="en-IN" sz="4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63309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2280</Words>
  <Application>Microsoft Office PowerPoint</Application>
  <PresentationFormat>Widescreen</PresentationFormat>
  <Paragraphs>60</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Calibri Light</vt:lpstr>
      <vt:lpstr>Symbol</vt:lpstr>
      <vt:lpstr>Times New Roman</vt:lpstr>
      <vt:lpstr>Office Theme</vt:lpstr>
      <vt:lpstr>SOCIO- LEGAL ANALYSIS OF TRANSGENDER RIGHTS WITH REFERENCE TO TRANSGENDER PROTECTION ACT, 2019</vt:lpstr>
      <vt:lpstr>INTRODUCTION </vt:lpstr>
      <vt:lpstr>PowerPoint Presentation</vt:lpstr>
      <vt:lpstr>PowerPoint Presentation</vt:lpstr>
      <vt:lpstr>REVIEW OF LITERATURE </vt:lpstr>
      <vt:lpstr>PowerPoint Presentation</vt:lpstr>
      <vt:lpstr>METHODOLOGY</vt:lpstr>
      <vt:lpstr>PowerPoint Presentation</vt:lpstr>
      <vt:lpstr>FINDINGS </vt:lpstr>
      <vt:lpstr>PowerPoint Presentation</vt:lpstr>
      <vt:lpstr>CONCLUSION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4</cp:revision>
  <dcterms:created xsi:type="dcterms:W3CDTF">2024-08-24T06:40:30Z</dcterms:created>
  <dcterms:modified xsi:type="dcterms:W3CDTF">2024-08-24T06:59:53Z</dcterms:modified>
</cp:coreProperties>
</file>