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3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7828A-17DA-C1DC-8655-4B487AC084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283F90F4-62D1-F12F-FF5D-DE7EC6318F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C71E641D-5A21-F07E-AAF3-351E64308A73}"/>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5" name="Footer Placeholder 4">
            <a:extLst>
              <a:ext uri="{FF2B5EF4-FFF2-40B4-BE49-F238E27FC236}">
                <a16:creationId xmlns:a16="http://schemas.microsoft.com/office/drawing/2014/main" id="{7805B6E3-C664-D3D0-44BF-4FFD1677B59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CD483A4-523C-9603-BC72-6A8DE3A6D1AB}"/>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3129277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62D3-61D7-76D7-4E73-FB5962B7F26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07390EB-826B-DAE5-9AD2-88A0D0D7A9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D1B3540-D241-754E-B2EC-494A2852A910}"/>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5" name="Footer Placeholder 4">
            <a:extLst>
              <a:ext uri="{FF2B5EF4-FFF2-40B4-BE49-F238E27FC236}">
                <a16:creationId xmlns:a16="http://schemas.microsoft.com/office/drawing/2014/main" id="{DDAB7778-2343-52A1-D03B-C3031C91068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2A4613C-500C-37DF-4CBE-CE4214FDE131}"/>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657490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CDE3B-D502-A168-719D-D4D6BDA1F5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BC53B13B-4029-959B-CC6E-4395E1FD4D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DC8DD4-EDB2-4875-6126-2F6F83C2255A}"/>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5" name="Footer Placeholder 4">
            <a:extLst>
              <a:ext uri="{FF2B5EF4-FFF2-40B4-BE49-F238E27FC236}">
                <a16:creationId xmlns:a16="http://schemas.microsoft.com/office/drawing/2014/main" id="{62E3268E-7A7D-CB49-3C19-D621391F564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3EAEE83-F915-CE7B-2D77-B121B61F09DE}"/>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2197658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553D2-CF24-122F-A0BE-90C729F87D0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97DE9F0-A227-2E7A-85D3-4BCA914525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EF07C41A-EBB7-F362-A85A-8919F1C8D2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B76A83F5-D1EA-8936-65B6-76702ED994C3}"/>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6" name="Footer Placeholder 5">
            <a:extLst>
              <a:ext uri="{FF2B5EF4-FFF2-40B4-BE49-F238E27FC236}">
                <a16:creationId xmlns:a16="http://schemas.microsoft.com/office/drawing/2014/main" id="{13762980-C999-88D4-E661-9E571A6DE70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C8D814C-D159-6A49-73C6-C337035FB087}"/>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2616312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74667-28A1-E4C6-E7A6-E687ACD82688}"/>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E110FE8-A373-238D-3693-A88248B8DF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80A9FC-97A1-EB72-570E-09789C73B61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92A2F614-D8DD-66FB-DDA9-9FCA91E833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9E425B-35F0-229E-7070-5A4EA10DB04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9F13F265-1C14-B79F-9051-88F8FA08A3E1}"/>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8" name="Footer Placeholder 7">
            <a:extLst>
              <a:ext uri="{FF2B5EF4-FFF2-40B4-BE49-F238E27FC236}">
                <a16:creationId xmlns:a16="http://schemas.microsoft.com/office/drawing/2014/main" id="{A95C6C32-E70A-FF75-F5EF-FB53EC526602}"/>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E75C2FD-823F-FF68-158D-8464E4D8968B}"/>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825392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A2FA0-E7C0-66BD-F79E-6171B901105D}"/>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669B2740-7E97-D5F5-86CE-0436BD521465}"/>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4" name="Footer Placeholder 3">
            <a:extLst>
              <a:ext uri="{FF2B5EF4-FFF2-40B4-BE49-F238E27FC236}">
                <a16:creationId xmlns:a16="http://schemas.microsoft.com/office/drawing/2014/main" id="{CB764316-A312-11EB-B498-F760CC34EFBE}"/>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AABBE8A8-68B3-6C77-7AB8-34DEC7C0010F}"/>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2652351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6BB204-B2BE-B139-4F30-4FCE0553C3C4}"/>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3" name="Footer Placeholder 2">
            <a:extLst>
              <a:ext uri="{FF2B5EF4-FFF2-40B4-BE49-F238E27FC236}">
                <a16:creationId xmlns:a16="http://schemas.microsoft.com/office/drawing/2014/main" id="{A8ED72B6-3E69-1788-D9C3-03604D28430A}"/>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92EC4363-7A71-26CA-8317-14014F1EF0AB}"/>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3606199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EED84-4BE2-2D07-4663-F9FE4BBEBF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F5A9373C-3D22-88CA-4552-0ED61B8D09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D1C6B287-1FF1-6324-AE9C-7D29CAAFF4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AD3627-5131-3190-22C5-54B3F5AE82EB}"/>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6" name="Footer Placeholder 5">
            <a:extLst>
              <a:ext uri="{FF2B5EF4-FFF2-40B4-BE49-F238E27FC236}">
                <a16:creationId xmlns:a16="http://schemas.microsoft.com/office/drawing/2014/main" id="{E5B54B08-B3DB-CF78-52BC-237A3F0ADA2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4514A103-E464-13F4-CAB0-D94AD1A12BAD}"/>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4116447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2CE0C-C8BB-00ED-7CC8-7DB0526140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64C4C150-EC58-3755-EE88-1C9AF49D93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2A842392-B59F-0826-7498-1E1DCF9B0A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D0E74A-FF35-6793-9125-0488E1CE5BC7}"/>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6" name="Footer Placeholder 5">
            <a:extLst>
              <a:ext uri="{FF2B5EF4-FFF2-40B4-BE49-F238E27FC236}">
                <a16:creationId xmlns:a16="http://schemas.microsoft.com/office/drawing/2014/main" id="{9551DA83-0329-5D61-3EEF-D657ABB3332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35B2300-1968-639D-7756-3F8E1D416033}"/>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2589885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BB4F9-41C8-85DC-DD7E-F90C820C6FF7}"/>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DA0AC65E-9472-9308-D6F4-2417FB65E7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1200819-A520-AA7E-5125-AF2A14750B7B}"/>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5" name="Footer Placeholder 4">
            <a:extLst>
              <a:ext uri="{FF2B5EF4-FFF2-40B4-BE49-F238E27FC236}">
                <a16:creationId xmlns:a16="http://schemas.microsoft.com/office/drawing/2014/main" id="{C70C0562-5183-43EA-659D-B3D7CA4BC32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05A6928-FD1F-F471-67C9-54D8DC2B81F0}"/>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1123796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E1D586-AC0E-E07C-FAE5-ED5E4B2BA2E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28DC6D8-D336-C569-E59F-4890AC69DF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0D27319-D847-3DD8-5F9B-15735BB966AF}"/>
              </a:ext>
            </a:extLst>
          </p:cNvPr>
          <p:cNvSpPr>
            <a:spLocks noGrp="1"/>
          </p:cNvSpPr>
          <p:nvPr>
            <p:ph type="dt" sz="half" idx="10"/>
          </p:nvPr>
        </p:nvSpPr>
        <p:spPr/>
        <p:txBody>
          <a:bodyPr/>
          <a:lstStyle/>
          <a:p>
            <a:fld id="{DB1BD222-6278-4830-87D4-FCF3DDD29FDA}" type="datetimeFigureOut">
              <a:rPr lang="en-IN" smtClean="0"/>
              <a:t>29-08-2024</a:t>
            </a:fld>
            <a:endParaRPr lang="en-IN"/>
          </a:p>
        </p:txBody>
      </p:sp>
      <p:sp>
        <p:nvSpPr>
          <p:cNvPr id="5" name="Footer Placeholder 4">
            <a:extLst>
              <a:ext uri="{FF2B5EF4-FFF2-40B4-BE49-F238E27FC236}">
                <a16:creationId xmlns:a16="http://schemas.microsoft.com/office/drawing/2014/main" id="{2C70626B-88BE-3CC8-F634-09BE057F8CC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AFC8AD9-ED27-07AF-0580-3DE747B230E7}"/>
              </a:ext>
            </a:extLst>
          </p:cNvPr>
          <p:cNvSpPr>
            <a:spLocks noGrp="1"/>
          </p:cNvSpPr>
          <p:nvPr>
            <p:ph type="sldNum" sz="quarter" idx="12"/>
          </p:nvPr>
        </p:nvSpPr>
        <p:spPr/>
        <p:txBody>
          <a:bodyPr/>
          <a:lstStyle/>
          <a:p>
            <a:fld id="{3F840734-A091-4639-8106-3326FD9C256A}" type="slidenum">
              <a:rPr lang="en-IN" smtClean="0"/>
              <a:t>‹#›</a:t>
            </a:fld>
            <a:endParaRPr lang="en-IN"/>
          </a:p>
        </p:txBody>
      </p:sp>
    </p:spTree>
    <p:extLst>
      <p:ext uri="{BB962C8B-B14F-4D97-AF65-F5344CB8AC3E}">
        <p14:creationId xmlns:p14="http://schemas.microsoft.com/office/powerpoint/2010/main" val="4212968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C3B84F-F48C-EFA5-75EA-99EDABD4A2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3A58E35F-EAF1-5D90-E07F-8EF1BCC9BB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1F6501F-354F-8C9E-C3B2-F06B8A8ABB6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1BD222-6278-4830-87D4-FCF3DDD29FDA}" type="datetimeFigureOut">
              <a:rPr lang="en-IN" smtClean="0"/>
              <a:t>29-08-2024</a:t>
            </a:fld>
            <a:endParaRPr lang="en-IN"/>
          </a:p>
        </p:txBody>
      </p:sp>
      <p:sp>
        <p:nvSpPr>
          <p:cNvPr id="5" name="Footer Placeholder 4">
            <a:extLst>
              <a:ext uri="{FF2B5EF4-FFF2-40B4-BE49-F238E27FC236}">
                <a16:creationId xmlns:a16="http://schemas.microsoft.com/office/drawing/2014/main" id="{20CB7E7F-4A21-BDA7-2749-12F52AE64A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3381215-6639-A879-853E-FB3AEA1D01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840734-A091-4639-8106-3326FD9C256A}" type="slidenum">
              <a:rPr lang="en-IN" smtClean="0"/>
              <a:t>‹#›</a:t>
            </a:fld>
            <a:endParaRPr lang="en-IN"/>
          </a:p>
        </p:txBody>
      </p:sp>
    </p:spTree>
    <p:extLst>
      <p:ext uri="{BB962C8B-B14F-4D97-AF65-F5344CB8AC3E}">
        <p14:creationId xmlns:p14="http://schemas.microsoft.com/office/powerpoint/2010/main" val="2031568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reen Powerpoint Background Images - Free Download on Freepik">
            <a:extLst>
              <a:ext uri="{FF2B5EF4-FFF2-40B4-BE49-F238E27FC236}">
                <a16:creationId xmlns:a16="http://schemas.microsoft.com/office/drawing/2014/main" id="{A8EC40BD-1D31-7D0B-E05E-28F2342FA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68E8EA2-4142-322D-2964-DBE5688DA550}"/>
              </a:ext>
            </a:extLst>
          </p:cNvPr>
          <p:cNvSpPr>
            <a:spLocks noGrp="1"/>
          </p:cNvSpPr>
          <p:nvPr>
            <p:ph type="ctrTitle"/>
          </p:nvPr>
        </p:nvSpPr>
        <p:spPr>
          <a:xfrm>
            <a:off x="568270" y="1675581"/>
            <a:ext cx="11055457" cy="2387600"/>
          </a:xfrm>
        </p:spPr>
        <p:txBody>
          <a:bodyPr>
            <a:normAutofit fontScale="90000"/>
          </a:bodyPr>
          <a:lstStyle/>
          <a:p>
            <a:r>
              <a:rPr lang="en-IN" sz="4000" b="1" dirty="0">
                <a:effectLst/>
                <a:latin typeface="Times New Roman" panose="02020603050405020304" pitchFamily="18" charset="0"/>
                <a:ea typeface="Times New Roman" panose="02020603050405020304" pitchFamily="18" charset="0"/>
              </a:rPr>
              <a:t>FROM BIAS TO INSIGHT: THE IMPACT OF HISTORIOGRAPHY ON HISTORICAL RESEARCH</a:t>
            </a:r>
            <a:br>
              <a:rPr lang="en-IN" sz="2400" dirty="0">
                <a:effectLst/>
                <a:latin typeface="Arial" panose="020B0604020202020204" pitchFamily="34" charset="0"/>
                <a:ea typeface="Arial" panose="020B0604020202020204" pitchFamily="34" charset="0"/>
              </a:rPr>
            </a:br>
            <a:endParaRPr lang="en-IN" sz="7200" dirty="0"/>
          </a:p>
        </p:txBody>
      </p:sp>
      <p:sp>
        <p:nvSpPr>
          <p:cNvPr id="3" name="Subtitle 2">
            <a:extLst>
              <a:ext uri="{FF2B5EF4-FFF2-40B4-BE49-F238E27FC236}">
                <a16:creationId xmlns:a16="http://schemas.microsoft.com/office/drawing/2014/main" id="{DFBCFBBF-B217-1545-4580-2E534E866EAF}"/>
              </a:ext>
            </a:extLst>
          </p:cNvPr>
          <p:cNvSpPr>
            <a:spLocks noGrp="1"/>
          </p:cNvSpPr>
          <p:nvPr>
            <p:ph type="subTitle" idx="1"/>
          </p:nvPr>
        </p:nvSpPr>
        <p:spPr>
          <a:xfrm>
            <a:off x="6371303" y="4392452"/>
            <a:ext cx="5820697" cy="2465548"/>
          </a:xfrm>
        </p:spPr>
        <p:txBody>
          <a:bodyPr>
            <a:normAutofit fontScale="92500"/>
          </a:bodyPr>
          <a:lstStyle/>
          <a:p>
            <a:pPr marL="0" marR="0" algn="r">
              <a:lnSpc>
                <a:spcPct val="15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rPr>
              <a:t>Riddhi Shah </a:t>
            </a:r>
            <a:endParaRPr lang="en-US" sz="2000" dirty="0">
              <a:effectLst/>
              <a:latin typeface="Arial" panose="020B0604020202020204" pitchFamily="34" charset="0"/>
              <a:ea typeface="Arial" panose="020B0604020202020204" pitchFamily="34" charset="0"/>
            </a:endParaRPr>
          </a:p>
          <a:p>
            <a:pPr marL="0" marR="0" algn="r">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M.Phil., M. Arch</a:t>
            </a:r>
            <a:endParaRPr lang="en-US" sz="2000" dirty="0">
              <a:effectLst/>
              <a:latin typeface="Arial" panose="020B0604020202020204" pitchFamily="34" charset="0"/>
              <a:ea typeface="Arial" panose="020B0604020202020204" pitchFamily="34" charset="0"/>
            </a:endParaRPr>
          </a:p>
          <a:p>
            <a:pPr marL="0" marR="0" algn="r">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Architect | Researcher | Heritage Enthusiast</a:t>
            </a:r>
            <a:endParaRPr lang="en-US" sz="2000" dirty="0">
              <a:effectLst/>
              <a:latin typeface="Arial" panose="020B0604020202020204" pitchFamily="34" charset="0"/>
              <a:ea typeface="Arial" panose="020B0604020202020204" pitchFamily="34" charset="0"/>
            </a:endParaRPr>
          </a:p>
          <a:p>
            <a:pPr marL="0" marR="0" algn="r">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Convenor, INTACH Rajkot Chapter (L - 20778)</a:t>
            </a:r>
            <a:endParaRPr lang="en-US" sz="2000" dirty="0">
              <a:effectLst/>
              <a:latin typeface="Arial" panose="020B0604020202020204" pitchFamily="34" charset="0"/>
              <a:ea typeface="Arial" panose="020B0604020202020204" pitchFamily="34" charset="0"/>
            </a:endParaRPr>
          </a:p>
          <a:p>
            <a:pPr marL="0" marR="0" algn="r">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Faculty, Indubhai Parekh School of Architecture, Rajkot</a:t>
            </a:r>
            <a:endParaRPr lang="en-US"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544068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4191132E-8EFE-1589-DE19-6D155D5711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83B0B9B-F405-4BBE-13AE-AE5EB3BD69BC}"/>
              </a:ext>
            </a:extLst>
          </p:cNvPr>
          <p:cNvSpPr>
            <a:spLocks noGrp="1"/>
          </p:cNvSpPr>
          <p:nvPr>
            <p:ph type="title"/>
          </p:nvPr>
        </p:nvSpPr>
        <p:spPr>
          <a:xfrm>
            <a:off x="838200" y="365126"/>
            <a:ext cx="10515600" cy="998726"/>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2792603-E0B7-3B7B-C3A8-7190B2A90AC0}"/>
              </a:ext>
            </a:extLst>
          </p:cNvPr>
          <p:cNvSpPr>
            <a:spLocks noGrp="1"/>
          </p:cNvSpPr>
          <p:nvPr>
            <p:ph idx="1"/>
          </p:nvPr>
        </p:nvSpPr>
        <p:spPr>
          <a:xfrm>
            <a:off x="232475" y="1580827"/>
            <a:ext cx="11778711" cy="5052448"/>
          </a:xfrm>
        </p:spPr>
        <p:txBody>
          <a:bodyPr>
            <a:normAutofit lnSpcReduction="10000"/>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Historiography “… </a:t>
            </a:r>
            <a:r>
              <a:rPr lang="en-IN" sz="1800" i="1" dirty="0">
                <a:effectLst/>
                <a:latin typeface="Times New Roman" panose="02020603050405020304" pitchFamily="18" charset="0"/>
                <a:ea typeface="Times New Roman" panose="02020603050405020304" pitchFamily="18" charset="0"/>
              </a:rPr>
              <a:t>denotes the total number of histories written about a specific chronological period or thematic unit, and, by extension, it is applied to the knowledge about or the broader study of such a set of works.</a:t>
            </a:r>
            <a:r>
              <a:rPr lang="en-IN" sz="1800" dirty="0">
                <a:effectLst/>
                <a:latin typeface="Times New Roman" panose="02020603050405020304" pitchFamily="18" charset="0"/>
                <a:ea typeface="Times New Roman" panose="02020603050405020304" pitchFamily="18" charset="0"/>
              </a:rPr>
              <a:t>” (</a:t>
            </a:r>
            <a:r>
              <a:rPr lang="en-IN" sz="1800" dirty="0" err="1">
                <a:effectLst/>
                <a:latin typeface="Times New Roman" panose="02020603050405020304" pitchFamily="18" charset="0"/>
                <a:ea typeface="Times New Roman" panose="02020603050405020304" pitchFamily="18" charset="0"/>
              </a:rPr>
              <a:t>Tournikiotis</a:t>
            </a:r>
            <a:r>
              <a:rPr lang="en-IN" sz="1800" dirty="0">
                <a:effectLst/>
                <a:latin typeface="Times New Roman" panose="02020603050405020304" pitchFamily="18" charset="0"/>
                <a:ea typeface="Times New Roman" panose="02020603050405020304" pitchFamily="18" charset="0"/>
              </a:rPr>
              <a:t> ix)</a:t>
            </a:r>
            <a:endParaRPr lang="en-IN" sz="1800" dirty="0">
              <a:effectLst/>
              <a:latin typeface="Arial" panose="020B0604020202020204" pitchFamily="34" charset="0"/>
              <a:ea typeface="Arial" panose="020B0604020202020204" pitchFamily="34" charset="0"/>
            </a:endParaRPr>
          </a:p>
          <a:p>
            <a:pPr algn="just">
              <a:lnSpc>
                <a:spcPct val="150000"/>
              </a:lnSpc>
            </a:pPr>
            <a:r>
              <a:rPr lang="en-IN" sz="1800" dirty="0">
                <a:effectLst/>
                <a:latin typeface="Times New Roman" panose="02020603050405020304" pitchFamily="18" charset="0"/>
                <a:ea typeface="Times New Roman" panose="02020603050405020304" pitchFamily="18" charset="0"/>
              </a:rPr>
              <a:t>History can be understood as inquiry of, investigation into, and research about certain events of the past and historiography as a process of writing or recording history. Being an end product of historical investigation, the term itself generates a wide range of meanings and definitions for itself and becomes a benchmark for any research. </a:t>
            </a:r>
          </a:p>
          <a:p>
            <a:pPr algn="just">
              <a:lnSpc>
                <a:spcPct val="150000"/>
              </a:lnSpc>
            </a:pPr>
            <a:r>
              <a:rPr lang="en-IN" sz="1800" dirty="0">
                <a:effectLst/>
                <a:latin typeface="Times New Roman" panose="02020603050405020304" pitchFamily="18" charset="0"/>
                <a:ea typeface="Times New Roman" panose="02020603050405020304" pitchFamily="18" charset="0"/>
              </a:rPr>
              <a:t>A basic concept that a research cannot take place without an understanding of history has been accepted globally. </a:t>
            </a:r>
          </a:p>
          <a:p>
            <a:pPr algn="just">
              <a:lnSpc>
                <a:spcPct val="150000"/>
              </a:lnSpc>
            </a:pPr>
            <a:r>
              <a:rPr lang="en-IN" sz="1800" dirty="0">
                <a:effectLst/>
                <a:latin typeface="Times New Roman" panose="02020603050405020304" pitchFamily="18" charset="0"/>
                <a:ea typeface="Times New Roman" panose="02020603050405020304" pitchFamily="18" charset="0"/>
              </a:rPr>
              <a:t>Thus, a historiographical study related to the specific area of research would give focus to research. It also helps in viewing a historical event or issue from multiple points of view by engaging various sources. </a:t>
            </a:r>
          </a:p>
          <a:p>
            <a:pPr algn="just">
              <a:lnSpc>
                <a:spcPct val="150000"/>
              </a:lnSpc>
            </a:pPr>
            <a:r>
              <a:rPr lang="en-IN" sz="1800" dirty="0">
                <a:effectLst/>
                <a:latin typeface="Times New Roman" panose="02020603050405020304" pitchFamily="18" charset="0"/>
                <a:ea typeface="Times New Roman" panose="02020603050405020304" pitchFamily="18" charset="0"/>
              </a:rPr>
              <a:t>The study will rest on how knowledge of the past is obtained and conveyed – its authorship, sourcing, and interpretation, style of writing, bias and audience. The time and period of the generation of this knowledge becomes a very important dimension to the study. </a:t>
            </a:r>
            <a:endParaRPr lang="en-IN" sz="1800" dirty="0">
              <a:effectLst/>
              <a:latin typeface="Arial" panose="020B0604020202020204" pitchFamily="34" charset="0"/>
              <a:ea typeface="Arial" panose="020B0604020202020204" pitchFamily="34" charset="0"/>
            </a:endParaRPr>
          </a:p>
          <a:p>
            <a:endParaRPr lang="en-IN" dirty="0"/>
          </a:p>
        </p:txBody>
      </p:sp>
    </p:spTree>
    <p:extLst>
      <p:ext uri="{BB962C8B-B14F-4D97-AF65-F5344CB8AC3E}">
        <p14:creationId xmlns:p14="http://schemas.microsoft.com/office/powerpoint/2010/main" val="3516172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C7756260-D802-7937-D362-10F8DA92EB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10C7C59-64D8-CB46-21C6-77B704368BA6}"/>
              </a:ext>
            </a:extLst>
          </p:cNvPr>
          <p:cNvSpPr>
            <a:spLocks noGrp="1"/>
          </p:cNvSpPr>
          <p:nvPr>
            <p:ph idx="1"/>
          </p:nvPr>
        </p:nvSpPr>
        <p:spPr>
          <a:xfrm>
            <a:off x="201479" y="216976"/>
            <a:ext cx="11825206" cy="6431797"/>
          </a:xfrm>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This paper delves into an analysis of ‘architectural history books’ on Islamic Architecture of India. The study refers to a specific chronological period and the buildings that were erected at some point under the supremacy of Islamic sultans and emperors. </a:t>
            </a:r>
          </a:p>
          <a:p>
            <a:pPr algn="just">
              <a:lnSpc>
                <a:spcPct val="150000"/>
              </a:lnSpc>
            </a:pPr>
            <a:r>
              <a:rPr lang="en-IN" sz="1800" dirty="0">
                <a:effectLst/>
                <a:latin typeface="Times New Roman" panose="02020603050405020304" pitchFamily="18" charset="0"/>
                <a:ea typeface="Times New Roman" panose="02020603050405020304" pitchFamily="18" charset="0"/>
              </a:rPr>
              <a:t>Islamic architecture includes a mixture of secular and religious buildings with peculiar styles. The major Islamic architectural types are: the Mosque, the Tomb, the Palace, Fort and Town. From these types, the vocabulary of Islamic architecture is derived and used for buildings of less importance such as public baths, fountains and domestic architecture.</a:t>
            </a:r>
          </a:p>
          <a:p>
            <a:pPr algn="just">
              <a:lnSpc>
                <a:spcPct val="150000"/>
              </a:lnSpc>
            </a:pPr>
            <a:r>
              <a:rPr lang="en-IN" sz="1800" dirty="0">
                <a:effectLst/>
                <a:latin typeface="Times New Roman" panose="02020603050405020304" pitchFamily="18" charset="0"/>
                <a:ea typeface="Times New Roman" panose="02020603050405020304" pitchFamily="18" charset="0"/>
              </a:rPr>
              <a:t>Acknowledging the historicity of the subject, a rich corpus of secondary literature, as interpreted by eminent historians, is available. Few of the major historians who wrote about the subject are James Fergusson, </a:t>
            </a:r>
            <a:r>
              <a:rPr lang="en-IN" sz="1800" dirty="0" err="1">
                <a:effectLst/>
                <a:latin typeface="Times New Roman" panose="02020603050405020304" pitchFamily="18" charset="0"/>
                <a:ea typeface="Times New Roman" panose="02020603050405020304" pitchFamily="18" charset="0"/>
              </a:rPr>
              <a:t>E.B.Havell</a:t>
            </a:r>
            <a:r>
              <a:rPr lang="en-IN" sz="1800" dirty="0">
                <a:effectLst/>
                <a:latin typeface="Times New Roman" panose="02020603050405020304" pitchFamily="18" charset="0"/>
                <a:ea typeface="Times New Roman" panose="02020603050405020304" pitchFamily="18" charset="0"/>
              </a:rPr>
              <a:t>, Percy Brown, Henri </a:t>
            </a:r>
            <a:r>
              <a:rPr lang="en-IN" sz="1800" dirty="0" err="1">
                <a:effectLst/>
                <a:latin typeface="Times New Roman" panose="02020603050405020304" pitchFamily="18" charset="0"/>
                <a:ea typeface="Times New Roman" panose="02020603050405020304" pitchFamily="18" charset="0"/>
              </a:rPr>
              <a:t>Steirlin</a:t>
            </a:r>
            <a:r>
              <a:rPr lang="en-IN" sz="1800" dirty="0">
                <a:effectLst/>
                <a:latin typeface="Times New Roman" panose="02020603050405020304" pitchFamily="18" charset="0"/>
                <a:ea typeface="Times New Roman" panose="02020603050405020304" pitchFamily="18" charset="0"/>
              </a:rPr>
              <a:t>, Z.A. Desai, and Partha </a:t>
            </a:r>
            <a:r>
              <a:rPr lang="en-IN" sz="1800" dirty="0" err="1">
                <a:effectLst/>
                <a:latin typeface="Times New Roman" panose="02020603050405020304" pitchFamily="18" charset="0"/>
                <a:ea typeface="Times New Roman" panose="02020603050405020304" pitchFamily="18" charset="0"/>
              </a:rPr>
              <a:t>Mitter</a:t>
            </a:r>
            <a:r>
              <a:rPr lang="en-IN" sz="1800" dirty="0">
                <a:effectLst/>
                <a:latin typeface="Times New Roman" panose="02020603050405020304" pitchFamily="18" charset="0"/>
                <a:ea typeface="Times New Roman" panose="02020603050405020304" pitchFamily="18" charset="0"/>
              </a:rPr>
              <a:t>. With an exception of Z.A. </a:t>
            </a:r>
          </a:p>
          <a:p>
            <a:pPr algn="just">
              <a:lnSpc>
                <a:spcPct val="150000"/>
              </a:lnSpc>
            </a:pPr>
            <a:r>
              <a:rPr lang="en-IN" sz="1800" dirty="0">
                <a:effectLst/>
                <a:latin typeface="Times New Roman" panose="02020603050405020304" pitchFamily="18" charset="0"/>
                <a:ea typeface="Times New Roman" panose="02020603050405020304" pitchFamily="18" charset="0"/>
              </a:rPr>
              <a:t>Desai who is an Indian epigraphist, all others were/are Europeans. The topic of European interpretation of Indian Art has been widely debated and has been elaborately discussed by Partha </a:t>
            </a:r>
            <a:r>
              <a:rPr lang="en-IN" sz="1800" dirty="0" err="1">
                <a:effectLst/>
                <a:latin typeface="Times New Roman" panose="02020603050405020304" pitchFamily="18" charset="0"/>
                <a:ea typeface="Times New Roman" panose="02020603050405020304" pitchFamily="18" charset="0"/>
              </a:rPr>
              <a:t>Mitter</a:t>
            </a:r>
            <a:r>
              <a:rPr lang="en-IN" sz="1800" dirty="0">
                <a:effectLst/>
                <a:latin typeface="Times New Roman" panose="02020603050405020304" pitchFamily="18" charset="0"/>
                <a:ea typeface="Times New Roman" panose="02020603050405020304" pitchFamily="18" charset="0"/>
              </a:rPr>
              <a:t> in his book Much Maligned Monsters. </a:t>
            </a:r>
          </a:p>
          <a:p>
            <a:pPr algn="just">
              <a:lnSpc>
                <a:spcPct val="150000"/>
              </a:lnSpc>
            </a:pPr>
            <a:r>
              <a:rPr lang="en-IN" sz="1800" dirty="0">
                <a:effectLst/>
                <a:latin typeface="Times New Roman" panose="02020603050405020304" pitchFamily="18" charset="0"/>
                <a:ea typeface="Times New Roman" panose="02020603050405020304" pitchFamily="18" charset="0"/>
              </a:rPr>
              <a:t>According to him, </a:t>
            </a:r>
            <a:r>
              <a:rPr lang="en-IN" sz="1800" i="1" dirty="0">
                <a:effectLst/>
                <a:latin typeface="Times New Roman" panose="02020603050405020304" pitchFamily="18" charset="0"/>
                <a:ea typeface="Times New Roman" panose="02020603050405020304" pitchFamily="18" charset="0"/>
              </a:rPr>
              <a:t>Indo-Islamic architecture of Mughal painting did not present any serious problems of assimilation for the Europeans, as they reflected a taste that could be understood in the West</a:t>
            </a:r>
            <a:r>
              <a:rPr lang="en-IN" sz="1800" dirty="0">
                <a:effectLst/>
                <a:latin typeface="Times New Roman" panose="02020603050405020304" pitchFamily="18" charset="0"/>
                <a:ea typeface="Times New Roman" panose="02020603050405020304" pitchFamily="18" charset="0"/>
              </a:rPr>
              <a:t>. (vii)</a:t>
            </a:r>
            <a:endParaRPr lang="en-IN" sz="1800" dirty="0">
              <a:effectLst/>
              <a:latin typeface="Arial" panose="020B0604020202020204" pitchFamily="34" charset="0"/>
              <a:ea typeface="Arial" panose="020B0604020202020204" pitchFamily="34" charset="0"/>
            </a:endParaRPr>
          </a:p>
          <a:p>
            <a:pPr marL="0" indent="0">
              <a:buNone/>
            </a:pPr>
            <a:endParaRPr lang="en-IN" dirty="0"/>
          </a:p>
        </p:txBody>
      </p:sp>
    </p:spTree>
    <p:extLst>
      <p:ext uri="{BB962C8B-B14F-4D97-AF65-F5344CB8AC3E}">
        <p14:creationId xmlns:p14="http://schemas.microsoft.com/office/powerpoint/2010/main" val="42252627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BC766E8C-0F3C-DCFE-5128-5FAD92AAD8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915E0F3-E88D-2E11-E630-D3289DFA7F91}"/>
              </a:ext>
            </a:extLst>
          </p:cNvPr>
          <p:cNvSpPr>
            <a:spLocks noGrp="1"/>
          </p:cNvSpPr>
          <p:nvPr>
            <p:ph type="title"/>
          </p:nvPr>
        </p:nvSpPr>
        <p:spPr>
          <a:xfrm>
            <a:off x="838200" y="365125"/>
            <a:ext cx="10515600" cy="766251"/>
          </a:xfrm>
        </p:spPr>
        <p:txBody>
          <a:bodyPr>
            <a:normAutofit fontScale="90000"/>
          </a:bodyPr>
          <a:lstStyle/>
          <a:p>
            <a:pPr algn="ctr"/>
            <a:br>
              <a:rPr lang="en-IN" sz="4000" b="1" dirty="0">
                <a:solidFill>
                  <a:srgbClr val="000000"/>
                </a:solidFill>
                <a:effectLst/>
                <a:latin typeface="Times New Roman" panose="02020603050405020304" pitchFamily="18" charset="0"/>
                <a:ea typeface="Times New Roman" panose="02020603050405020304" pitchFamily="18" charset="0"/>
              </a:rPr>
            </a:br>
            <a:r>
              <a:rPr lang="en-IN" sz="4000" b="1" dirty="0">
                <a:solidFill>
                  <a:srgbClr val="000000"/>
                </a:solidFill>
                <a:effectLst/>
                <a:latin typeface="Times New Roman" panose="02020603050405020304" pitchFamily="18" charset="0"/>
                <a:ea typeface="Times New Roman" panose="02020603050405020304" pitchFamily="18" charset="0"/>
              </a:rPr>
              <a:t>OBJECTIVES</a:t>
            </a:r>
            <a:br>
              <a:rPr lang="en-IN" sz="1800" b="1" dirty="0">
                <a:solidFill>
                  <a:srgbClr val="434343"/>
                </a:solidFill>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99F1D812-342F-6120-15F1-E29247BCF5F3}"/>
              </a:ext>
            </a:extLst>
          </p:cNvPr>
          <p:cNvSpPr>
            <a:spLocks noGrp="1"/>
          </p:cNvSpPr>
          <p:nvPr>
            <p:ph idx="1"/>
          </p:nvPr>
        </p:nvSpPr>
        <p:spPr>
          <a:xfrm>
            <a:off x="232475" y="1611824"/>
            <a:ext cx="11778711" cy="5021451"/>
          </a:xfrm>
        </p:spPr>
        <p:txBody>
          <a:bodyPr/>
          <a:lstStyle/>
          <a:p>
            <a:pPr marL="342900" lvl="0" indent="-342900" algn="just">
              <a:lnSpc>
                <a:spcPct val="150000"/>
              </a:lnSpc>
              <a:buFont typeface="+mj-lt"/>
              <a:buAutoNum type="arabicPeriod"/>
            </a:pPr>
            <a:r>
              <a:rPr lang="en-IN" sz="1800" b="1" u="none" strike="noStrike" dirty="0">
                <a:effectLst/>
                <a:latin typeface="Times New Roman" panose="02020603050405020304" pitchFamily="18" charset="0"/>
                <a:ea typeface="Times New Roman" panose="02020603050405020304" pitchFamily="18" charset="0"/>
              </a:rPr>
              <a:t>To analyze</a:t>
            </a:r>
            <a:r>
              <a:rPr lang="en-IN" sz="1800" u="none" strike="noStrike" dirty="0">
                <a:effectLst/>
                <a:latin typeface="Times New Roman" panose="02020603050405020304" pitchFamily="18" charset="0"/>
                <a:ea typeface="Times New Roman" panose="02020603050405020304" pitchFamily="18" charset="0"/>
              </a:rPr>
              <a:t> the historiographical approaches used in the study of Islamic architecture in India.</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mj-lt"/>
              <a:buAutoNum type="arabicPeriod"/>
            </a:pPr>
            <a:r>
              <a:rPr lang="en-IN" sz="1800" b="1" u="none" strike="noStrike" dirty="0">
                <a:effectLst/>
                <a:latin typeface="Times New Roman" panose="02020603050405020304" pitchFamily="18" charset="0"/>
                <a:ea typeface="Times New Roman" panose="02020603050405020304" pitchFamily="18" charset="0"/>
              </a:rPr>
              <a:t>To identify</a:t>
            </a:r>
            <a:r>
              <a:rPr lang="en-IN" sz="1800" u="none" strike="noStrike" dirty="0">
                <a:effectLst/>
                <a:latin typeface="Times New Roman" panose="02020603050405020304" pitchFamily="18" charset="0"/>
                <a:ea typeface="Times New Roman" panose="02020603050405020304" pitchFamily="18" charset="0"/>
              </a:rPr>
              <a:t> the cultural, political, and social influences that shape historical interpretations of Islamic architecture in India.</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mj-lt"/>
              <a:buAutoNum type="arabicPeriod"/>
            </a:pPr>
            <a:r>
              <a:rPr lang="en-IN" sz="1800" b="1" u="none" strike="noStrike" dirty="0">
                <a:effectLst/>
                <a:latin typeface="Times New Roman" panose="02020603050405020304" pitchFamily="18" charset="0"/>
                <a:ea typeface="Times New Roman" panose="02020603050405020304" pitchFamily="18" charset="0"/>
              </a:rPr>
              <a:t>To highlight</a:t>
            </a:r>
            <a:r>
              <a:rPr lang="en-IN" sz="1800" u="none" strike="noStrike" dirty="0">
                <a:effectLst/>
                <a:latin typeface="Times New Roman" panose="02020603050405020304" pitchFamily="18" charset="0"/>
                <a:ea typeface="Times New Roman" panose="02020603050405020304" pitchFamily="18" charset="0"/>
              </a:rPr>
              <a:t> the biases and subjectivities inherent in historical narratives of architectural history.</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mj-lt"/>
              <a:buAutoNum type="arabicPeriod"/>
            </a:pPr>
            <a:r>
              <a:rPr lang="en-IN" sz="1800" b="1" u="none" strike="noStrike" dirty="0">
                <a:effectLst/>
                <a:latin typeface="Times New Roman" panose="02020603050405020304" pitchFamily="18" charset="0"/>
                <a:ea typeface="Times New Roman" panose="02020603050405020304" pitchFamily="18" charset="0"/>
              </a:rPr>
              <a:t>To uncover</a:t>
            </a:r>
            <a:r>
              <a:rPr lang="en-IN" sz="1800" u="none" strike="noStrike" dirty="0">
                <a:effectLst/>
                <a:latin typeface="Times New Roman" panose="02020603050405020304" pitchFamily="18" charset="0"/>
                <a:ea typeface="Times New Roman" panose="02020603050405020304" pitchFamily="18" charset="0"/>
              </a:rPr>
              <a:t> marginalized perspectives within the historiography of Islamic architecture.</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mj-lt"/>
              <a:buAutoNum type="arabicPeriod"/>
            </a:pPr>
            <a:r>
              <a:rPr lang="en-IN" sz="1800" b="1" u="none" strike="noStrike" dirty="0">
                <a:effectLst/>
                <a:latin typeface="Times New Roman" panose="02020603050405020304" pitchFamily="18" charset="0"/>
                <a:ea typeface="Times New Roman" panose="02020603050405020304" pitchFamily="18" charset="0"/>
              </a:rPr>
              <a:t>To argue</a:t>
            </a:r>
            <a:r>
              <a:rPr lang="en-IN" sz="1800" u="none" strike="noStrike" dirty="0">
                <a:effectLst/>
                <a:latin typeface="Times New Roman" panose="02020603050405020304" pitchFamily="18" charset="0"/>
                <a:ea typeface="Times New Roman" panose="02020603050405020304" pitchFamily="18" charset="0"/>
              </a:rPr>
              <a:t> for the indispensability of historiography in achieving a critical and comprehensive understanding of architectural history.</a:t>
            </a:r>
            <a:endParaRPr lang="en-IN" sz="1800" u="none" strike="noStrike"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938038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B68EB19C-677F-0E55-BCBA-CBA6CD53FD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E9823CA-C5CB-4BCD-158A-64937199B40D}"/>
              </a:ext>
            </a:extLst>
          </p:cNvPr>
          <p:cNvSpPr>
            <a:spLocks noGrp="1"/>
          </p:cNvSpPr>
          <p:nvPr>
            <p:ph type="title"/>
          </p:nvPr>
        </p:nvSpPr>
        <p:spPr/>
        <p:txBody>
          <a:bodyPr>
            <a:normAutofit/>
          </a:bodyPr>
          <a:lstStyle/>
          <a:p>
            <a:pPr algn="ctr"/>
            <a:r>
              <a:rPr lang="en-IN" sz="4000" b="1" dirty="0">
                <a:solidFill>
                  <a:srgbClr val="000000"/>
                </a:solidFill>
                <a:effectLst/>
                <a:latin typeface="Times New Roman" panose="02020603050405020304" pitchFamily="18" charset="0"/>
                <a:ea typeface="Times New Roman" panose="02020603050405020304" pitchFamily="18" charset="0"/>
              </a:rPr>
              <a:t>METHODOLOGY</a:t>
            </a:r>
            <a:endParaRPr lang="en-IN" sz="8000" dirty="0"/>
          </a:p>
        </p:txBody>
      </p:sp>
      <p:sp>
        <p:nvSpPr>
          <p:cNvPr id="3" name="Content Placeholder 2">
            <a:extLst>
              <a:ext uri="{FF2B5EF4-FFF2-40B4-BE49-F238E27FC236}">
                <a16:creationId xmlns:a16="http://schemas.microsoft.com/office/drawing/2014/main" id="{7C2F6ED6-0F1F-B990-0A79-B735E1CDF1DE}"/>
              </a:ext>
            </a:extLst>
          </p:cNvPr>
          <p:cNvSpPr>
            <a:spLocks noGrp="1"/>
          </p:cNvSpPr>
          <p:nvPr>
            <p:ph idx="1"/>
          </p:nvPr>
        </p:nvSpPr>
        <p:spPr>
          <a:xfrm>
            <a:off x="325465" y="1825624"/>
            <a:ext cx="11608230" cy="4885141"/>
          </a:xfrm>
        </p:spPr>
        <p:txBody>
          <a:bodyPr/>
          <a:lstStyle/>
          <a:p>
            <a:pPr marL="342900" lvl="0" indent="-342900" algn="just">
              <a:lnSpc>
                <a:spcPct val="150000"/>
              </a:lnSpc>
              <a:buFont typeface="Arial" panose="020B0604020202020204" pitchFamily="34" charset="0"/>
              <a:buChar char="●"/>
            </a:pPr>
            <a:r>
              <a:rPr lang="en-IN" sz="1800" b="1" u="none" strike="noStrike" dirty="0">
                <a:effectLst/>
                <a:latin typeface="Times New Roman" panose="02020603050405020304" pitchFamily="18" charset="0"/>
                <a:ea typeface="Times New Roman" panose="02020603050405020304" pitchFamily="18" charset="0"/>
              </a:rPr>
              <a:t>Literature Review</a:t>
            </a:r>
            <a:r>
              <a:rPr lang="en-IN" sz="1800" u="none" strike="noStrike" dirty="0">
                <a:effectLst/>
                <a:latin typeface="Times New Roman" panose="02020603050405020304" pitchFamily="18" charset="0"/>
                <a:ea typeface="Times New Roman" panose="02020603050405020304" pitchFamily="18" charset="0"/>
              </a:rPr>
              <a:t>: A comprehensive review of existing literature on the historiography of Islamic architecture in India will be conducted to identify key narratives, perspectives, and biases.</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b="1" u="none" strike="noStrike" dirty="0">
                <a:effectLst/>
                <a:latin typeface="Times New Roman" panose="02020603050405020304" pitchFamily="18" charset="0"/>
                <a:ea typeface="Times New Roman" panose="02020603050405020304" pitchFamily="18" charset="0"/>
              </a:rPr>
              <a:t>Critical Analysis</a:t>
            </a:r>
            <a:r>
              <a:rPr lang="en-IN" sz="1800" u="none" strike="noStrike" dirty="0">
                <a:effectLst/>
                <a:latin typeface="Times New Roman" panose="02020603050405020304" pitchFamily="18" charset="0"/>
                <a:ea typeface="Times New Roman" panose="02020603050405020304" pitchFamily="18" charset="0"/>
              </a:rPr>
              <a:t>: The study will employ critical historiographical methods to analyze the selected writings, focusing on how different authors have constructed historical narratives and the influences shaping these constructions.</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b="1" u="none" strike="noStrike" dirty="0">
                <a:effectLst/>
                <a:latin typeface="Times New Roman" panose="02020603050405020304" pitchFamily="18" charset="0"/>
                <a:ea typeface="Times New Roman" panose="02020603050405020304" pitchFamily="18" charset="0"/>
              </a:rPr>
              <a:t>Comparative Study</a:t>
            </a:r>
            <a:r>
              <a:rPr lang="en-IN" sz="1800" u="none" strike="noStrike" dirty="0">
                <a:effectLst/>
                <a:latin typeface="Times New Roman" panose="02020603050405020304" pitchFamily="18" charset="0"/>
                <a:ea typeface="Times New Roman" panose="02020603050405020304" pitchFamily="18" charset="0"/>
              </a:rPr>
              <a:t>: A comparative approach will be taken to examine varying historiographical interpretations and to highlight differences in perspective and bias.</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b="1" u="none" strike="noStrike" dirty="0">
                <a:effectLst/>
                <a:latin typeface="Times New Roman" panose="02020603050405020304" pitchFamily="18" charset="0"/>
                <a:ea typeface="Times New Roman" panose="02020603050405020304" pitchFamily="18" charset="0"/>
              </a:rPr>
              <a:t>Case Studies</a:t>
            </a:r>
            <a:r>
              <a:rPr lang="en-IN" sz="1800" u="none" strike="noStrike" dirty="0">
                <a:effectLst/>
                <a:latin typeface="Times New Roman" panose="02020603050405020304" pitchFamily="18" charset="0"/>
                <a:ea typeface="Times New Roman" panose="02020603050405020304" pitchFamily="18" charset="0"/>
              </a:rPr>
              <a:t>: Specific case studies of prominent architectural works and their historiographical treatments will be examined to provide concrete examples of the broader themes discussed.</a:t>
            </a:r>
            <a:endParaRPr lang="en-IN" sz="1800" u="none" strike="noStrike" dirty="0">
              <a:effectLst/>
              <a:latin typeface="Arial" panose="020B0604020202020204" pitchFamily="34" charset="0"/>
              <a:ea typeface="Arial" panose="020B0604020202020204" pitchFamily="34" charset="0"/>
            </a:endParaRPr>
          </a:p>
          <a:p>
            <a:pPr marL="0" indent="0">
              <a:buNone/>
            </a:pPr>
            <a:endParaRPr lang="en-IN" dirty="0"/>
          </a:p>
        </p:txBody>
      </p:sp>
    </p:spTree>
    <p:extLst>
      <p:ext uri="{BB962C8B-B14F-4D97-AF65-F5344CB8AC3E}">
        <p14:creationId xmlns:p14="http://schemas.microsoft.com/office/powerpoint/2010/main" val="1565942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9BDCFF99-A4D2-1369-6366-76DE4F9F9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5F49F0C-5265-07C2-D59F-BFAE85C7BC8C}"/>
              </a:ext>
            </a:extLst>
          </p:cNvPr>
          <p:cNvSpPr>
            <a:spLocks noGrp="1"/>
          </p:cNvSpPr>
          <p:nvPr>
            <p:ph type="title"/>
          </p:nvPr>
        </p:nvSpPr>
        <p:spPr>
          <a:xfrm>
            <a:off x="123986" y="185981"/>
            <a:ext cx="11918197" cy="1504708"/>
          </a:xfrm>
        </p:spPr>
        <p:txBody>
          <a:bodyPr>
            <a:normAutofit/>
          </a:bodyPr>
          <a:lstStyle/>
          <a:p>
            <a:pPr algn="ctr">
              <a:lnSpc>
                <a:spcPct val="150000"/>
              </a:lnSpc>
            </a:pPr>
            <a:r>
              <a:rPr lang="en-IN" sz="3200" b="1" dirty="0">
                <a:effectLst/>
                <a:latin typeface="Times New Roman" panose="02020603050405020304" pitchFamily="18" charset="0"/>
                <a:ea typeface="Times New Roman" panose="02020603050405020304" pitchFamily="18" charset="0"/>
              </a:rPr>
              <a:t>HISTORIOGRAPHICAL APPROACHES IN THE STUDY OF ISLAMIC ARCHITECTURE IN INDIA</a:t>
            </a:r>
            <a:endParaRPr lang="en-IN" sz="6600" dirty="0"/>
          </a:p>
        </p:txBody>
      </p:sp>
      <p:sp>
        <p:nvSpPr>
          <p:cNvPr id="3" name="Content Placeholder 2">
            <a:extLst>
              <a:ext uri="{FF2B5EF4-FFF2-40B4-BE49-F238E27FC236}">
                <a16:creationId xmlns:a16="http://schemas.microsoft.com/office/drawing/2014/main" id="{7B80F4B4-2D29-EB95-5415-BCF640B8780F}"/>
              </a:ext>
            </a:extLst>
          </p:cNvPr>
          <p:cNvSpPr>
            <a:spLocks noGrp="1"/>
          </p:cNvSpPr>
          <p:nvPr>
            <p:ph idx="1"/>
          </p:nvPr>
        </p:nvSpPr>
        <p:spPr>
          <a:xfrm>
            <a:off x="123986" y="2027103"/>
            <a:ext cx="11918196" cy="4644916"/>
          </a:xfrm>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The study of Islamic architecture in India is not just an exploration of monuments and buildings but also an investigation into how history itself is written and interpreted. </a:t>
            </a:r>
          </a:p>
          <a:p>
            <a:pPr algn="just">
              <a:lnSpc>
                <a:spcPct val="150000"/>
              </a:lnSpc>
            </a:pPr>
            <a:r>
              <a:rPr lang="en-IN" sz="1800" dirty="0">
                <a:effectLst/>
                <a:latin typeface="Times New Roman" panose="02020603050405020304" pitchFamily="18" charset="0"/>
                <a:ea typeface="Times New Roman" panose="02020603050405020304" pitchFamily="18" charset="0"/>
              </a:rPr>
              <a:t>Historiography, the study of historical writing, plays a crucial role in understanding the narratives constructed around Islamic architecture. Different historiographical approaches reveal the various cultural, political, and social contexts that have shaped historical interpretations over time. </a:t>
            </a:r>
          </a:p>
          <a:p>
            <a:pPr algn="just">
              <a:lnSpc>
                <a:spcPct val="150000"/>
              </a:lnSpc>
            </a:pPr>
            <a:r>
              <a:rPr lang="en-IN" sz="1800" dirty="0">
                <a:effectLst/>
                <a:latin typeface="Times New Roman" panose="02020603050405020304" pitchFamily="18" charset="0"/>
                <a:ea typeface="Times New Roman" panose="02020603050405020304" pitchFamily="18" charset="0"/>
              </a:rPr>
              <a:t>This chapter explores the key historiographical perspectives on Islamic architecture in India, analyzing how these approaches have evolved from the colonial period to contemporary times, and how they have influenced the understanding of this rich architectural heritage.</a:t>
            </a:r>
          </a:p>
          <a:p>
            <a:pPr marL="0" indent="0" algn="just">
              <a:lnSpc>
                <a:spcPct val="150000"/>
              </a:lnSpc>
              <a:buNone/>
            </a:pPr>
            <a:r>
              <a:rPr lang="en-IN" sz="1800" b="1" u="sng" dirty="0">
                <a:effectLst/>
                <a:latin typeface="Times New Roman" panose="02020603050405020304" pitchFamily="18" charset="0"/>
                <a:ea typeface="Times New Roman" panose="02020603050405020304" pitchFamily="18" charset="0"/>
              </a:rPr>
              <a:t>Evolution of Methods in History Writing </a:t>
            </a:r>
            <a:endParaRPr lang="en-IN" sz="1800" u="sng" dirty="0">
              <a:effectLst/>
              <a:latin typeface="Arial" panose="020B0604020202020204" pitchFamily="34" charset="0"/>
              <a:ea typeface="Arial" panose="020B0604020202020204" pitchFamily="34" charset="0"/>
            </a:endParaRPr>
          </a:p>
          <a:p>
            <a:pPr marL="0" indent="0" algn="just">
              <a:lnSpc>
                <a:spcPct val="150000"/>
              </a:lnSpc>
              <a:buNone/>
            </a:pPr>
            <a:endParaRPr lang="en-IN" sz="1800" dirty="0">
              <a:effectLst/>
              <a:latin typeface="Arial" panose="020B0604020202020204" pitchFamily="34" charset="0"/>
              <a:ea typeface="Arial" panose="020B0604020202020204" pitchFamily="34" charset="0"/>
            </a:endParaRPr>
          </a:p>
          <a:p>
            <a:pPr marL="0" indent="0">
              <a:buNone/>
            </a:pPr>
            <a:endParaRPr lang="en-IN" dirty="0"/>
          </a:p>
        </p:txBody>
      </p:sp>
    </p:spTree>
    <p:extLst>
      <p:ext uri="{BB962C8B-B14F-4D97-AF65-F5344CB8AC3E}">
        <p14:creationId xmlns:p14="http://schemas.microsoft.com/office/powerpoint/2010/main" val="2611102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reen Powerpoint Background Images - Free Download on Freepik">
            <a:extLst>
              <a:ext uri="{FF2B5EF4-FFF2-40B4-BE49-F238E27FC236}">
                <a16:creationId xmlns:a16="http://schemas.microsoft.com/office/drawing/2014/main" id="{D0FA1F86-E9E0-D842-32FD-2EF7EB97EE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63AEEA6-E333-27D4-17ED-2605EF0480A2}"/>
              </a:ext>
            </a:extLst>
          </p:cNvPr>
          <p:cNvSpPr>
            <a:spLocks noGrp="1"/>
          </p:cNvSpPr>
          <p:nvPr>
            <p:ph idx="1"/>
          </p:nvPr>
        </p:nvSpPr>
        <p:spPr>
          <a:xfrm>
            <a:off x="201478" y="201478"/>
            <a:ext cx="6958739" cy="6447295"/>
          </a:xfrm>
        </p:spPr>
        <p:txBody>
          <a:bodyPr>
            <a:normAutofit lnSpcReduction="10000"/>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Methods in history are the techniques and guidelines by which historians use primary sources and other evidence, including the evidence of archaeology, to research and then to write histories in the form of accounts of the past. </a:t>
            </a:r>
          </a:p>
          <a:p>
            <a:pPr algn="just">
              <a:lnSpc>
                <a:spcPct val="150000"/>
              </a:lnSpc>
            </a:pPr>
            <a:r>
              <a:rPr lang="en-IN" sz="1800" dirty="0">
                <a:effectLst/>
                <a:latin typeface="Times New Roman" panose="02020603050405020304" pitchFamily="18" charset="0"/>
                <a:ea typeface="Times New Roman" panose="02020603050405020304" pitchFamily="18" charset="0"/>
              </a:rPr>
              <a:t>The question of the nature, and even the possibility, of a sound historical method is raised in the philosophy of history as a question of epistemology. By looking into different historical methods and different ways of writing history will help in reviewing the sources thoroughly. </a:t>
            </a:r>
          </a:p>
          <a:p>
            <a:pPr algn="just">
              <a:lnSpc>
                <a:spcPct val="150000"/>
              </a:lnSpc>
            </a:pPr>
            <a:r>
              <a:rPr lang="en-IN" sz="1800" dirty="0">
                <a:effectLst/>
                <a:latin typeface="Times New Roman" panose="02020603050405020304" pitchFamily="18" charset="0"/>
                <a:ea typeface="Times New Roman" panose="02020603050405020304" pitchFamily="18" charset="0"/>
              </a:rPr>
              <a:t>Approaches to the history of art are probably more varied - and more debated than in any other branch of history, and a study of different historical approaches is becoming an increasingly important component of many academic courses. Below mentioned is the chronological sequence of the invention and development of these methods. </a:t>
            </a:r>
          </a:p>
          <a:p>
            <a:pPr marL="0" indent="0" algn="just">
              <a:lnSpc>
                <a:spcPct val="150000"/>
              </a:lnSpc>
              <a:buNone/>
            </a:pPr>
            <a:endParaRPr lang="en-IN" sz="1800" dirty="0">
              <a:effectLst/>
              <a:latin typeface="Arial" panose="020B0604020202020204" pitchFamily="34" charset="0"/>
              <a:ea typeface="Arial" panose="020B0604020202020204" pitchFamily="34" charset="0"/>
            </a:endParaRPr>
          </a:p>
          <a:p>
            <a:pPr marL="0" indent="0">
              <a:buNone/>
            </a:pPr>
            <a:endParaRPr lang="en-IN" dirty="0"/>
          </a:p>
        </p:txBody>
      </p:sp>
      <p:graphicFrame>
        <p:nvGraphicFramePr>
          <p:cNvPr id="5" name="Table 4">
            <a:extLst>
              <a:ext uri="{FF2B5EF4-FFF2-40B4-BE49-F238E27FC236}">
                <a16:creationId xmlns:a16="http://schemas.microsoft.com/office/drawing/2014/main" id="{C13E2841-BD04-8370-5832-0ECC80697018}"/>
              </a:ext>
            </a:extLst>
          </p:cNvPr>
          <p:cNvGraphicFramePr>
            <a:graphicFrameLocks noGrp="1"/>
          </p:cNvGraphicFramePr>
          <p:nvPr>
            <p:extLst>
              <p:ext uri="{D42A27DB-BD31-4B8C-83A1-F6EECF244321}">
                <p14:modId xmlns:p14="http://schemas.microsoft.com/office/powerpoint/2010/main" val="2703062210"/>
              </p:ext>
            </p:extLst>
          </p:nvPr>
        </p:nvGraphicFramePr>
        <p:xfrm>
          <a:off x="7780149" y="403793"/>
          <a:ext cx="4210373" cy="6042664"/>
        </p:xfrm>
        <a:graphic>
          <a:graphicData uri="http://schemas.openxmlformats.org/drawingml/2006/table">
            <a:tbl>
              <a:tblPr bandRow="1">
                <a:tableStyleId>{5C22544A-7EE6-4342-B048-85BDC9FD1C3A}</a:tableStyleId>
              </a:tblPr>
              <a:tblGrid>
                <a:gridCol w="1760992">
                  <a:extLst>
                    <a:ext uri="{9D8B030D-6E8A-4147-A177-3AD203B41FA5}">
                      <a16:colId xmlns:a16="http://schemas.microsoft.com/office/drawing/2014/main" val="515954724"/>
                    </a:ext>
                  </a:extLst>
                </a:gridCol>
                <a:gridCol w="2449381">
                  <a:extLst>
                    <a:ext uri="{9D8B030D-6E8A-4147-A177-3AD203B41FA5}">
                      <a16:colId xmlns:a16="http://schemas.microsoft.com/office/drawing/2014/main" val="3541704906"/>
                    </a:ext>
                  </a:extLst>
                </a:gridCol>
              </a:tblGrid>
              <a:tr h="115833">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Time Period</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Methods</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3997697394"/>
                  </a:ext>
                </a:extLst>
              </a:tr>
              <a:tr h="510988">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From Antiquity to Renaissance</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Piecemeal beginnings in terms of:</a:t>
                      </a:r>
                    </a:p>
                    <a:p>
                      <a:pPr marL="342900" lvl="0" indent="-342900" algn="just">
                        <a:lnSpc>
                          <a:spcPct val="150000"/>
                        </a:lnSpc>
                        <a:buFont typeface="Wingdings" panose="05000000000000000000" pitchFamily="2" charset="2"/>
                        <a:buChar char=""/>
                      </a:pPr>
                      <a:r>
                        <a:rPr lang="en-IN" sz="800">
                          <a:effectLst/>
                          <a:latin typeface="Times New Roman" panose="02020603050405020304" pitchFamily="18" charset="0"/>
                          <a:cs typeface="Times New Roman" panose="02020603050405020304" pitchFamily="18" charset="0"/>
                        </a:rPr>
                        <a:t>Basic factual writings of art works, </a:t>
                      </a:r>
                    </a:p>
                    <a:p>
                      <a:pPr marL="342900" lvl="0" indent="-342900" algn="just">
                        <a:lnSpc>
                          <a:spcPct val="150000"/>
                        </a:lnSpc>
                        <a:buFont typeface="Wingdings" panose="05000000000000000000" pitchFamily="2" charset="2"/>
                        <a:buChar char=""/>
                      </a:pPr>
                      <a:r>
                        <a:rPr lang="en-IN" sz="800">
                          <a:effectLst/>
                          <a:latin typeface="Times New Roman" panose="02020603050405020304" pitchFamily="18" charset="0"/>
                          <a:cs typeface="Times New Roman" panose="02020603050405020304" pitchFamily="18" charset="0"/>
                        </a:rPr>
                        <a:t>Cyclical image, and </a:t>
                      </a:r>
                    </a:p>
                    <a:p>
                      <a:pPr marL="342900" lvl="0" indent="-342900" algn="just">
                        <a:lnSpc>
                          <a:spcPct val="150000"/>
                        </a:lnSpc>
                        <a:buFont typeface="Wingdings" panose="05000000000000000000" pitchFamily="2" charset="2"/>
                        <a:buChar char=""/>
                      </a:pPr>
                      <a:r>
                        <a:rPr lang="en-IN" sz="800">
                          <a:effectLst/>
                          <a:latin typeface="Times New Roman" panose="02020603050405020304" pitchFamily="18" charset="0"/>
                          <a:cs typeface="Times New Roman" panose="02020603050405020304" pitchFamily="18" charset="0"/>
                        </a:rPr>
                        <a:t>Ideology of humanism</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3348911966"/>
                  </a:ext>
                </a:extLst>
              </a:tr>
              <a:tr h="115833">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The 16</a:t>
                      </a:r>
                      <a:r>
                        <a:rPr lang="en-IN" sz="800" baseline="30000">
                          <a:effectLst/>
                          <a:latin typeface="Times New Roman" panose="02020603050405020304" pitchFamily="18" charset="0"/>
                          <a:cs typeface="Times New Roman" panose="02020603050405020304" pitchFamily="18" charset="0"/>
                        </a:rPr>
                        <a:t>th</a:t>
                      </a:r>
                      <a:r>
                        <a:rPr lang="en-IN" sz="800">
                          <a:effectLst/>
                          <a:latin typeface="Times New Roman" panose="02020603050405020304" pitchFamily="18" charset="0"/>
                          <a:cs typeface="Times New Roman" panose="02020603050405020304" pitchFamily="18" charset="0"/>
                        </a:rPr>
                        <a:t> and 17</a:t>
                      </a:r>
                      <a:r>
                        <a:rPr lang="en-IN" sz="800" baseline="30000">
                          <a:effectLst/>
                          <a:latin typeface="Times New Roman" panose="02020603050405020304" pitchFamily="18" charset="0"/>
                          <a:cs typeface="Times New Roman" panose="02020603050405020304" pitchFamily="18" charset="0"/>
                        </a:rPr>
                        <a:t>th</a:t>
                      </a:r>
                      <a:r>
                        <a:rPr lang="en-IN" sz="800">
                          <a:effectLst/>
                          <a:latin typeface="Times New Roman" panose="02020603050405020304" pitchFamily="18" charset="0"/>
                          <a:cs typeface="Times New Roman" panose="02020603050405020304" pitchFamily="18" charset="0"/>
                        </a:rPr>
                        <a:t> centuries</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algn="just">
                        <a:lnSpc>
                          <a:spcPct val="150000"/>
                        </a:lnSpc>
                      </a:pPr>
                      <a:r>
                        <a:rPr lang="en-IN" sz="800" u="sng">
                          <a:effectLst/>
                          <a:latin typeface="Times New Roman" panose="02020603050405020304" pitchFamily="18" charset="0"/>
                          <a:cs typeface="Times New Roman" panose="02020603050405020304" pitchFamily="18" charset="0"/>
                        </a:rPr>
                        <a:t>Biographies</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4284112130"/>
                  </a:ext>
                </a:extLst>
              </a:tr>
              <a:tr h="115833">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The 18</a:t>
                      </a:r>
                      <a:r>
                        <a:rPr lang="en-IN" sz="800" baseline="30000">
                          <a:effectLst/>
                          <a:latin typeface="Times New Roman" panose="02020603050405020304" pitchFamily="18" charset="0"/>
                          <a:cs typeface="Times New Roman" panose="02020603050405020304" pitchFamily="18" charset="0"/>
                        </a:rPr>
                        <a:t>th</a:t>
                      </a:r>
                      <a:r>
                        <a:rPr lang="en-IN" sz="800">
                          <a:effectLst/>
                          <a:latin typeface="Times New Roman" panose="02020603050405020304" pitchFamily="18" charset="0"/>
                          <a:cs typeface="Times New Roman" panose="02020603050405020304" pitchFamily="18" charset="0"/>
                        </a:rPr>
                        <a:t> century</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algn="just">
                        <a:lnSpc>
                          <a:spcPct val="150000"/>
                        </a:lnSpc>
                      </a:pPr>
                      <a:r>
                        <a:rPr lang="en-IN" sz="800" u="sng">
                          <a:effectLst/>
                          <a:latin typeface="Times New Roman" panose="02020603050405020304" pitchFamily="18" charset="0"/>
                          <a:cs typeface="Times New Roman" panose="02020603050405020304" pitchFamily="18" charset="0"/>
                        </a:rPr>
                        <a:t>Cultural History</a:t>
                      </a:r>
                      <a:r>
                        <a:rPr lang="en-IN" sz="800">
                          <a:effectLst/>
                          <a:latin typeface="Times New Roman" panose="02020603050405020304" pitchFamily="18" charset="0"/>
                          <a:cs typeface="Times New Roman" panose="02020603050405020304" pitchFamily="18" charset="0"/>
                        </a:rPr>
                        <a:t> and </a:t>
                      </a:r>
                      <a:r>
                        <a:rPr lang="en-IN" sz="800" u="sng">
                          <a:effectLst/>
                          <a:latin typeface="Times New Roman" panose="02020603050405020304" pitchFamily="18" charset="0"/>
                          <a:cs typeface="Times New Roman" panose="02020603050405020304" pitchFamily="18" charset="0"/>
                        </a:rPr>
                        <a:t>The Cycle</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3426464150"/>
                  </a:ext>
                </a:extLst>
              </a:tr>
              <a:tr h="379269">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The 19</a:t>
                      </a:r>
                      <a:r>
                        <a:rPr lang="en-IN" sz="800" baseline="30000">
                          <a:effectLst/>
                          <a:latin typeface="Times New Roman" panose="02020603050405020304" pitchFamily="18" charset="0"/>
                          <a:cs typeface="Times New Roman" panose="02020603050405020304" pitchFamily="18" charset="0"/>
                        </a:rPr>
                        <a:t>th</a:t>
                      </a:r>
                      <a:r>
                        <a:rPr lang="en-IN" sz="800">
                          <a:effectLst/>
                          <a:latin typeface="Times New Roman" panose="02020603050405020304" pitchFamily="18" charset="0"/>
                          <a:cs typeface="Times New Roman" panose="02020603050405020304" pitchFamily="18" charset="0"/>
                        </a:rPr>
                        <a:t> Century</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algn="just">
                        <a:lnSpc>
                          <a:spcPct val="150000"/>
                        </a:lnSpc>
                      </a:pPr>
                      <a:r>
                        <a:rPr lang="en-IN" sz="800" u="sng">
                          <a:effectLst/>
                          <a:latin typeface="Times New Roman" panose="02020603050405020304" pitchFamily="18" charset="0"/>
                          <a:cs typeface="Times New Roman" panose="02020603050405020304" pitchFamily="18" charset="0"/>
                        </a:rPr>
                        <a:t>Empiricism </a:t>
                      </a:r>
                      <a:r>
                        <a:rPr lang="en-IN" sz="800">
                          <a:effectLst/>
                          <a:latin typeface="Times New Roman" panose="02020603050405020304" pitchFamily="18" charset="0"/>
                          <a:cs typeface="Times New Roman" panose="02020603050405020304" pitchFamily="18" charset="0"/>
                        </a:rPr>
                        <a:t>(Antiquarianism and introduction of archaeology as a scientific discipline) and</a:t>
                      </a:r>
                    </a:p>
                    <a:p>
                      <a:pPr algn="just">
                        <a:lnSpc>
                          <a:spcPct val="150000"/>
                        </a:lnSpc>
                      </a:pPr>
                      <a:r>
                        <a:rPr lang="en-IN" sz="800" u="sng">
                          <a:effectLst/>
                          <a:latin typeface="Times New Roman" panose="02020603050405020304" pitchFamily="18" charset="0"/>
                          <a:cs typeface="Times New Roman" panose="02020603050405020304" pitchFamily="18" charset="0"/>
                        </a:rPr>
                        <a:t>Idealism, Metaphysics</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2638548900"/>
                  </a:ext>
                </a:extLst>
              </a:tr>
              <a:tr h="1037861">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The Early 20</a:t>
                      </a:r>
                      <a:r>
                        <a:rPr lang="en-IN" sz="800" baseline="30000">
                          <a:effectLst/>
                          <a:latin typeface="Times New Roman" panose="02020603050405020304" pitchFamily="18" charset="0"/>
                          <a:cs typeface="Times New Roman" panose="02020603050405020304" pitchFamily="18" charset="0"/>
                        </a:rPr>
                        <a:t>th</a:t>
                      </a:r>
                      <a:r>
                        <a:rPr lang="en-IN" sz="800">
                          <a:effectLst/>
                          <a:latin typeface="Times New Roman" panose="02020603050405020304" pitchFamily="18" charset="0"/>
                          <a:cs typeface="Times New Roman" panose="02020603050405020304" pitchFamily="18" charset="0"/>
                        </a:rPr>
                        <a:t> century (responses to Modernism)</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marL="342900" lvl="0" indent="-342900" algn="just">
                        <a:lnSpc>
                          <a:spcPct val="150000"/>
                        </a:lnSpc>
                        <a:buFont typeface="Wingdings" panose="05000000000000000000" pitchFamily="2" charset="2"/>
                        <a:buChar char=""/>
                      </a:pPr>
                      <a:r>
                        <a:rPr lang="en-IN" sz="800" dirty="0">
                          <a:effectLst/>
                          <a:latin typeface="Times New Roman" panose="02020603050405020304" pitchFamily="18" charset="0"/>
                          <a:cs typeface="Times New Roman" panose="02020603050405020304" pitchFamily="18" charset="0"/>
                        </a:rPr>
                        <a:t>Exclusion of three previous models:</a:t>
                      </a:r>
                    </a:p>
                    <a:p>
                      <a:pPr marL="342900" lvl="0" indent="-342900" algn="just">
                        <a:lnSpc>
                          <a:spcPct val="150000"/>
                        </a:lnSpc>
                        <a:buFont typeface="Wingdings" panose="05000000000000000000" pitchFamily="2" charset="2"/>
                        <a:buChar char=""/>
                      </a:pPr>
                      <a:r>
                        <a:rPr lang="en-IN" sz="800" dirty="0">
                          <a:effectLst/>
                          <a:latin typeface="Times New Roman" panose="02020603050405020304" pitchFamily="18" charset="0"/>
                          <a:cs typeface="Times New Roman" panose="02020603050405020304" pitchFamily="18" charset="0"/>
                        </a:rPr>
                        <a:t>Naturalistic Standard, The Cycle, and</a:t>
                      </a:r>
                    </a:p>
                    <a:p>
                      <a:pPr marL="342900" lvl="0" indent="-342900" algn="just">
                        <a:lnSpc>
                          <a:spcPct val="150000"/>
                        </a:lnSpc>
                        <a:buFont typeface="Wingdings" panose="05000000000000000000" pitchFamily="2" charset="2"/>
                        <a:buChar char=""/>
                      </a:pPr>
                      <a:r>
                        <a:rPr lang="en-IN" sz="800" dirty="0">
                          <a:effectLst/>
                          <a:latin typeface="Times New Roman" panose="02020603050405020304" pitchFamily="18" charset="0"/>
                          <a:cs typeface="Times New Roman" panose="02020603050405020304" pitchFamily="18" charset="0"/>
                        </a:rPr>
                        <a:t>The Cultural Context</a:t>
                      </a:r>
                    </a:p>
                    <a:p>
                      <a:pPr algn="just">
                        <a:lnSpc>
                          <a:spcPct val="150000"/>
                        </a:lnSpc>
                      </a:pPr>
                      <a:r>
                        <a:rPr lang="en-IN" sz="800" u="sng" dirty="0">
                          <a:effectLst/>
                          <a:latin typeface="Times New Roman" panose="02020603050405020304" pitchFamily="18" charset="0"/>
                          <a:cs typeface="Times New Roman" panose="02020603050405020304" pitchFamily="18" charset="0"/>
                        </a:rPr>
                        <a:t>Use of Iconographical Analysis</a:t>
                      </a:r>
                      <a:r>
                        <a:rPr lang="en-IN" sz="800" dirty="0">
                          <a:effectLst/>
                          <a:latin typeface="Times New Roman" panose="02020603050405020304" pitchFamily="18" charset="0"/>
                          <a:cs typeface="Times New Roman" panose="02020603050405020304" pitchFamily="18" charset="0"/>
                        </a:rPr>
                        <a:t> to explore the meaning of works with psycho-analytic dimension and empirical analysis </a:t>
                      </a:r>
                    </a:p>
                    <a:p>
                      <a:pPr algn="just">
                        <a:lnSpc>
                          <a:spcPct val="150000"/>
                        </a:lnSpc>
                      </a:pPr>
                      <a:r>
                        <a:rPr lang="en-IN" sz="800" dirty="0">
                          <a:effectLst/>
                          <a:latin typeface="Times New Roman" panose="02020603050405020304" pitchFamily="18" charset="0"/>
                          <a:cs typeface="Times New Roman" panose="02020603050405020304" pitchFamily="18" charset="0"/>
                        </a:rPr>
                        <a:t>Diagram encapsulating inter-relationships, inferences and sequences.</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3289793896"/>
                  </a:ext>
                </a:extLst>
              </a:tr>
              <a:tr h="1037861">
                <a:tc>
                  <a:txBody>
                    <a:bodyPr/>
                    <a:lstStyle/>
                    <a:p>
                      <a:pPr algn="just">
                        <a:lnSpc>
                          <a:spcPct val="150000"/>
                        </a:lnSpc>
                      </a:pPr>
                      <a:r>
                        <a:rPr lang="en-IN" sz="800" dirty="0">
                          <a:effectLst/>
                          <a:latin typeface="Times New Roman" panose="02020603050405020304" pitchFamily="18" charset="0"/>
                          <a:cs typeface="Times New Roman" panose="02020603050405020304" pitchFamily="18" charset="0"/>
                        </a:rPr>
                        <a:t>Mid 20</a:t>
                      </a:r>
                      <a:r>
                        <a:rPr lang="en-IN" sz="800" baseline="30000" dirty="0">
                          <a:effectLst/>
                          <a:latin typeface="Times New Roman" panose="02020603050405020304" pitchFamily="18" charset="0"/>
                          <a:cs typeface="Times New Roman" panose="02020603050405020304" pitchFamily="18" charset="0"/>
                        </a:rPr>
                        <a:t>th</a:t>
                      </a:r>
                      <a:r>
                        <a:rPr lang="en-IN" sz="800" dirty="0">
                          <a:effectLst/>
                          <a:latin typeface="Times New Roman" panose="02020603050405020304" pitchFamily="18" charset="0"/>
                          <a:cs typeface="Times New Roman" panose="02020603050405020304" pitchFamily="18" charset="0"/>
                        </a:rPr>
                        <a:t> century</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algn="just">
                        <a:lnSpc>
                          <a:spcPct val="150000"/>
                        </a:lnSpc>
                      </a:pPr>
                      <a:r>
                        <a:rPr lang="en-IN" sz="800" u="sng" dirty="0">
                          <a:effectLst/>
                          <a:latin typeface="Times New Roman" panose="02020603050405020304" pitchFamily="18" charset="0"/>
                          <a:cs typeface="Times New Roman" panose="02020603050405020304" pitchFamily="18" charset="0"/>
                        </a:rPr>
                        <a:t>Pragmatic  Metaphysics</a:t>
                      </a:r>
                      <a:r>
                        <a:rPr lang="en-IN" sz="800" dirty="0">
                          <a:effectLst/>
                          <a:latin typeface="Times New Roman" panose="02020603050405020304" pitchFamily="18" charset="0"/>
                          <a:cs typeface="Times New Roman" panose="02020603050405020304" pitchFamily="18" charset="0"/>
                        </a:rPr>
                        <a:t> (a combination of stylistic and iconographic analysis)</a:t>
                      </a:r>
                    </a:p>
                    <a:p>
                      <a:pPr algn="just">
                        <a:lnSpc>
                          <a:spcPct val="150000"/>
                        </a:lnSpc>
                      </a:pPr>
                      <a:r>
                        <a:rPr lang="en-IN" sz="800" u="sng" dirty="0">
                          <a:effectLst/>
                          <a:latin typeface="Times New Roman" panose="02020603050405020304" pitchFamily="18" charset="0"/>
                          <a:cs typeface="Times New Roman" panose="02020603050405020304" pitchFamily="18" charset="0"/>
                        </a:rPr>
                        <a:t>Cultural History</a:t>
                      </a:r>
                      <a:r>
                        <a:rPr lang="en-IN" sz="800" dirty="0">
                          <a:effectLst/>
                          <a:latin typeface="Times New Roman" panose="02020603050405020304" pitchFamily="18" charset="0"/>
                          <a:cs typeface="Times New Roman" panose="02020603050405020304" pitchFamily="18" charset="0"/>
                        </a:rPr>
                        <a:t> (looking from evidence of all parts of culture)</a:t>
                      </a:r>
                    </a:p>
                    <a:p>
                      <a:pPr algn="just">
                        <a:lnSpc>
                          <a:spcPct val="150000"/>
                        </a:lnSpc>
                      </a:pPr>
                      <a:r>
                        <a:rPr lang="en-IN" sz="800" u="sng" dirty="0">
                          <a:effectLst/>
                          <a:latin typeface="Times New Roman" panose="02020603050405020304" pitchFamily="18" charset="0"/>
                          <a:cs typeface="Times New Roman" panose="02020603050405020304" pitchFamily="18" charset="0"/>
                        </a:rPr>
                        <a:t>Social History of Art on the basis of Marxist thesis</a:t>
                      </a:r>
                      <a:r>
                        <a:rPr lang="en-IN" sz="800" dirty="0">
                          <a:effectLst/>
                          <a:latin typeface="Times New Roman" panose="02020603050405020304" pitchFamily="18" charset="0"/>
                          <a:cs typeface="Times New Roman" panose="02020603050405020304" pitchFamily="18" charset="0"/>
                        </a:rPr>
                        <a:t> (the economic base conditions the cultural superstructure and that as a result style varies according to the character of dominant class)</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1167953986"/>
                  </a:ext>
                </a:extLst>
              </a:tr>
              <a:tr h="1037861">
                <a:tc>
                  <a:txBody>
                    <a:bodyPr/>
                    <a:lstStyle/>
                    <a:p>
                      <a:pPr algn="just">
                        <a:lnSpc>
                          <a:spcPct val="150000"/>
                        </a:lnSpc>
                      </a:pPr>
                      <a:r>
                        <a:rPr lang="en-IN" sz="800">
                          <a:effectLst/>
                          <a:latin typeface="Times New Roman" panose="02020603050405020304" pitchFamily="18" charset="0"/>
                          <a:cs typeface="Times New Roman" panose="02020603050405020304" pitchFamily="18" charset="0"/>
                        </a:rPr>
                        <a:t>Late 20</a:t>
                      </a:r>
                      <a:r>
                        <a:rPr lang="en-IN" sz="800" baseline="30000">
                          <a:effectLst/>
                          <a:latin typeface="Times New Roman" panose="02020603050405020304" pitchFamily="18" charset="0"/>
                          <a:cs typeface="Times New Roman" panose="02020603050405020304" pitchFamily="18" charset="0"/>
                        </a:rPr>
                        <a:t>th</a:t>
                      </a:r>
                      <a:r>
                        <a:rPr lang="en-IN" sz="800">
                          <a:effectLst/>
                          <a:latin typeface="Times New Roman" panose="02020603050405020304" pitchFamily="18" charset="0"/>
                          <a:cs typeface="Times New Roman" panose="02020603050405020304" pitchFamily="18" charset="0"/>
                        </a:rPr>
                        <a:t> century</a:t>
                      </a:r>
                      <a:endParaRPr lang="en-IN" sz="80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tc>
                  <a:txBody>
                    <a:bodyPr/>
                    <a:lstStyle/>
                    <a:p>
                      <a:pPr algn="just">
                        <a:lnSpc>
                          <a:spcPct val="150000"/>
                        </a:lnSpc>
                      </a:pPr>
                      <a:r>
                        <a:rPr lang="en-IN" sz="800" dirty="0">
                          <a:effectLst/>
                          <a:latin typeface="Times New Roman" panose="02020603050405020304" pitchFamily="18" charset="0"/>
                          <a:cs typeface="Times New Roman" panose="02020603050405020304" pitchFamily="18" charset="0"/>
                        </a:rPr>
                        <a:t>New art historians shifted the center of gravity away from objects and towards social contexts and ideology, </a:t>
                      </a:r>
                    </a:p>
                    <a:p>
                      <a:pPr marL="160020" algn="just">
                        <a:lnSpc>
                          <a:spcPct val="150000"/>
                        </a:lnSpc>
                      </a:pPr>
                      <a:r>
                        <a:rPr lang="en-IN" sz="800" dirty="0">
                          <a:effectLst/>
                          <a:latin typeface="Times New Roman" panose="02020603050405020304" pitchFamily="18" charset="0"/>
                          <a:cs typeface="Times New Roman" panose="02020603050405020304" pitchFamily="18" charset="0"/>
                        </a:rPr>
                        <a:t>i.e. to the structures of social power and from there to politics, feminism, psychoanalysis, and theory.</a:t>
                      </a:r>
                    </a:p>
                    <a:p>
                      <a:pPr algn="just">
                        <a:lnSpc>
                          <a:spcPct val="150000"/>
                        </a:lnSpc>
                      </a:pPr>
                      <a:r>
                        <a:rPr lang="en-IN" sz="800" u="sng" dirty="0">
                          <a:effectLst/>
                          <a:latin typeface="Times New Roman" panose="02020603050405020304" pitchFamily="18" charset="0"/>
                          <a:cs typeface="Times New Roman" panose="02020603050405020304" pitchFamily="18" charset="0"/>
                        </a:rPr>
                        <a:t>Structuralist approach</a:t>
                      </a:r>
                      <a:r>
                        <a:rPr lang="en-IN" sz="800" dirty="0">
                          <a:effectLst/>
                          <a:latin typeface="Times New Roman" panose="02020603050405020304" pitchFamily="18" charset="0"/>
                          <a:cs typeface="Times New Roman" panose="02020603050405020304" pitchFamily="18" charset="0"/>
                        </a:rPr>
                        <a:t>: looks for the meaning at a level below that of surface content.</a:t>
                      </a:r>
                    </a:p>
                    <a:p>
                      <a:pPr algn="just">
                        <a:lnSpc>
                          <a:spcPct val="150000"/>
                        </a:lnSpc>
                      </a:pPr>
                      <a:r>
                        <a:rPr lang="en-IN" sz="800" u="sng" dirty="0">
                          <a:effectLst/>
                          <a:latin typeface="Times New Roman" panose="02020603050405020304" pitchFamily="18" charset="0"/>
                          <a:cs typeface="Times New Roman" panose="02020603050405020304" pitchFamily="18" charset="0"/>
                        </a:rPr>
                        <a:t>Post-Structuralist approach</a:t>
                      </a:r>
                      <a:r>
                        <a:rPr lang="en-IN" sz="800" dirty="0">
                          <a:effectLst/>
                          <a:latin typeface="Times New Roman" panose="02020603050405020304" pitchFamily="18" charset="0"/>
                          <a:cs typeface="Times New Roman" panose="02020603050405020304" pitchFamily="18" charset="0"/>
                        </a:rPr>
                        <a:t>: critically analyze humanist worldview.</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txBody>
                  <a:tcPr marL="32930" marR="32930" marT="0" marB="0"/>
                </a:tc>
                <a:extLst>
                  <a:ext uri="{0D108BD9-81ED-4DB2-BD59-A6C34878D82A}">
                    <a16:rowId xmlns:a16="http://schemas.microsoft.com/office/drawing/2014/main" val="3226954985"/>
                  </a:ext>
                </a:extLst>
              </a:tr>
            </a:tbl>
          </a:graphicData>
        </a:graphic>
      </p:graphicFrame>
    </p:spTree>
    <p:extLst>
      <p:ext uri="{BB962C8B-B14F-4D97-AF65-F5344CB8AC3E}">
        <p14:creationId xmlns:p14="http://schemas.microsoft.com/office/powerpoint/2010/main" val="2024546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84381F72-CA73-554C-C2F0-D19B902819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9FAE4DD-5713-A07F-F8C7-466031445ABE}"/>
              </a:ext>
            </a:extLst>
          </p:cNvPr>
          <p:cNvSpPr>
            <a:spLocks noGrp="1"/>
          </p:cNvSpPr>
          <p:nvPr>
            <p:ph idx="1"/>
          </p:nvPr>
        </p:nvSpPr>
        <p:spPr>
          <a:xfrm>
            <a:off x="185980" y="278968"/>
            <a:ext cx="11701220" cy="6307811"/>
          </a:xfrm>
        </p:spPr>
        <p:txBody>
          <a:bodyPr>
            <a:normAutofit fontScale="92500" lnSpcReduction="10000"/>
          </a:bodyPr>
          <a:lstStyle/>
          <a:p>
            <a:pPr marL="0" indent="0">
              <a:buNone/>
            </a:pPr>
            <a:r>
              <a:rPr lang="en-IN" sz="1800" b="1" u="sng" dirty="0">
                <a:effectLst/>
                <a:latin typeface="Times New Roman" panose="02020603050405020304" pitchFamily="18" charset="0"/>
                <a:ea typeface="Times New Roman" panose="02020603050405020304" pitchFamily="18" charset="0"/>
              </a:rPr>
              <a:t>Methods in [Architectural] History Writing - Critical Analysis and Comparative Studies of different perspectives</a:t>
            </a:r>
          </a:p>
          <a:p>
            <a:pPr algn="just">
              <a:lnSpc>
                <a:spcPct val="150000"/>
              </a:lnSpc>
              <a:spcBef>
                <a:spcPts val="1600"/>
              </a:spcBef>
              <a:spcAft>
                <a:spcPts val="400"/>
              </a:spcAft>
            </a:pPr>
            <a:r>
              <a:rPr lang="en-IN" sz="1800" b="1" dirty="0">
                <a:solidFill>
                  <a:srgbClr val="000000"/>
                </a:solidFill>
                <a:effectLst/>
                <a:latin typeface="Times New Roman" panose="02020603050405020304" pitchFamily="18" charset="0"/>
                <a:ea typeface="Times New Roman" panose="02020603050405020304" pitchFamily="18" charset="0"/>
              </a:rPr>
              <a:t>Colonial Historiography: The Orientalist Perspective</a:t>
            </a:r>
            <a:endParaRPr lang="en-IN" sz="1800" b="1" dirty="0">
              <a:solidFill>
                <a:srgbClr val="434343"/>
              </a:solidFill>
              <a:effectLst/>
              <a:latin typeface="Arial" panose="020B0604020202020204" pitchFamily="34" charset="0"/>
            </a:endParaRPr>
          </a:p>
          <a:p>
            <a:pPr marL="0" indent="0" algn="just">
              <a:lnSpc>
                <a:spcPct val="150000"/>
              </a:lnSpc>
              <a:buNone/>
            </a:pPr>
            <a:r>
              <a:rPr lang="en-IN" sz="1800" dirty="0">
                <a:effectLst/>
                <a:latin typeface="Times New Roman" panose="02020603050405020304" pitchFamily="18" charset="0"/>
                <a:ea typeface="Times New Roman" panose="02020603050405020304" pitchFamily="18" charset="0"/>
              </a:rPr>
              <a:t>The historiography of Islamic architecture in India began during the colonial period, primarily through the efforts of British scholars and administrators. This era is characterized by an Orientalist perspective, where Islamic architecture was often viewed through a Western lens that emphasized cultural and civilizational differences between the East and the West.</a:t>
            </a:r>
          </a:p>
          <a:p>
            <a:pPr algn="just">
              <a:lnSpc>
                <a:spcPct val="150000"/>
              </a:lnSpc>
              <a:spcBef>
                <a:spcPts val="1600"/>
              </a:spcBef>
              <a:spcAft>
                <a:spcPts val="400"/>
              </a:spcAft>
            </a:pPr>
            <a:r>
              <a:rPr lang="en-IN" sz="1800" b="1" dirty="0">
                <a:solidFill>
                  <a:srgbClr val="000000"/>
                </a:solidFill>
                <a:latin typeface="Times New Roman" panose="02020603050405020304" pitchFamily="18" charset="0"/>
              </a:rPr>
              <a:t>Nationalist Historiography: Reclaiming Islamic Heritage</a:t>
            </a:r>
          </a:p>
          <a:p>
            <a:pPr marL="0" indent="0" algn="just">
              <a:lnSpc>
                <a:spcPct val="150000"/>
              </a:lnSpc>
              <a:buNone/>
            </a:pPr>
            <a:r>
              <a:rPr lang="en-IN" sz="1800" dirty="0">
                <a:effectLst/>
                <a:latin typeface="Times New Roman" panose="02020603050405020304" pitchFamily="18" charset="0"/>
                <a:ea typeface="Times New Roman" panose="02020603050405020304" pitchFamily="18" charset="0"/>
              </a:rPr>
              <a:t>The post-independence period marked a significant shift in the historiography of Islamic architecture in India. Indian scholars began to reclaim their architectural heritage from colonial narratives, emphasizing its intrinsic value to Indian culture and history. Nationalist historiography emerged as a response to the Orientalist perspectives, reframing the history of Islamic architecture to highlight its integral role in India's cultural and historical fabric.</a:t>
            </a:r>
            <a:endParaRPr lang="en-IN" sz="1800" dirty="0">
              <a:effectLst/>
              <a:latin typeface="Arial" panose="020B0604020202020204" pitchFamily="34" charset="0"/>
              <a:ea typeface="Arial" panose="020B0604020202020204" pitchFamily="34" charset="0"/>
            </a:endParaRPr>
          </a:p>
          <a:p>
            <a:pPr algn="just">
              <a:lnSpc>
                <a:spcPct val="150000"/>
              </a:lnSpc>
              <a:spcBef>
                <a:spcPts val="1600"/>
              </a:spcBef>
              <a:spcAft>
                <a:spcPts val="400"/>
              </a:spcAft>
            </a:pPr>
            <a:r>
              <a:rPr lang="en-IN" sz="1800" b="1" dirty="0">
                <a:solidFill>
                  <a:srgbClr val="000000"/>
                </a:solidFill>
                <a:latin typeface="Times New Roman" panose="02020603050405020304" pitchFamily="18" charset="0"/>
              </a:rPr>
              <a:t>Contemporary Historiography: Critical and Inclusive Approaches</a:t>
            </a:r>
          </a:p>
          <a:p>
            <a:pPr marL="0" indent="0" algn="just">
              <a:lnSpc>
                <a:spcPct val="150000"/>
              </a:lnSpc>
              <a:buNone/>
            </a:pPr>
            <a:r>
              <a:rPr lang="en-IN" sz="1800" dirty="0">
                <a:effectLst/>
                <a:latin typeface="Times New Roman" panose="02020603050405020304" pitchFamily="18" charset="0"/>
                <a:ea typeface="Times New Roman" panose="02020603050405020304" pitchFamily="18" charset="0"/>
              </a:rPr>
              <a:t>In recent decades, contemporary historiography has adopted more critical and inclusive approaches to the study of Islamic architecture in India. These approaches are characterized by a deeper awareness of historiographical biases and a commitment to uncovering marginalized perspectives that were previously overlooked.</a:t>
            </a:r>
            <a:endParaRPr lang="en-IN" sz="1800" dirty="0">
              <a:effectLst/>
              <a:latin typeface="Arial" panose="020B0604020202020204" pitchFamily="34" charset="0"/>
              <a:ea typeface="Arial" panose="020B0604020202020204" pitchFamily="34" charset="0"/>
            </a:endParaRPr>
          </a:p>
          <a:p>
            <a:pPr marL="0" indent="0" algn="just">
              <a:lnSpc>
                <a:spcPct val="150000"/>
              </a:lnSpc>
              <a:buNone/>
            </a:pPr>
            <a:endParaRPr lang="en-IN" sz="1800" dirty="0">
              <a:effectLst/>
              <a:latin typeface="Arial" panose="020B0604020202020204" pitchFamily="34" charset="0"/>
              <a:ea typeface="Arial" panose="020B0604020202020204" pitchFamily="34" charset="0"/>
            </a:endParaRPr>
          </a:p>
          <a:p>
            <a:pPr marL="0" indent="0">
              <a:buNone/>
            </a:pPr>
            <a:endParaRPr lang="en-IN" sz="1800" dirty="0">
              <a:effectLst/>
              <a:latin typeface="Arial" panose="020B0604020202020204" pitchFamily="34" charset="0"/>
              <a:ea typeface="Arial" panose="020B0604020202020204" pitchFamily="34" charset="0"/>
            </a:endParaRPr>
          </a:p>
          <a:p>
            <a:pPr marL="0" indent="0">
              <a:buNone/>
            </a:pPr>
            <a:endParaRPr lang="en-IN" dirty="0"/>
          </a:p>
        </p:txBody>
      </p:sp>
    </p:spTree>
    <p:extLst>
      <p:ext uri="{BB962C8B-B14F-4D97-AF65-F5344CB8AC3E}">
        <p14:creationId xmlns:p14="http://schemas.microsoft.com/office/powerpoint/2010/main" val="15632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783399F3-8438-7224-68A2-541B7DF59F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DDADCF3-AEB3-964A-67F2-4DEA601BC21D}"/>
              </a:ext>
            </a:extLst>
          </p:cNvPr>
          <p:cNvSpPr>
            <a:spLocks noGrp="1"/>
          </p:cNvSpPr>
          <p:nvPr>
            <p:ph type="title"/>
          </p:nvPr>
        </p:nvSpPr>
        <p:spPr>
          <a:xfrm>
            <a:off x="838200" y="365125"/>
            <a:ext cx="10515600" cy="843743"/>
          </a:xfrm>
        </p:spPr>
        <p:txBody>
          <a:bodyPr>
            <a:normAutofit/>
          </a:bodyPr>
          <a:lstStyle/>
          <a:p>
            <a:pPr algn="ctr"/>
            <a:r>
              <a:rPr lang="en-US" b="1" dirty="0">
                <a:latin typeface="Times New Roman" panose="02020603050405020304" pitchFamily="18" charset="0"/>
                <a:cs typeface="Times New Roman" panose="02020603050405020304" pitchFamily="18" charset="0"/>
              </a:rPr>
              <a:t>CONCLUSION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527C9EE-6526-7F7F-DE00-E63EA01CA8E8}"/>
              </a:ext>
            </a:extLst>
          </p:cNvPr>
          <p:cNvSpPr>
            <a:spLocks noGrp="1"/>
          </p:cNvSpPr>
          <p:nvPr>
            <p:ph idx="1"/>
          </p:nvPr>
        </p:nvSpPr>
        <p:spPr>
          <a:xfrm>
            <a:off x="247973" y="1825624"/>
            <a:ext cx="11732217" cy="4667251"/>
          </a:xfrm>
        </p:spPr>
        <p:txBody>
          <a:bodyPr/>
          <a:lstStyle/>
          <a:p>
            <a:pPr marL="0" indent="0" algn="just">
              <a:lnSpc>
                <a:spcPct val="150000"/>
              </a:lnSpc>
              <a:buNone/>
            </a:pPr>
            <a:r>
              <a:rPr lang="en-IN" sz="1800" dirty="0">
                <a:effectLst/>
                <a:latin typeface="Times New Roman" panose="02020603050405020304" pitchFamily="18" charset="0"/>
                <a:ea typeface="Times New Roman" panose="02020603050405020304" pitchFamily="18" charset="0"/>
              </a:rPr>
              <a:t>The conclusion emphasizes how the historiography of Islamic architecture in India reveals both the biases inherent in historical writing and the valuable insights that different perspectives can offer.  By examining the evolution of historiographical approaches—from colonial Orientalism to nationalist reclamation and contemporary critical analysis—we can see how biases have shaped, and continue to shape, the interpretation and understanding of Islamic architectural heritage.</a:t>
            </a:r>
          </a:p>
          <a:p>
            <a:pPr algn="just">
              <a:lnSpc>
                <a:spcPct val="150000"/>
              </a:lnSpc>
              <a:spcBef>
                <a:spcPts val="1400"/>
              </a:spcBef>
              <a:spcAft>
                <a:spcPts val="400"/>
              </a:spcAft>
            </a:pPr>
            <a:r>
              <a:rPr lang="en-IN" sz="1800" b="1" dirty="0">
                <a:solidFill>
                  <a:srgbClr val="000000"/>
                </a:solidFill>
                <a:effectLst/>
                <a:latin typeface="Times New Roman" panose="02020603050405020304" pitchFamily="18" charset="0"/>
                <a:ea typeface="Times New Roman" panose="02020603050405020304" pitchFamily="18" charset="0"/>
              </a:rPr>
              <a:t>Colonial Biases and Their Impact</a:t>
            </a:r>
          </a:p>
          <a:p>
            <a:pPr algn="just">
              <a:lnSpc>
                <a:spcPct val="150000"/>
              </a:lnSpc>
              <a:spcBef>
                <a:spcPts val="1400"/>
              </a:spcBef>
              <a:spcAft>
                <a:spcPts val="400"/>
              </a:spcAft>
            </a:pPr>
            <a:r>
              <a:rPr lang="en-IN" sz="1800" b="1" dirty="0">
                <a:solidFill>
                  <a:srgbClr val="000000"/>
                </a:solidFill>
                <a:effectLst/>
                <a:latin typeface="Times New Roman" panose="02020603050405020304" pitchFamily="18" charset="0"/>
                <a:ea typeface="Times New Roman" panose="02020603050405020304" pitchFamily="18" charset="0"/>
              </a:rPr>
              <a:t>Nationalist Reinterpretation and Its Biases</a:t>
            </a:r>
            <a:endParaRPr lang="en-IN" sz="1800" b="1" dirty="0">
              <a:solidFill>
                <a:srgbClr val="434343"/>
              </a:solidFill>
              <a:effectLst/>
              <a:latin typeface="Arial" panose="020B0604020202020204" pitchFamily="34" charset="0"/>
            </a:endParaRPr>
          </a:p>
          <a:p>
            <a:pPr algn="just">
              <a:lnSpc>
                <a:spcPct val="150000"/>
              </a:lnSpc>
              <a:spcBef>
                <a:spcPts val="1400"/>
              </a:spcBef>
              <a:spcAft>
                <a:spcPts val="400"/>
              </a:spcAft>
            </a:pPr>
            <a:r>
              <a:rPr lang="en-IN" sz="1800" b="1" dirty="0">
                <a:solidFill>
                  <a:srgbClr val="000000"/>
                </a:solidFill>
                <a:effectLst/>
                <a:latin typeface="Times New Roman" panose="02020603050405020304" pitchFamily="18" charset="0"/>
                <a:ea typeface="Times New Roman" panose="02020603050405020304" pitchFamily="18" charset="0"/>
              </a:rPr>
              <a:t>Contemporary Critical Approaches: Overcoming Biases and Gaining Insights</a:t>
            </a:r>
            <a:endParaRPr lang="en-IN" sz="1800" b="1" dirty="0">
              <a:solidFill>
                <a:srgbClr val="434343"/>
              </a:solidFill>
              <a:effectLst/>
              <a:latin typeface="Arial" panose="020B0604020202020204" pitchFamily="34" charset="0"/>
            </a:endParaRPr>
          </a:p>
          <a:p>
            <a:pPr algn="just">
              <a:lnSpc>
                <a:spcPct val="150000"/>
              </a:lnSpc>
              <a:spcBef>
                <a:spcPts val="1400"/>
              </a:spcBef>
              <a:spcAft>
                <a:spcPts val="400"/>
              </a:spcAft>
            </a:pPr>
            <a:r>
              <a:rPr lang="en-IN" sz="1800" b="1" dirty="0">
                <a:solidFill>
                  <a:srgbClr val="000000"/>
                </a:solidFill>
                <a:effectLst/>
                <a:latin typeface="Times New Roman" panose="02020603050405020304" pitchFamily="18" charset="0"/>
                <a:ea typeface="Times New Roman" panose="02020603050405020304" pitchFamily="18" charset="0"/>
              </a:rPr>
              <a:t>Insights Gained Through a Critical Historiographical Lens</a:t>
            </a:r>
            <a:endParaRPr lang="en-IN" sz="1800" b="1" dirty="0">
              <a:solidFill>
                <a:srgbClr val="434343"/>
              </a:solidFill>
              <a:effectLst/>
              <a:latin typeface="Arial" panose="020B0604020202020204" pitchFamily="34" charset="0"/>
            </a:endParaRPr>
          </a:p>
          <a:p>
            <a:pPr algn="just">
              <a:lnSpc>
                <a:spcPct val="150000"/>
              </a:lnSpc>
              <a:spcBef>
                <a:spcPts val="1400"/>
              </a:spcBef>
              <a:spcAft>
                <a:spcPts val="400"/>
              </a:spcAft>
            </a:pPr>
            <a:endParaRPr lang="en-IN" dirty="0"/>
          </a:p>
        </p:txBody>
      </p:sp>
    </p:spTree>
    <p:extLst>
      <p:ext uri="{BB962C8B-B14F-4D97-AF65-F5344CB8AC3E}">
        <p14:creationId xmlns:p14="http://schemas.microsoft.com/office/powerpoint/2010/main" val="931289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85A4F35A-8806-5942-40CE-E4A6547018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7A835F4-8120-3AF9-4C49-9DEB686ECCAB}"/>
              </a:ext>
            </a:extLst>
          </p:cNvPr>
          <p:cNvSpPr>
            <a:spLocks noGrp="1"/>
          </p:cNvSpPr>
          <p:nvPr>
            <p:ph type="title"/>
          </p:nvPr>
        </p:nvSpPr>
        <p:spPr>
          <a:xfrm>
            <a:off x="838200" y="365126"/>
            <a:ext cx="10515600" cy="1029722"/>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C8802B1-633A-FD73-7003-22485ABC3950}"/>
              </a:ext>
            </a:extLst>
          </p:cNvPr>
          <p:cNvSpPr>
            <a:spLocks noGrp="1"/>
          </p:cNvSpPr>
          <p:nvPr>
            <p:ph idx="1"/>
          </p:nvPr>
        </p:nvSpPr>
        <p:spPr>
          <a:xfrm>
            <a:off x="371959" y="1825624"/>
            <a:ext cx="11654725" cy="4885141"/>
          </a:xfrm>
        </p:spPr>
        <p:txBody>
          <a:bodyPr>
            <a:normAutofit/>
          </a:bodyPr>
          <a:lstStyle/>
          <a:p>
            <a:pPr>
              <a:lnSpc>
                <a:spcPct val="150000"/>
              </a:lnSpc>
            </a:pPr>
            <a:r>
              <a:rPr lang="en-IN" sz="1800" dirty="0">
                <a:effectLst/>
                <a:latin typeface="Times New Roman" panose="02020603050405020304" pitchFamily="18" charset="0"/>
                <a:ea typeface="Times New Roman" panose="02020603050405020304" pitchFamily="18" charset="0"/>
              </a:rPr>
              <a:t>Carr, Edward </a:t>
            </a:r>
            <a:r>
              <a:rPr lang="en-IN" sz="1800" dirty="0" err="1">
                <a:effectLst/>
                <a:latin typeface="Times New Roman" panose="02020603050405020304" pitchFamily="18" charset="0"/>
                <a:ea typeface="Times New Roman" panose="02020603050405020304" pitchFamily="18" charset="0"/>
              </a:rPr>
              <a:t>Hallet</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What is History?</a:t>
            </a:r>
            <a:r>
              <a:rPr lang="en-IN" sz="1800" dirty="0">
                <a:effectLst/>
                <a:latin typeface="Times New Roman" panose="02020603050405020304" pitchFamily="18" charset="0"/>
                <a:ea typeface="Times New Roman" panose="02020603050405020304" pitchFamily="18" charset="0"/>
              </a:rPr>
              <a:t>. NY: Random House, Inc., 1961. Print.</a:t>
            </a:r>
            <a:endParaRPr lang="en-IN" sz="1800" dirty="0">
              <a:effectLst/>
              <a:latin typeface="Arial" panose="020B0604020202020204" pitchFamily="34" charset="0"/>
              <a:ea typeface="Arial" panose="020B0604020202020204" pitchFamily="34" charset="0"/>
            </a:endParaRPr>
          </a:p>
          <a:p>
            <a:pPr>
              <a:lnSpc>
                <a:spcPct val="150000"/>
              </a:lnSpc>
            </a:pPr>
            <a:r>
              <a:rPr lang="en-IN" sz="1800" dirty="0">
                <a:effectLst/>
                <a:latin typeface="Times New Roman" panose="02020603050405020304" pitchFamily="18" charset="0"/>
                <a:ea typeface="Times New Roman" panose="02020603050405020304" pitchFamily="18" charset="0"/>
              </a:rPr>
              <a:t>Thapar, </a:t>
            </a:r>
            <a:r>
              <a:rPr lang="en-IN" sz="1800" dirty="0" err="1">
                <a:effectLst/>
                <a:latin typeface="Times New Roman" panose="02020603050405020304" pitchFamily="18" charset="0"/>
                <a:ea typeface="Times New Roman" panose="02020603050405020304" pitchFamily="18" charset="0"/>
              </a:rPr>
              <a:t>Romila</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Ancient Indian Social History – Some Interpretations</a:t>
            </a:r>
            <a:r>
              <a:rPr lang="en-IN" sz="1800" dirty="0">
                <a:effectLst/>
                <a:latin typeface="Times New Roman" panose="02020603050405020304" pitchFamily="18" charset="0"/>
                <a:ea typeface="Times New Roman" panose="02020603050405020304" pitchFamily="18" charset="0"/>
              </a:rPr>
              <a:t>. New Delhi: Sangam </a:t>
            </a:r>
            <a:r>
              <a:rPr lang="en-IN" sz="1800" dirty="0">
                <a:latin typeface="Arial" panose="020B0604020202020204" pitchFamily="34" charset="0"/>
                <a:ea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rPr>
              <a:t>Books Ltd., 1984. Print.</a:t>
            </a:r>
            <a:endParaRPr lang="en-IN" sz="1800" dirty="0">
              <a:effectLst/>
              <a:latin typeface="Arial" panose="020B0604020202020204" pitchFamily="34" charset="0"/>
              <a:ea typeface="Arial" panose="020B0604020202020204" pitchFamily="34" charset="0"/>
            </a:endParaRPr>
          </a:p>
          <a:p>
            <a:pPr>
              <a:lnSpc>
                <a:spcPct val="150000"/>
              </a:lnSpc>
            </a:pPr>
            <a:r>
              <a:rPr lang="en-IN" sz="1800" dirty="0">
                <a:effectLst/>
                <a:latin typeface="Times New Roman" panose="02020603050405020304" pitchFamily="18" charset="0"/>
                <a:ea typeface="Times New Roman" panose="02020603050405020304" pitchFamily="18" charset="0"/>
              </a:rPr>
              <a:t>Woolf, Daniel. "Historiography"- An article on the history of history globally, for New</a:t>
            </a:r>
            <a:r>
              <a:rPr lang="en-IN" sz="1800" i="1" dirty="0">
                <a:effectLst/>
                <a:latin typeface="Times New Roman" panose="02020603050405020304" pitchFamily="18" charset="0"/>
                <a:ea typeface="Times New Roman" panose="02020603050405020304" pitchFamily="18" charset="0"/>
              </a:rPr>
              <a:t> </a:t>
            </a:r>
            <a:r>
              <a:rPr lang="en-IN" sz="1800" dirty="0">
                <a:latin typeface="Arial" panose="020B0604020202020204" pitchFamily="34"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Dictionary of the History of Ideas</a:t>
            </a:r>
            <a:r>
              <a:rPr lang="en-IN" sz="1800" dirty="0">
                <a:effectLst/>
                <a:latin typeface="Times New Roman" panose="02020603050405020304" pitchFamily="18" charset="0"/>
                <a:ea typeface="Times New Roman" panose="02020603050405020304" pitchFamily="18" charset="0"/>
              </a:rPr>
              <a:t>, (Ed.) M.C. Horowitz, vol. 1, pp. XXXV - </a:t>
            </a:r>
            <a:r>
              <a:rPr lang="en-IN" sz="1800" dirty="0" err="1">
                <a:effectLst/>
                <a:latin typeface="Times New Roman" panose="02020603050405020304" pitchFamily="18" charset="0"/>
                <a:ea typeface="Times New Roman" panose="02020603050405020304" pitchFamily="18" charset="0"/>
              </a:rPr>
              <a:t>XXXViii</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Culturahistorica.es</a:t>
            </a:r>
            <a:r>
              <a:rPr lang="en-IN" sz="1800" dirty="0">
                <a:effectLst/>
                <a:latin typeface="Times New Roman" panose="02020603050405020304" pitchFamily="18" charset="0"/>
                <a:ea typeface="Times New Roman" panose="02020603050405020304" pitchFamily="18" charset="0"/>
              </a:rPr>
              <a:t>. </a:t>
            </a:r>
            <a:r>
              <a:rPr lang="en-IN" sz="1800" dirty="0" err="1">
                <a:effectLst/>
                <a:latin typeface="Times New Roman" panose="02020603050405020304" pitchFamily="18" charset="0"/>
                <a:ea typeface="Times New Roman" panose="02020603050405020304" pitchFamily="18" charset="0"/>
              </a:rPr>
              <a:t>culturahistorica</a:t>
            </a:r>
            <a:r>
              <a:rPr lang="en-IN" sz="1800" dirty="0">
                <a:effectLst/>
                <a:latin typeface="Times New Roman" panose="02020603050405020304" pitchFamily="18" charset="0"/>
                <a:ea typeface="Times New Roman" panose="02020603050405020304" pitchFamily="18" charset="0"/>
              </a:rPr>
              <a:t>, 2005. Web. 18 Oct. 2012. </a:t>
            </a:r>
            <a:endParaRPr lang="en-IN" sz="1800" dirty="0">
              <a:effectLst/>
              <a:latin typeface="Arial" panose="020B0604020202020204" pitchFamily="34" charset="0"/>
              <a:ea typeface="Arial" panose="020B0604020202020204" pitchFamily="34" charset="0"/>
            </a:endParaRPr>
          </a:p>
          <a:p>
            <a:pPr>
              <a:lnSpc>
                <a:spcPct val="150000"/>
              </a:lnSpc>
            </a:pPr>
            <a:r>
              <a:rPr lang="en-IN" sz="1800" dirty="0">
                <a:effectLst/>
                <a:latin typeface="Times New Roman" panose="02020603050405020304" pitchFamily="18" charset="0"/>
                <a:ea typeface="Times New Roman" panose="02020603050405020304" pitchFamily="18" charset="0"/>
              </a:rPr>
              <a:t>Croce, Benedetto. </a:t>
            </a:r>
            <a:r>
              <a:rPr lang="en-IN" sz="1800" i="1" dirty="0">
                <a:effectLst/>
                <a:latin typeface="Times New Roman" panose="02020603050405020304" pitchFamily="18" charset="0"/>
                <a:ea typeface="Times New Roman" panose="02020603050405020304" pitchFamily="18" charset="0"/>
              </a:rPr>
              <a:t>Theory &amp; History of Historiography</a:t>
            </a:r>
            <a:r>
              <a:rPr lang="en-IN" sz="1800" dirty="0">
                <a:effectLst/>
                <a:latin typeface="Times New Roman" panose="02020603050405020304" pitchFamily="18" charset="0"/>
                <a:ea typeface="Times New Roman" panose="02020603050405020304" pitchFamily="18" charset="0"/>
              </a:rPr>
              <a:t>. Douglas </a:t>
            </a:r>
            <a:r>
              <a:rPr lang="en-IN" sz="1800" dirty="0" err="1">
                <a:effectLst/>
                <a:latin typeface="Times New Roman" panose="02020603050405020304" pitchFamily="18" charset="0"/>
                <a:ea typeface="Times New Roman" panose="02020603050405020304" pitchFamily="18" charset="0"/>
              </a:rPr>
              <a:t>Ainsle</a:t>
            </a:r>
            <a:r>
              <a:rPr lang="en-IN" sz="1800" dirty="0">
                <a:effectLst/>
                <a:latin typeface="Times New Roman" panose="02020603050405020304" pitchFamily="18" charset="0"/>
                <a:ea typeface="Times New Roman" panose="02020603050405020304" pitchFamily="18" charset="0"/>
              </a:rPr>
              <a:t> (Ed.). London: George </a:t>
            </a:r>
            <a:r>
              <a:rPr lang="en-IN" sz="1800" dirty="0">
                <a:latin typeface="Arial" panose="020B0604020202020204" pitchFamily="34" charset="0"/>
                <a:ea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rPr>
              <a:t>G. </a:t>
            </a:r>
            <a:r>
              <a:rPr lang="en-IN" sz="1800" dirty="0" err="1">
                <a:effectLst/>
                <a:latin typeface="Times New Roman" panose="02020603050405020304" pitchFamily="18" charset="0"/>
                <a:ea typeface="Times New Roman" panose="02020603050405020304" pitchFamily="18" charset="0"/>
              </a:rPr>
              <a:t>Harrap</a:t>
            </a:r>
            <a:r>
              <a:rPr lang="en-IN" sz="1800" dirty="0">
                <a:effectLst/>
                <a:latin typeface="Times New Roman" panose="02020603050405020304" pitchFamily="18" charset="0"/>
                <a:ea typeface="Times New Roman" panose="02020603050405020304" pitchFamily="18" charset="0"/>
              </a:rPr>
              <a:t> &amp; Co. Ltd. 1921. Web. 12 Dec. 2013.</a:t>
            </a:r>
            <a:endParaRPr lang="en-IN" sz="1800" dirty="0">
              <a:effectLst/>
              <a:latin typeface="Arial" panose="020B0604020202020204" pitchFamily="34" charset="0"/>
              <a:ea typeface="Arial" panose="020B0604020202020204" pitchFamily="34" charset="0"/>
            </a:endParaRPr>
          </a:p>
          <a:p>
            <a:pPr>
              <a:lnSpc>
                <a:spcPct val="150000"/>
              </a:lnSpc>
            </a:pPr>
            <a:r>
              <a:rPr lang="en-IN" sz="1800" dirty="0" err="1">
                <a:effectLst/>
                <a:latin typeface="Times New Roman" panose="02020603050405020304" pitchFamily="18" charset="0"/>
                <a:ea typeface="Times New Roman" panose="02020603050405020304" pitchFamily="18" charset="0"/>
              </a:rPr>
              <a:t>Tournikiotis</a:t>
            </a:r>
            <a:r>
              <a:rPr lang="en-IN" sz="1800" dirty="0">
                <a:effectLst/>
                <a:latin typeface="Times New Roman" panose="02020603050405020304" pitchFamily="18" charset="0"/>
                <a:ea typeface="Times New Roman" panose="02020603050405020304" pitchFamily="18" charset="0"/>
              </a:rPr>
              <a:t>, </a:t>
            </a:r>
            <a:r>
              <a:rPr lang="en-IN" sz="1800" dirty="0" err="1">
                <a:effectLst/>
                <a:latin typeface="Times New Roman" panose="02020603050405020304" pitchFamily="18" charset="0"/>
                <a:ea typeface="Times New Roman" panose="02020603050405020304" pitchFamily="18" charset="0"/>
              </a:rPr>
              <a:t>Panayotis</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Historiography of Modern Architecture</a:t>
            </a:r>
            <a:r>
              <a:rPr lang="en-IN" sz="1800" dirty="0">
                <a:effectLst/>
                <a:latin typeface="Times New Roman" panose="02020603050405020304" pitchFamily="18" charset="0"/>
                <a:ea typeface="Times New Roman" panose="02020603050405020304" pitchFamily="18" charset="0"/>
              </a:rPr>
              <a:t>. Cambridge, Massachusetts: </a:t>
            </a:r>
            <a:r>
              <a:rPr lang="en-IN" sz="1800" dirty="0">
                <a:latin typeface="Arial" panose="020B0604020202020204" pitchFamily="34" charset="0"/>
                <a:ea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rPr>
              <a:t>MIT P., 1999. Print.</a:t>
            </a:r>
            <a:endParaRPr lang="en-IN" sz="18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733913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reen Powerpoint Background Images - Free Download on Freepik">
            <a:extLst>
              <a:ext uri="{FF2B5EF4-FFF2-40B4-BE49-F238E27FC236}">
                <a16:creationId xmlns:a16="http://schemas.microsoft.com/office/drawing/2014/main" id="{38768ACB-8BB0-A47A-72A7-A6CAF8F219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56014B4-D75B-134D-8740-2AE1526F6752}"/>
              </a:ext>
            </a:extLst>
          </p:cNvPr>
          <p:cNvSpPr>
            <a:spLocks noGrp="1"/>
          </p:cNvSpPr>
          <p:nvPr>
            <p:ph idx="1"/>
          </p:nvPr>
        </p:nvSpPr>
        <p:spPr/>
        <p:txBody>
          <a:bodyPr/>
          <a:lstStyle/>
          <a:p>
            <a:pPr marL="0" indent="0">
              <a:buNone/>
            </a:pPr>
            <a:endParaRPr lang="en-US" dirty="0"/>
          </a:p>
          <a:p>
            <a:pPr marL="0" indent="0">
              <a:buNone/>
            </a:pPr>
            <a:endParaRPr lang="en-US" dirty="0"/>
          </a:p>
          <a:p>
            <a:pPr marL="0" indent="0" algn="ctr">
              <a:buNone/>
            </a:pPr>
            <a:r>
              <a:rPr lang="en-US" sz="6000" b="1" dirty="0">
                <a:latin typeface="Times New Roman" panose="02020603050405020304" pitchFamily="18" charset="0"/>
                <a:cs typeface="Times New Roman" panose="02020603050405020304" pitchFamily="18" charset="0"/>
              </a:rPr>
              <a:t>THANK </a:t>
            </a:r>
          </a:p>
          <a:p>
            <a:pPr marL="0" indent="0" algn="ctr">
              <a:buNone/>
            </a:pPr>
            <a:r>
              <a:rPr lang="en-US" sz="6000" b="1" dirty="0">
                <a:latin typeface="Times New Roman" panose="02020603050405020304" pitchFamily="18" charset="0"/>
                <a:cs typeface="Times New Roman" panose="02020603050405020304" pitchFamily="18" charset="0"/>
              </a:rPr>
              <a:t>YOU</a:t>
            </a:r>
            <a:endParaRPr lang="en-IN"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75281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1670</Words>
  <Application>Microsoft Office PowerPoint</Application>
  <PresentationFormat>Widescreen</PresentationFormat>
  <Paragraphs>89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Wingdings</vt:lpstr>
      <vt:lpstr>Office Theme</vt:lpstr>
      <vt:lpstr>FROM BIAS TO INSIGHT: THE IMPACT OF HISTORIOGRAPHY ON HISTORICAL RESEARCH </vt:lpstr>
      <vt:lpstr>INTRODUCTION</vt:lpstr>
      <vt:lpstr>PowerPoint Presentation</vt:lpstr>
      <vt:lpstr> OBJECTIVES </vt:lpstr>
      <vt:lpstr>METHODOLOGY</vt:lpstr>
      <vt:lpstr>HISTORIOGRAPHICAL APPROACHES IN THE STUDY OF ISLAMIC ARCHITECTURE IN INDIA</vt:lpstr>
      <vt:lpstr>PowerPoint Presentation</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BIAS TO INSIGHT: THE IMPACT OF HISTORIOGRAPHY ON HISTORICAL RESEARCH </dc:title>
  <dc:creator>intel</dc:creator>
  <cp:lastModifiedBy>intel</cp:lastModifiedBy>
  <cp:revision>3</cp:revision>
  <dcterms:created xsi:type="dcterms:W3CDTF">2024-08-28T11:45:42Z</dcterms:created>
  <dcterms:modified xsi:type="dcterms:W3CDTF">2024-08-29T10:58:08Z</dcterms:modified>
</cp:coreProperties>
</file>