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1" r:id="rId1"/>
  </p:sldMasterIdLst>
  <p:sldIdLst>
    <p:sldId id="256" r:id="rId2"/>
    <p:sldId id="264" r:id="rId3"/>
    <p:sldId id="257" r:id="rId4"/>
    <p:sldId id="258" r:id="rId5"/>
    <p:sldId id="259" r:id="rId6"/>
    <p:sldId id="261" r:id="rId7"/>
    <p:sldId id="263" r:id="rId8"/>
    <p:sldId id="260" r:id="rId9"/>
    <p:sldId id="262"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959" autoAdjust="0"/>
    <p:restoredTop sz="94660"/>
  </p:normalViewPr>
  <p:slideViewPr>
    <p:cSldViewPr snapToGrid="0">
      <p:cViewPr varScale="1">
        <p:scale>
          <a:sx n="61" d="100"/>
          <a:sy n="61" d="100"/>
        </p:scale>
        <p:origin x="108" y="31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3" Type="http://schemas.openxmlformats.org/officeDocument/2006/relationships/oleObject" Target="file:///C:\Users\conne\OneDrive\Documents\PHD%20DURBA\Thesis\DATA%20ANALYSIS\Mean,%20SD%20&amp;%20Percentage%20&amp;%20Correlation.xlsx" TargetMode="External"/><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oleObject" Target="file:///C:\Users\conne\OneDrive\Documents\PHD%20DURBA\Thesis\DATA%20ANALYSIS\Mean,%20SD%20&amp;%20Percentage%20&amp;%20Correlation.xlsx" TargetMode="External"/><Relationship Id="rId2" Type="http://schemas.microsoft.com/office/2011/relationships/chartColorStyle" Target="colors2.xml"/><Relationship Id="rId1" Type="http://schemas.microsoft.com/office/2011/relationships/chartStyle" Target="style2.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en-IN"/>
              <a:t>SMARTPHONE ADDICTION</a:t>
            </a:r>
          </a:p>
        </c:rich>
      </c:tx>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barChart>
        <c:barDir val="col"/>
        <c:grouping val="clustered"/>
        <c:varyColors val="0"/>
        <c:ser>
          <c:idx val="0"/>
          <c:order val="0"/>
          <c:tx>
            <c:strRef>
              <c:f>'bar charts of mean sd'!$A$4</c:f>
              <c:strCache>
                <c:ptCount val="1"/>
                <c:pt idx="0">
                  <c:v>Male</c:v>
                </c:pt>
              </c:strCache>
            </c:strRef>
          </c:tx>
          <c:spPr>
            <a:solidFill>
              <a:schemeClr val="accent1"/>
            </a:solidFill>
            <a:ln>
              <a:noFill/>
            </a:ln>
            <a:effectLst/>
          </c:spPr>
          <c:invertIfNegative val="0"/>
          <c:cat>
            <c:strRef>
              <c:f>'bar charts of mean sd'!$C$1:$D$3</c:f>
              <c:strCache>
                <c:ptCount val="2"/>
                <c:pt idx="0">
                  <c:v>Mean</c:v>
                </c:pt>
                <c:pt idx="1">
                  <c:v>SD</c:v>
                </c:pt>
              </c:strCache>
            </c:strRef>
          </c:cat>
          <c:val>
            <c:numRef>
              <c:f>'bar charts of mean sd'!$C$4:$D$4</c:f>
              <c:numCache>
                <c:formatCode>General</c:formatCode>
                <c:ptCount val="2"/>
                <c:pt idx="0" formatCode="0.00">
                  <c:v>104.295</c:v>
                </c:pt>
                <c:pt idx="1">
                  <c:v>31.863369983943464</c:v>
                </c:pt>
              </c:numCache>
            </c:numRef>
          </c:val>
          <c:extLst>
            <c:ext xmlns:c16="http://schemas.microsoft.com/office/drawing/2014/chart" uri="{C3380CC4-5D6E-409C-BE32-E72D297353CC}">
              <c16:uniqueId val="{00000000-4FC0-4213-B512-31897ED21FE6}"/>
            </c:ext>
          </c:extLst>
        </c:ser>
        <c:ser>
          <c:idx val="1"/>
          <c:order val="1"/>
          <c:tx>
            <c:strRef>
              <c:f>'bar charts of mean sd'!$A$5</c:f>
              <c:strCache>
                <c:ptCount val="1"/>
                <c:pt idx="0">
                  <c:v>Female</c:v>
                </c:pt>
              </c:strCache>
            </c:strRef>
          </c:tx>
          <c:spPr>
            <a:solidFill>
              <a:schemeClr val="accent2"/>
            </a:solidFill>
            <a:ln>
              <a:noFill/>
            </a:ln>
            <a:effectLst/>
          </c:spPr>
          <c:invertIfNegative val="0"/>
          <c:cat>
            <c:strRef>
              <c:f>'bar charts of mean sd'!$C$1:$D$3</c:f>
              <c:strCache>
                <c:ptCount val="2"/>
                <c:pt idx="0">
                  <c:v>Mean</c:v>
                </c:pt>
                <c:pt idx="1">
                  <c:v>SD</c:v>
                </c:pt>
              </c:strCache>
            </c:strRef>
          </c:cat>
          <c:val>
            <c:numRef>
              <c:f>'bar charts of mean sd'!$C$5:$D$5</c:f>
              <c:numCache>
                <c:formatCode>0.00</c:formatCode>
                <c:ptCount val="2"/>
                <c:pt idx="0">
                  <c:v>102.265</c:v>
                </c:pt>
                <c:pt idx="1">
                  <c:v>35.996576819380593</c:v>
                </c:pt>
              </c:numCache>
            </c:numRef>
          </c:val>
          <c:extLst>
            <c:ext xmlns:c16="http://schemas.microsoft.com/office/drawing/2014/chart" uri="{C3380CC4-5D6E-409C-BE32-E72D297353CC}">
              <c16:uniqueId val="{00000001-4FC0-4213-B512-31897ED21FE6}"/>
            </c:ext>
          </c:extLst>
        </c:ser>
        <c:dLbls>
          <c:showLegendKey val="0"/>
          <c:showVal val="0"/>
          <c:showCatName val="0"/>
          <c:showSerName val="0"/>
          <c:showPercent val="0"/>
          <c:showBubbleSize val="0"/>
        </c:dLbls>
        <c:gapWidth val="219"/>
        <c:overlap val="-27"/>
        <c:axId val="1024297119"/>
        <c:axId val="1551891775"/>
      </c:barChart>
      <c:catAx>
        <c:axId val="1024297119"/>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1551891775"/>
        <c:crosses val="autoZero"/>
        <c:auto val="1"/>
        <c:lblAlgn val="ctr"/>
        <c:lblOffset val="100"/>
        <c:noMultiLvlLbl val="0"/>
      </c:catAx>
      <c:valAx>
        <c:axId val="1551891775"/>
        <c:scaling>
          <c:orientation val="minMax"/>
        </c:scaling>
        <c:delete val="0"/>
        <c:axPos val="l"/>
        <c:majorGridlines>
          <c:spPr>
            <a:ln w="9525" cap="flat" cmpd="sng" algn="ctr">
              <a:solidFill>
                <a:schemeClr val="tx1">
                  <a:lumMod val="15000"/>
                  <a:lumOff val="85000"/>
                </a:schemeClr>
              </a:solidFill>
              <a:round/>
            </a:ln>
            <a:effectLst/>
          </c:spPr>
        </c:majorGridlines>
        <c:numFmt formatCode="0.00"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1024297119"/>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en-IN"/>
              <a:t>PERSONALITTY (EXTRAVERSION)</a:t>
            </a:r>
          </a:p>
        </c:rich>
      </c:tx>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barChart>
        <c:barDir val="col"/>
        <c:grouping val="clustered"/>
        <c:varyColors val="0"/>
        <c:ser>
          <c:idx val="0"/>
          <c:order val="0"/>
          <c:tx>
            <c:strRef>
              <c:f>'bar charts of mean sd'!$A$10</c:f>
              <c:strCache>
                <c:ptCount val="1"/>
                <c:pt idx="0">
                  <c:v>Male</c:v>
                </c:pt>
              </c:strCache>
            </c:strRef>
          </c:tx>
          <c:spPr>
            <a:solidFill>
              <a:schemeClr val="accent1"/>
            </a:solidFill>
            <a:ln>
              <a:noFill/>
            </a:ln>
            <a:effectLst/>
          </c:spPr>
          <c:invertIfNegative val="0"/>
          <c:cat>
            <c:strRef>
              <c:f>'bar charts of mean sd'!$C$7:$D$9</c:f>
              <c:strCache>
                <c:ptCount val="2"/>
                <c:pt idx="0">
                  <c:v>Mean</c:v>
                </c:pt>
                <c:pt idx="1">
                  <c:v>SD</c:v>
                </c:pt>
              </c:strCache>
            </c:strRef>
          </c:cat>
          <c:val>
            <c:numRef>
              <c:f>'bar charts of mean sd'!$C$10:$D$10</c:f>
              <c:numCache>
                <c:formatCode>0.00</c:formatCode>
                <c:ptCount val="2"/>
                <c:pt idx="0">
                  <c:v>26.06</c:v>
                </c:pt>
                <c:pt idx="1">
                  <c:v>4.1451551910379587</c:v>
                </c:pt>
              </c:numCache>
            </c:numRef>
          </c:val>
          <c:extLst>
            <c:ext xmlns:c16="http://schemas.microsoft.com/office/drawing/2014/chart" uri="{C3380CC4-5D6E-409C-BE32-E72D297353CC}">
              <c16:uniqueId val="{00000000-0479-47D3-9376-2ECFBC122648}"/>
            </c:ext>
          </c:extLst>
        </c:ser>
        <c:ser>
          <c:idx val="1"/>
          <c:order val="1"/>
          <c:tx>
            <c:strRef>
              <c:f>'bar charts of mean sd'!$A$11</c:f>
              <c:strCache>
                <c:ptCount val="1"/>
                <c:pt idx="0">
                  <c:v>Female</c:v>
                </c:pt>
              </c:strCache>
            </c:strRef>
          </c:tx>
          <c:spPr>
            <a:solidFill>
              <a:schemeClr val="accent2"/>
            </a:solidFill>
            <a:ln>
              <a:noFill/>
            </a:ln>
            <a:effectLst/>
          </c:spPr>
          <c:invertIfNegative val="0"/>
          <c:cat>
            <c:strRef>
              <c:f>'bar charts of mean sd'!$C$7:$D$9</c:f>
              <c:strCache>
                <c:ptCount val="2"/>
                <c:pt idx="0">
                  <c:v>Mean</c:v>
                </c:pt>
                <c:pt idx="1">
                  <c:v>SD</c:v>
                </c:pt>
              </c:strCache>
            </c:strRef>
          </c:cat>
          <c:val>
            <c:numRef>
              <c:f>'bar charts of mean sd'!$C$11:$D$11</c:f>
              <c:numCache>
                <c:formatCode>0.00</c:formatCode>
                <c:ptCount val="2"/>
                <c:pt idx="0">
                  <c:v>25.155000000000001</c:v>
                </c:pt>
                <c:pt idx="1">
                  <c:v>7.3840092744270134</c:v>
                </c:pt>
              </c:numCache>
            </c:numRef>
          </c:val>
          <c:extLst>
            <c:ext xmlns:c16="http://schemas.microsoft.com/office/drawing/2014/chart" uri="{C3380CC4-5D6E-409C-BE32-E72D297353CC}">
              <c16:uniqueId val="{00000001-0479-47D3-9376-2ECFBC122648}"/>
            </c:ext>
          </c:extLst>
        </c:ser>
        <c:dLbls>
          <c:showLegendKey val="0"/>
          <c:showVal val="0"/>
          <c:showCatName val="0"/>
          <c:showSerName val="0"/>
          <c:showPercent val="0"/>
          <c:showBubbleSize val="0"/>
        </c:dLbls>
        <c:gapWidth val="219"/>
        <c:overlap val="-27"/>
        <c:axId val="1563937839"/>
        <c:axId val="1563938319"/>
      </c:barChart>
      <c:catAx>
        <c:axId val="1563937839"/>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1563938319"/>
        <c:crosses val="autoZero"/>
        <c:auto val="1"/>
        <c:lblAlgn val="ctr"/>
        <c:lblOffset val="100"/>
        <c:noMultiLvlLbl val="0"/>
      </c:catAx>
      <c:valAx>
        <c:axId val="1563938319"/>
        <c:scaling>
          <c:orientation val="minMax"/>
        </c:scaling>
        <c:delete val="0"/>
        <c:axPos val="l"/>
        <c:majorGridlines>
          <c:spPr>
            <a:ln w="9525" cap="flat" cmpd="sng" algn="ctr">
              <a:solidFill>
                <a:schemeClr val="tx1">
                  <a:lumMod val="15000"/>
                  <a:lumOff val="85000"/>
                </a:schemeClr>
              </a:solidFill>
              <a:round/>
            </a:ln>
            <a:effectLst/>
          </c:spPr>
        </c:majorGridlines>
        <c:numFmt formatCode="0.00"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1563937839"/>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035ECAAC-A115-4430-A01E-A7EDE371AB21}" type="datetimeFigureOut">
              <a:rPr lang="en-US" smtClean="0"/>
              <a:t>5/30/2024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F295997-D420-4B49-8DD3-F36BA81E32D7}" type="slidenum">
              <a:rPr lang="en-US" smtClean="0"/>
              <a:t>‹#›</a:t>
            </a:fld>
            <a:endParaRPr lang="en-US"/>
          </a:p>
        </p:txBody>
      </p:sp>
    </p:spTree>
    <p:extLst>
      <p:ext uri="{BB962C8B-B14F-4D97-AF65-F5344CB8AC3E}">
        <p14:creationId xmlns:p14="http://schemas.microsoft.com/office/powerpoint/2010/main" val="33142592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35ECAAC-A115-4430-A01E-A7EDE371AB21}" type="datetimeFigureOut">
              <a:rPr lang="en-US" smtClean="0"/>
              <a:t>5/30/2024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F295997-D420-4B49-8DD3-F36BA81E32D7}" type="slidenum">
              <a:rPr lang="en-US" smtClean="0"/>
              <a:t>‹#›</a:t>
            </a:fld>
            <a:endParaRPr lang="en-US"/>
          </a:p>
        </p:txBody>
      </p:sp>
    </p:spTree>
    <p:extLst>
      <p:ext uri="{BB962C8B-B14F-4D97-AF65-F5344CB8AC3E}">
        <p14:creationId xmlns:p14="http://schemas.microsoft.com/office/powerpoint/2010/main" val="26830457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35ECAAC-A115-4430-A01E-A7EDE371AB21}" type="datetimeFigureOut">
              <a:rPr lang="en-US" smtClean="0"/>
              <a:t>5/30/2024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F295997-D420-4B49-8DD3-F36BA81E32D7}" type="slidenum">
              <a:rPr lang="en-US" smtClean="0"/>
              <a:t>‹#›</a:t>
            </a:fld>
            <a:endParaRPr lang="en-US"/>
          </a:p>
        </p:txBody>
      </p:sp>
    </p:spTree>
    <p:extLst>
      <p:ext uri="{BB962C8B-B14F-4D97-AF65-F5344CB8AC3E}">
        <p14:creationId xmlns:p14="http://schemas.microsoft.com/office/powerpoint/2010/main" val="264288997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35ECAAC-A115-4430-A01E-A7EDE371AB21}" type="datetimeFigureOut">
              <a:rPr lang="en-US" smtClean="0"/>
              <a:t>5/30/2024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F295997-D420-4B49-8DD3-F36BA81E32D7}" type="slidenum">
              <a:rPr lang="en-US" smtClean="0"/>
              <a:t>‹#›</a:t>
            </a:fld>
            <a:endParaRPr lang="en-US"/>
          </a:p>
        </p:txBody>
      </p:sp>
    </p:spTree>
    <p:extLst>
      <p:ext uri="{BB962C8B-B14F-4D97-AF65-F5344CB8AC3E}">
        <p14:creationId xmlns:p14="http://schemas.microsoft.com/office/powerpoint/2010/main" val="24904625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35ECAAC-A115-4430-A01E-A7EDE371AB21}" type="datetimeFigureOut">
              <a:rPr lang="en-US" smtClean="0"/>
              <a:t>5/30/2024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F295997-D420-4B49-8DD3-F36BA81E32D7}" type="slidenum">
              <a:rPr lang="en-US" smtClean="0"/>
              <a:t>‹#›</a:t>
            </a:fld>
            <a:endParaRPr lang="en-US"/>
          </a:p>
        </p:txBody>
      </p:sp>
    </p:spTree>
    <p:extLst>
      <p:ext uri="{BB962C8B-B14F-4D97-AF65-F5344CB8AC3E}">
        <p14:creationId xmlns:p14="http://schemas.microsoft.com/office/powerpoint/2010/main" val="181475300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035ECAAC-A115-4430-A01E-A7EDE371AB21}" type="datetimeFigureOut">
              <a:rPr lang="en-US" smtClean="0"/>
              <a:t>5/30/2024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F295997-D420-4B49-8DD3-F36BA81E32D7}" type="slidenum">
              <a:rPr lang="en-US" smtClean="0"/>
              <a:t>‹#›</a:t>
            </a:fld>
            <a:endParaRPr lang="en-US"/>
          </a:p>
        </p:txBody>
      </p:sp>
    </p:spTree>
    <p:extLst>
      <p:ext uri="{BB962C8B-B14F-4D97-AF65-F5344CB8AC3E}">
        <p14:creationId xmlns:p14="http://schemas.microsoft.com/office/powerpoint/2010/main" val="34843330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35ECAAC-A115-4430-A01E-A7EDE371AB21}" type="datetimeFigureOut">
              <a:rPr lang="en-US" smtClean="0"/>
              <a:t>5/30/2024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F295997-D420-4B49-8DD3-F36BA81E32D7}" type="slidenum">
              <a:rPr lang="en-US" smtClean="0"/>
              <a:t>‹#›</a:t>
            </a:fld>
            <a:endParaRPr lang="en-US"/>
          </a:p>
        </p:txBody>
      </p:sp>
    </p:spTree>
    <p:extLst>
      <p:ext uri="{BB962C8B-B14F-4D97-AF65-F5344CB8AC3E}">
        <p14:creationId xmlns:p14="http://schemas.microsoft.com/office/powerpoint/2010/main" val="33279337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035ECAAC-A115-4430-A01E-A7EDE371AB21}" type="datetimeFigureOut">
              <a:rPr lang="en-US" smtClean="0"/>
              <a:t>5/30/2024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F295997-D420-4B49-8DD3-F36BA81E32D7}" type="slidenum">
              <a:rPr lang="en-US" smtClean="0"/>
              <a:t>‹#›</a:t>
            </a:fld>
            <a:endParaRPr lang="en-US"/>
          </a:p>
        </p:txBody>
      </p:sp>
    </p:spTree>
    <p:extLst>
      <p:ext uri="{BB962C8B-B14F-4D97-AF65-F5344CB8AC3E}">
        <p14:creationId xmlns:p14="http://schemas.microsoft.com/office/powerpoint/2010/main" val="417811945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035ECAAC-A115-4430-A01E-A7EDE371AB21}" type="datetimeFigureOut">
              <a:rPr lang="en-US" smtClean="0"/>
              <a:t>5/30/2024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F295997-D420-4B49-8DD3-F36BA81E32D7}" type="slidenum">
              <a:rPr lang="en-US" smtClean="0"/>
              <a:t>‹#›</a:t>
            </a:fld>
            <a:endParaRPr lang="en-US"/>
          </a:p>
        </p:txBody>
      </p:sp>
    </p:spTree>
    <p:extLst>
      <p:ext uri="{BB962C8B-B14F-4D97-AF65-F5344CB8AC3E}">
        <p14:creationId xmlns:p14="http://schemas.microsoft.com/office/powerpoint/2010/main" val="173588568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35ECAAC-A115-4430-A01E-A7EDE371AB21}" type="datetimeFigureOut">
              <a:rPr lang="en-US" smtClean="0"/>
              <a:t>5/30/2024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F295997-D420-4B49-8DD3-F36BA81E32D7}" type="slidenum">
              <a:rPr lang="en-US" smtClean="0"/>
              <a:t>‹#›</a:t>
            </a:fld>
            <a:endParaRPr lang="en-US"/>
          </a:p>
        </p:txBody>
      </p:sp>
    </p:spTree>
    <p:extLst>
      <p:ext uri="{BB962C8B-B14F-4D97-AF65-F5344CB8AC3E}">
        <p14:creationId xmlns:p14="http://schemas.microsoft.com/office/powerpoint/2010/main" val="264718064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35ECAAC-A115-4430-A01E-A7EDE371AB21}" type="datetimeFigureOut">
              <a:rPr lang="en-US" smtClean="0"/>
              <a:t>5/30/2024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F295997-D420-4B49-8DD3-F36BA81E32D7}" type="slidenum">
              <a:rPr lang="en-US" smtClean="0"/>
              <a:t>‹#›</a:t>
            </a:fld>
            <a:endParaRPr lang="en-US"/>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413222687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35ECAAC-A115-4430-A01E-A7EDE371AB21}" type="datetimeFigureOut">
              <a:rPr lang="en-US" smtClean="0"/>
              <a:t>5/30/2024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F295997-D420-4B49-8DD3-F36BA81E32D7}" type="slidenum">
              <a:rPr lang="en-US" smtClean="0"/>
              <a:t>‹#›</a:t>
            </a:fld>
            <a:endParaRPr lang="en-US"/>
          </a:p>
        </p:txBody>
      </p:sp>
    </p:spTree>
    <p:extLst>
      <p:ext uri="{BB962C8B-B14F-4D97-AF65-F5344CB8AC3E}">
        <p14:creationId xmlns:p14="http://schemas.microsoft.com/office/powerpoint/2010/main" val="115173601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35ECAAC-A115-4430-A01E-A7EDE371AB21}" type="datetimeFigureOut">
              <a:rPr lang="en-US" smtClean="0"/>
              <a:t>5/30/2024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F295997-D420-4B49-8DD3-F36BA81E32D7}" type="slidenum">
              <a:rPr lang="en-US" smtClean="0"/>
              <a:t>‹#›</a:t>
            </a:fld>
            <a:endParaRPr lang="en-US"/>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5634966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35ECAAC-A115-4430-A01E-A7EDE371AB21}" type="datetimeFigureOut">
              <a:rPr lang="en-US" smtClean="0"/>
              <a:t>5/30/2024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F295997-D420-4B49-8DD3-F36BA81E32D7}" type="slidenum">
              <a:rPr lang="en-US" smtClean="0"/>
              <a:t>‹#›</a:t>
            </a:fld>
            <a:endParaRPr lang="en-US"/>
          </a:p>
        </p:txBody>
      </p:sp>
    </p:spTree>
    <p:extLst>
      <p:ext uri="{BB962C8B-B14F-4D97-AF65-F5344CB8AC3E}">
        <p14:creationId xmlns:p14="http://schemas.microsoft.com/office/powerpoint/2010/main" val="341727344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35ECAAC-A115-4430-A01E-A7EDE371AB21}" type="datetimeFigureOut">
              <a:rPr lang="en-US" smtClean="0"/>
              <a:t>5/30/2024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F295997-D420-4B49-8DD3-F36BA81E32D7}" type="slidenum">
              <a:rPr lang="en-US" smtClean="0"/>
              <a:t>‹#›</a:t>
            </a:fld>
            <a:endParaRPr lang="en-US"/>
          </a:p>
        </p:txBody>
      </p:sp>
    </p:spTree>
    <p:extLst>
      <p:ext uri="{BB962C8B-B14F-4D97-AF65-F5344CB8AC3E}">
        <p14:creationId xmlns:p14="http://schemas.microsoft.com/office/powerpoint/2010/main" val="153058038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35ECAAC-A115-4430-A01E-A7EDE371AB21}" type="datetimeFigureOut">
              <a:rPr lang="en-US" smtClean="0"/>
              <a:t>5/30/2024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F295997-D420-4B49-8DD3-F36BA81E32D7}" type="slidenum">
              <a:rPr lang="en-US" smtClean="0"/>
              <a:t>‹#›</a:t>
            </a:fld>
            <a:endParaRPr lang="en-US"/>
          </a:p>
        </p:txBody>
      </p:sp>
    </p:spTree>
    <p:extLst>
      <p:ext uri="{BB962C8B-B14F-4D97-AF65-F5344CB8AC3E}">
        <p14:creationId xmlns:p14="http://schemas.microsoft.com/office/powerpoint/2010/main" val="407980908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035ECAAC-A115-4430-A01E-A7EDE371AB21}" type="datetimeFigureOut">
              <a:rPr lang="en-US" smtClean="0"/>
              <a:t>5/30/2024</a:t>
            </a:fld>
            <a:endParaRPr lang="en-US"/>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4F295997-D420-4B49-8DD3-F36BA81E32D7}" type="slidenum">
              <a:rPr lang="en-US" smtClean="0"/>
              <a:t>‹#›</a:t>
            </a:fld>
            <a:endParaRPr lang="en-US"/>
          </a:p>
        </p:txBody>
      </p:sp>
    </p:spTree>
    <p:extLst>
      <p:ext uri="{BB962C8B-B14F-4D97-AF65-F5344CB8AC3E}">
        <p14:creationId xmlns:p14="http://schemas.microsoft.com/office/powerpoint/2010/main" val="3768182210"/>
      </p:ext>
    </p:extLst>
  </p:cSld>
  <p:clrMap bg1="lt1" tx1="dk1" bg2="lt2" tx2="dk2" accent1="accent1" accent2="accent2" accent3="accent3" accent4="accent4" accent5="accent5" accent6="accent6" hlink="hlink" folHlink="folHlink"/>
  <p:sldLayoutIdLst>
    <p:sldLayoutId id="2147483702" r:id="rId1"/>
    <p:sldLayoutId id="2147483703" r:id="rId2"/>
    <p:sldLayoutId id="2147483704" r:id="rId3"/>
    <p:sldLayoutId id="2147483705" r:id="rId4"/>
    <p:sldLayoutId id="2147483706" r:id="rId5"/>
    <p:sldLayoutId id="2147483707" r:id="rId6"/>
    <p:sldLayoutId id="2147483708" r:id="rId7"/>
    <p:sldLayoutId id="2147483709" r:id="rId8"/>
    <p:sldLayoutId id="2147483710" r:id="rId9"/>
    <p:sldLayoutId id="2147483711" r:id="rId10"/>
    <p:sldLayoutId id="2147483712" r:id="rId11"/>
    <p:sldLayoutId id="2147483713" r:id="rId12"/>
    <p:sldLayoutId id="2147483714" r:id="rId13"/>
    <p:sldLayoutId id="2147483715" r:id="rId14"/>
    <p:sldLayoutId id="2147483716" r:id="rId15"/>
    <p:sldLayoutId id="2147483717"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chart" Target="../charts/chart2.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64349995-970C-DD08-41B9-E2E77FB6DE43}"/>
              </a:ext>
            </a:extLst>
          </p:cNvPr>
          <p:cNvSpPr txBox="1"/>
          <p:nvPr/>
        </p:nvSpPr>
        <p:spPr>
          <a:xfrm>
            <a:off x="626679" y="2508844"/>
            <a:ext cx="10938641" cy="1840312"/>
          </a:xfrm>
          <a:prstGeom prst="rect">
            <a:avLst/>
          </a:prstGeom>
          <a:noFill/>
        </p:spPr>
        <p:txBody>
          <a:bodyPr wrap="square">
            <a:spAutoFit/>
          </a:bodyPr>
          <a:lstStyle/>
          <a:p>
            <a:pPr marL="0" marR="0" algn="ctr">
              <a:lnSpc>
                <a:spcPct val="150000"/>
              </a:lnSpc>
              <a:spcBef>
                <a:spcPts val="0"/>
              </a:spcBef>
              <a:spcAft>
                <a:spcPts val="800"/>
              </a:spcAft>
            </a:pPr>
            <a:r>
              <a:rPr lang="en-IN" sz="4000" b="1" kern="100" dirty="0">
                <a:effectLst/>
                <a:latin typeface="Times New Roman" panose="02020603050405020304" pitchFamily="18" charset="0"/>
                <a:ea typeface="Calibri" panose="020F0502020204030204" pitchFamily="34" charset="0"/>
                <a:cs typeface="Mangal" panose="02040503050203030202" pitchFamily="18" charset="0"/>
              </a:rPr>
              <a:t>Cell Phone Addiction and Personality Traits: A Gender-Based Study</a:t>
            </a:r>
            <a:endParaRPr lang="en-US" sz="4000" kern="1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191157498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EBD1E042-7B5D-31FE-1CB0-D05D0474FEB7}"/>
              </a:ext>
            </a:extLst>
          </p:cNvPr>
          <p:cNvSpPr txBox="1"/>
          <p:nvPr/>
        </p:nvSpPr>
        <p:spPr>
          <a:xfrm>
            <a:off x="2317531" y="814527"/>
            <a:ext cx="5722883" cy="2186304"/>
          </a:xfrm>
          <a:prstGeom prst="rect">
            <a:avLst/>
          </a:prstGeom>
          <a:noFill/>
        </p:spPr>
        <p:txBody>
          <a:bodyPr wrap="square">
            <a:spAutoFit/>
          </a:bodyPr>
          <a:lstStyle/>
          <a:p>
            <a:pPr marL="0" marR="0" algn="ctr">
              <a:spcBef>
                <a:spcPts val="1400"/>
              </a:spcBef>
              <a:spcAft>
                <a:spcPts val="1200"/>
              </a:spcAft>
            </a:pPr>
            <a:r>
              <a:rPr lang="en-US" sz="2800" b="1"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Durba</a:t>
            </a: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Chatterjee Mukherjee</a:t>
            </a:r>
            <a:r>
              <a:rPr lang="en-US" sz="2800" b="1" kern="0" baseline="30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1</a:t>
            </a:r>
            <a:r>
              <a:rPr lang="en-US" sz="20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t>
            </a:r>
          </a:p>
          <a:p>
            <a:pPr marL="0" marR="0" algn="just">
              <a:lnSpc>
                <a:spcPct val="150000"/>
              </a:lnSpc>
              <a:spcBef>
                <a:spcPts val="1400"/>
              </a:spcBef>
              <a:spcAft>
                <a:spcPts val="1200"/>
              </a:spcAft>
            </a:pPr>
            <a:r>
              <a:rPr lang="en-US" sz="20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Research Scholar in </a:t>
            </a:r>
            <a:r>
              <a:rPr lang="en-US" sz="20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Ph.D</a:t>
            </a:r>
            <a:r>
              <a:rPr lang="en-US" sz="20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(Psychology), Department of Psychology, School of Arts and Humanities,  </a:t>
            </a:r>
            <a:r>
              <a:rPr lang="en-US" sz="20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Eklavya</a:t>
            </a:r>
            <a:r>
              <a:rPr lang="en-US" sz="20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University, India, </a:t>
            </a:r>
            <a:endParaRPr lang="en-US" sz="2000" kern="1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5" name="TextBox 4">
            <a:extLst>
              <a:ext uri="{FF2B5EF4-FFF2-40B4-BE49-F238E27FC236}">
                <a16:creationId xmlns:a16="http://schemas.microsoft.com/office/drawing/2014/main" id="{63463721-E44D-FA8E-67E7-2169D8B19828}"/>
              </a:ext>
            </a:extLst>
          </p:cNvPr>
          <p:cNvSpPr txBox="1"/>
          <p:nvPr/>
        </p:nvSpPr>
        <p:spPr>
          <a:xfrm>
            <a:off x="2175641" y="3708661"/>
            <a:ext cx="5864773" cy="1940083"/>
          </a:xfrm>
          <a:prstGeom prst="rect">
            <a:avLst/>
          </a:prstGeom>
          <a:noFill/>
        </p:spPr>
        <p:txBody>
          <a:bodyPr wrap="square">
            <a:spAutoFit/>
          </a:bodyPr>
          <a:lstStyle/>
          <a:p>
            <a:pPr marL="0" marR="0" algn="ctr">
              <a:lnSpc>
                <a:spcPct val="150000"/>
              </a:lnSpc>
              <a:spcBef>
                <a:spcPts val="1400"/>
              </a:spcBef>
              <a:spcAft>
                <a:spcPts val="1200"/>
              </a:spcAft>
            </a:pP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Vandana Pandey</a:t>
            </a:r>
            <a:r>
              <a:rPr lang="en-US" sz="2800" b="1" kern="0" baseline="30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2</a:t>
            </a: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2800" b="1" kern="100" dirty="0">
              <a:latin typeface="Times New Roman" panose="02020603050405020304" pitchFamily="18" charset="0"/>
              <a:ea typeface="Times New Roman" panose="02020603050405020304" pitchFamily="18" charset="0"/>
              <a:cs typeface="Times New Roman" panose="02020603050405020304" pitchFamily="18" charset="0"/>
            </a:endParaRPr>
          </a:p>
          <a:p>
            <a:pPr marL="0" marR="0" algn="just">
              <a:lnSpc>
                <a:spcPct val="150000"/>
              </a:lnSpc>
              <a:spcBef>
                <a:spcPts val="1400"/>
              </a:spcBef>
              <a:spcAft>
                <a:spcPts val="1200"/>
              </a:spcAft>
            </a:pPr>
            <a:r>
              <a:rPr lang="en-US" sz="20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Assistant Professor, Department of Psychology, School of Arts and Humanities,  </a:t>
            </a:r>
            <a:r>
              <a:rPr lang="en-US" sz="20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Eklavya</a:t>
            </a:r>
            <a:r>
              <a:rPr lang="en-US" sz="20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University, India</a:t>
            </a:r>
          </a:p>
        </p:txBody>
      </p:sp>
    </p:spTree>
    <p:extLst>
      <p:ext uri="{BB962C8B-B14F-4D97-AF65-F5344CB8AC3E}">
        <p14:creationId xmlns:p14="http://schemas.microsoft.com/office/powerpoint/2010/main" val="47887094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623FE06F-D8B2-6B2B-20FF-5B62A3058BF6}"/>
              </a:ext>
            </a:extLst>
          </p:cNvPr>
          <p:cNvSpPr txBox="1"/>
          <p:nvPr/>
        </p:nvSpPr>
        <p:spPr>
          <a:xfrm>
            <a:off x="583323" y="588799"/>
            <a:ext cx="11030607" cy="5680401"/>
          </a:xfrm>
          <a:prstGeom prst="rect">
            <a:avLst/>
          </a:prstGeom>
          <a:noFill/>
        </p:spPr>
        <p:txBody>
          <a:bodyPr wrap="square">
            <a:spAutoFit/>
          </a:bodyPr>
          <a:lstStyle/>
          <a:p>
            <a:pPr marL="0" marR="0" algn="ctr">
              <a:lnSpc>
                <a:spcPct val="150000"/>
              </a:lnSpc>
              <a:spcBef>
                <a:spcPts val="0"/>
              </a:spcBef>
              <a:spcAft>
                <a:spcPts val="800"/>
              </a:spcAft>
            </a:pPr>
            <a:r>
              <a:rPr lang="en-IN" sz="3000" b="1" u="sng" kern="100" dirty="0">
                <a:effectLst/>
                <a:latin typeface="Times New Roman" panose="02020603050405020304" pitchFamily="18" charset="0"/>
                <a:ea typeface="Calibri" panose="020F0502020204030204" pitchFamily="34" charset="0"/>
                <a:cs typeface="Mangal" panose="02040503050203030202" pitchFamily="18" charset="0"/>
              </a:rPr>
              <a:t>INTRODUCTION</a:t>
            </a:r>
          </a:p>
          <a:p>
            <a:pPr marL="342900" marR="0" indent="-342900" algn="just">
              <a:lnSpc>
                <a:spcPct val="150000"/>
              </a:lnSpc>
              <a:spcBef>
                <a:spcPts val="0"/>
              </a:spcBef>
              <a:spcAft>
                <a:spcPts val="800"/>
              </a:spcAft>
              <a:buFont typeface="Arial" panose="020B0604020202020204" pitchFamily="34" charset="0"/>
              <a:buChar char="•"/>
            </a:pPr>
            <a:r>
              <a:rPr lang="en-IN" sz="2000" dirty="0">
                <a:effectLst/>
                <a:latin typeface="Times New Roman" panose="02020603050405020304" pitchFamily="18" charset="0"/>
                <a:ea typeface="Calibri" panose="020F0502020204030204" pitchFamily="34" charset="0"/>
              </a:rPr>
              <a:t>The pervasive use of cell phones in modern society has brought about significant changes in how individuals communicate, access information, and entertain themselves. </a:t>
            </a:r>
          </a:p>
          <a:p>
            <a:pPr marL="342900" marR="0" indent="-342900" algn="just">
              <a:lnSpc>
                <a:spcPct val="150000"/>
              </a:lnSpc>
              <a:spcBef>
                <a:spcPts val="0"/>
              </a:spcBef>
              <a:spcAft>
                <a:spcPts val="800"/>
              </a:spcAft>
              <a:buFont typeface="Arial" panose="020B0604020202020204" pitchFamily="34" charset="0"/>
              <a:buChar char="•"/>
            </a:pPr>
            <a:r>
              <a:rPr lang="en-IN" sz="1800" kern="100" dirty="0">
                <a:effectLst/>
                <a:latin typeface="Times New Roman" panose="02020603050405020304" pitchFamily="18" charset="0"/>
                <a:ea typeface="Calibri" panose="020F0502020204030204" pitchFamily="34" charset="0"/>
                <a:cs typeface="Mangal" panose="02040503050203030202" pitchFamily="18" charset="0"/>
              </a:rPr>
              <a:t>Cell phone addiction can lead to a range of negative outcomes, including reduced productivity, impaired social interactions, and adverse mental health effects such as anxiety and depression.</a:t>
            </a:r>
            <a:endParaRPr lang="en-US" kern="100" dirty="0">
              <a:latin typeface="Calibri" panose="020F0502020204030204" pitchFamily="34" charset="0"/>
              <a:ea typeface="Calibri" panose="020F0502020204030204" pitchFamily="34" charset="0"/>
              <a:cs typeface="Mangal" panose="02040503050203030202" pitchFamily="18" charset="0"/>
            </a:endParaRPr>
          </a:p>
          <a:p>
            <a:pPr marL="342900" marR="0" indent="-342900" algn="just">
              <a:lnSpc>
                <a:spcPct val="150000"/>
              </a:lnSpc>
              <a:spcBef>
                <a:spcPts val="0"/>
              </a:spcBef>
              <a:spcAft>
                <a:spcPts val="800"/>
              </a:spcAft>
              <a:buFont typeface="Arial" panose="020B0604020202020204" pitchFamily="34" charset="0"/>
              <a:buChar char="•"/>
            </a:pPr>
            <a:r>
              <a:rPr lang="en-IN" sz="1800" dirty="0">
                <a:effectLst/>
                <a:latin typeface="Times New Roman" panose="02020603050405020304" pitchFamily="18" charset="0"/>
                <a:ea typeface="Calibri" panose="020F0502020204030204" pitchFamily="34" charset="0"/>
              </a:rPr>
              <a:t>Males and females often exhibit different patterns of mobile phone use and have distinct personality profiles, which may contribute to variations in the prevalence and nature of cell phone addiction. </a:t>
            </a:r>
          </a:p>
          <a:p>
            <a:pPr marL="342900" marR="0" indent="-342900" algn="just">
              <a:lnSpc>
                <a:spcPct val="150000"/>
              </a:lnSpc>
              <a:spcBef>
                <a:spcPts val="0"/>
              </a:spcBef>
              <a:spcAft>
                <a:spcPts val="800"/>
              </a:spcAft>
              <a:buFont typeface="Arial" panose="020B0604020202020204" pitchFamily="34" charset="0"/>
              <a:buChar char="•"/>
            </a:pPr>
            <a:r>
              <a:rPr lang="en-IN" sz="2000" dirty="0">
                <a:effectLst/>
                <a:latin typeface="Times New Roman" panose="02020603050405020304" pitchFamily="18" charset="0"/>
                <a:ea typeface="Calibri" panose="020F0502020204030204" pitchFamily="34" charset="0"/>
              </a:rPr>
              <a:t>Research indicates that personality traits play a crucial role in determining individuals' susceptibility to various forms of addiction, including cell phone addiction. </a:t>
            </a:r>
            <a:endParaRPr lang="en-IN" sz="2000" b="1" u="sng" kern="100" dirty="0">
              <a:latin typeface="Times New Roman" panose="02020603050405020304" pitchFamily="18" charset="0"/>
              <a:ea typeface="Calibri" panose="020F0502020204030204" pitchFamily="34" charset="0"/>
              <a:cs typeface="Mangal" panose="02040503050203030202" pitchFamily="18" charset="0"/>
            </a:endParaRPr>
          </a:p>
          <a:p>
            <a:pPr marL="342900" marR="0" indent="-342900" algn="just">
              <a:lnSpc>
                <a:spcPct val="150000"/>
              </a:lnSpc>
              <a:spcBef>
                <a:spcPts val="0"/>
              </a:spcBef>
              <a:spcAft>
                <a:spcPts val="800"/>
              </a:spcAft>
              <a:buFont typeface="Arial" panose="020B0604020202020204" pitchFamily="34" charset="0"/>
              <a:buChar char="•"/>
            </a:pPr>
            <a:r>
              <a:rPr lang="en-IN" sz="2000" dirty="0">
                <a:effectLst/>
                <a:latin typeface="Times New Roman" panose="02020603050405020304" pitchFamily="18" charset="0"/>
                <a:ea typeface="Calibri" panose="020F0502020204030204" pitchFamily="34" charset="0"/>
              </a:rPr>
              <a:t>Gender differences in both cell phone addiction and personality traits have been observed in numerous studies. </a:t>
            </a:r>
            <a:endParaRPr lang="en-US" sz="2000" kern="1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141466387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7745306-8102-92FC-10CA-DD743076C8C3}"/>
              </a:ext>
            </a:extLst>
          </p:cNvPr>
          <p:cNvSpPr txBox="1"/>
          <p:nvPr/>
        </p:nvSpPr>
        <p:spPr>
          <a:xfrm>
            <a:off x="522889" y="360627"/>
            <a:ext cx="11146221" cy="6136745"/>
          </a:xfrm>
          <a:prstGeom prst="rect">
            <a:avLst/>
          </a:prstGeom>
          <a:noFill/>
        </p:spPr>
        <p:txBody>
          <a:bodyPr wrap="square">
            <a:spAutoFit/>
          </a:bodyPr>
          <a:lstStyle/>
          <a:p>
            <a:pPr marL="0" marR="0" algn="ctr">
              <a:lnSpc>
                <a:spcPct val="150000"/>
              </a:lnSpc>
              <a:spcBef>
                <a:spcPts val="0"/>
              </a:spcBef>
              <a:spcAft>
                <a:spcPts val="800"/>
              </a:spcAft>
            </a:pPr>
            <a:r>
              <a:rPr lang="en-IN" sz="3000" b="1" u="sng" kern="100" dirty="0">
                <a:effectLst/>
                <a:latin typeface="Times New Roman" panose="02020603050405020304" pitchFamily="18" charset="0"/>
                <a:ea typeface="Calibri" panose="020F0502020204030204" pitchFamily="34" charset="0"/>
                <a:cs typeface="Mangal" panose="02040503050203030202" pitchFamily="18" charset="0"/>
              </a:rPr>
              <a:t>REVIEW OF LITERATURE</a:t>
            </a:r>
          </a:p>
          <a:p>
            <a:pPr marL="0" marR="0" algn="just">
              <a:lnSpc>
                <a:spcPct val="150000"/>
              </a:lnSpc>
              <a:spcBef>
                <a:spcPts val="0"/>
              </a:spcBef>
              <a:spcAft>
                <a:spcPts val="800"/>
              </a:spcAft>
            </a:pPr>
            <a:r>
              <a:rPr lang="en-IN" sz="1800" kern="100" dirty="0">
                <a:effectLst/>
                <a:latin typeface="Times New Roman" panose="02020603050405020304" pitchFamily="18" charset="0"/>
                <a:ea typeface="Calibri" panose="020F0502020204030204" pitchFamily="34" charset="0"/>
                <a:cs typeface="Mangal" panose="02040503050203030202" pitchFamily="18" charset="0"/>
              </a:rPr>
              <a:t>Research on cell phone addiction has identified several psychological and </a:t>
            </a:r>
            <a:r>
              <a:rPr lang="en-IN" sz="1800" kern="100" dirty="0" err="1">
                <a:effectLst/>
                <a:latin typeface="Times New Roman" panose="02020603050405020304" pitchFamily="18" charset="0"/>
                <a:ea typeface="Calibri" panose="020F0502020204030204" pitchFamily="34" charset="0"/>
                <a:cs typeface="Mangal" panose="02040503050203030202" pitchFamily="18" charset="0"/>
              </a:rPr>
              <a:t>behavioral</a:t>
            </a:r>
            <a:r>
              <a:rPr lang="en-IN" sz="1800" kern="100" dirty="0">
                <a:effectLst/>
                <a:latin typeface="Times New Roman" panose="02020603050405020304" pitchFamily="18" charset="0"/>
                <a:ea typeface="Calibri" panose="020F0502020204030204" pitchFamily="34" charset="0"/>
                <a:cs typeface="Mangal" panose="02040503050203030202" pitchFamily="18" charset="0"/>
              </a:rPr>
              <a:t> impacts. </a:t>
            </a:r>
            <a:r>
              <a:rPr lang="en-IN" sz="1800" b="1" kern="100" dirty="0" err="1">
                <a:effectLst/>
                <a:latin typeface="Times New Roman" panose="02020603050405020304" pitchFamily="18" charset="0"/>
                <a:ea typeface="Calibri" panose="020F0502020204030204" pitchFamily="34" charset="0"/>
                <a:cs typeface="Mangal" panose="02040503050203030202" pitchFamily="18" charset="0"/>
              </a:rPr>
              <a:t>Billieux</a:t>
            </a:r>
            <a:r>
              <a:rPr lang="en-IN" sz="1800" b="1" kern="100" dirty="0">
                <a:effectLst/>
                <a:latin typeface="Times New Roman" panose="02020603050405020304" pitchFamily="18" charset="0"/>
                <a:ea typeface="Calibri" panose="020F0502020204030204" pitchFamily="34" charset="0"/>
                <a:cs typeface="Mangal" panose="02040503050203030202" pitchFamily="18" charset="0"/>
              </a:rPr>
              <a:t> et al. (2015) </a:t>
            </a:r>
            <a:r>
              <a:rPr lang="en-IN" sz="1800" kern="100" dirty="0">
                <a:effectLst/>
                <a:latin typeface="Times New Roman" panose="02020603050405020304" pitchFamily="18" charset="0"/>
                <a:ea typeface="Calibri" panose="020F0502020204030204" pitchFamily="34" charset="0"/>
                <a:cs typeface="Mangal" panose="02040503050203030202" pitchFamily="18" charset="0"/>
              </a:rPr>
              <a:t>highlighted the detrimental effects of excessive cell phone use, including increased anxiety, depression, and disrupted sleep patterns. </a:t>
            </a:r>
            <a:endParaRPr lang="en-US" sz="1800" kern="100" dirty="0">
              <a:effectLst/>
              <a:latin typeface="Calibri" panose="020F0502020204030204" pitchFamily="34" charset="0"/>
              <a:ea typeface="Calibri" panose="020F0502020204030204" pitchFamily="34" charset="0"/>
              <a:cs typeface="Mangal" panose="02040503050203030202" pitchFamily="18" charset="0"/>
            </a:endParaRPr>
          </a:p>
          <a:p>
            <a:pPr marL="0" marR="0" algn="just">
              <a:lnSpc>
                <a:spcPct val="150000"/>
              </a:lnSpc>
              <a:spcBef>
                <a:spcPts val="0"/>
              </a:spcBef>
              <a:spcAft>
                <a:spcPts val="800"/>
              </a:spcAft>
            </a:pPr>
            <a:r>
              <a:rPr lang="en-IN" sz="1800" b="1" kern="100" dirty="0" err="1">
                <a:effectLst/>
                <a:latin typeface="Times New Roman" panose="02020603050405020304" pitchFamily="18" charset="0"/>
                <a:ea typeface="Calibri" panose="020F0502020204030204" pitchFamily="34" charset="0"/>
                <a:cs typeface="Mangal" panose="02040503050203030202" pitchFamily="18" charset="0"/>
              </a:rPr>
              <a:t>Kuss</a:t>
            </a:r>
            <a:r>
              <a:rPr lang="en-IN" sz="1800" b="1" kern="100" dirty="0">
                <a:effectLst/>
                <a:latin typeface="Times New Roman" panose="02020603050405020304" pitchFamily="18" charset="0"/>
                <a:ea typeface="Calibri" panose="020F0502020204030204" pitchFamily="34" charset="0"/>
                <a:cs typeface="Mangal" panose="02040503050203030202" pitchFamily="18" charset="0"/>
              </a:rPr>
              <a:t> et al. (2018) </a:t>
            </a:r>
            <a:r>
              <a:rPr lang="en-IN" sz="1800" kern="100" dirty="0">
                <a:effectLst/>
                <a:latin typeface="Times New Roman" panose="02020603050405020304" pitchFamily="18" charset="0"/>
                <a:ea typeface="Calibri" panose="020F0502020204030204" pitchFamily="34" charset="0"/>
                <a:cs typeface="Mangal" panose="02040503050203030202" pitchFamily="18" charset="0"/>
              </a:rPr>
              <a:t>emphasized the role of mobile phones in providing instant gratification, which can reinforce addictive behaviours. The need for constant connectivity and social approval often drives individuals towards excessive smartphone use, leading to addiction.</a:t>
            </a:r>
            <a:endParaRPr lang="en-US" sz="1800" kern="100" dirty="0">
              <a:effectLst/>
              <a:latin typeface="Calibri" panose="020F0502020204030204" pitchFamily="34" charset="0"/>
              <a:ea typeface="Calibri" panose="020F0502020204030204" pitchFamily="34" charset="0"/>
              <a:cs typeface="Mangal" panose="02040503050203030202" pitchFamily="18" charset="0"/>
            </a:endParaRPr>
          </a:p>
          <a:p>
            <a:pPr marL="0" marR="0" algn="just">
              <a:lnSpc>
                <a:spcPct val="150000"/>
              </a:lnSpc>
              <a:spcBef>
                <a:spcPts val="0"/>
              </a:spcBef>
              <a:spcAft>
                <a:spcPts val="800"/>
              </a:spcAft>
            </a:pPr>
            <a:r>
              <a:rPr lang="en-IN" sz="1800" kern="100" dirty="0">
                <a:effectLst/>
                <a:latin typeface="Times New Roman" panose="02020603050405020304" pitchFamily="18" charset="0"/>
                <a:ea typeface="Calibri" panose="020F0502020204030204" pitchFamily="34" charset="0"/>
                <a:cs typeface="Mangal" panose="02040503050203030202" pitchFamily="18" charset="0"/>
              </a:rPr>
              <a:t>Gender differences in cell phone addiction and personality traits have been observed in numerous studies. </a:t>
            </a:r>
            <a:r>
              <a:rPr lang="en-IN" sz="1800" b="1" kern="100" dirty="0">
                <a:effectLst/>
                <a:latin typeface="Times New Roman" panose="02020603050405020304" pitchFamily="18" charset="0"/>
                <a:ea typeface="Calibri" panose="020F0502020204030204" pitchFamily="34" charset="0"/>
                <a:cs typeface="Mangal" panose="02040503050203030202" pitchFamily="18" charset="0"/>
              </a:rPr>
              <a:t>Bianchi and Phillips (2005) </a:t>
            </a:r>
            <a:r>
              <a:rPr lang="en-IN" sz="1800" kern="100" dirty="0">
                <a:effectLst/>
                <a:latin typeface="Times New Roman" panose="02020603050405020304" pitchFamily="18" charset="0"/>
                <a:ea typeface="Calibri" panose="020F0502020204030204" pitchFamily="34" charset="0"/>
                <a:cs typeface="Mangal" panose="02040503050203030202" pitchFamily="18" charset="0"/>
              </a:rPr>
              <a:t>reported that males are more likely to use mobile phones for entertainment and information, while females are more inclined towards social communication. </a:t>
            </a:r>
            <a:endParaRPr lang="en-US" sz="1800" kern="100" dirty="0">
              <a:effectLst/>
              <a:latin typeface="Calibri" panose="020F0502020204030204" pitchFamily="34" charset="0"/>
              <a:ea typeface="Calibri" panose="020F0502020204030204" pitchFamily="34" charset="0"/>
              <a:cs typeface="Mangal" panose="02040503050203030202" pitchFamily="18" charset="0"/>
            </a:endParaRPr>
          </a:p>
          <a:p>
            <a:pPr marL="0" marR="0" algn="just">
              <a:lnSpc>
                <a:spcPct val="150000"/>
              </a:lnSpc>
              <a:spcBef>
                <a:spcPts val="0"/>
              </a:spcBef>
              <a:spcAft>
                <a:spcPts val="800"/>
              </a:spcAft>
            </a:pPr>
            <a:r>
              <a:rPr lang="en-IN" sz="1800" b="1" kern="100" dirty="0">
                <a:effectLst/>
                <a:latin typeface="Times New Roman" panose="02020603050405020304" pitchFamily="18" charset="0"/>
                <a:ea typeface="Calibri" panose="020F0502020204030204" pitchFamily="34" charset="0"/>
                <a:cs typeface="Mangal" panose="02040503050203030202" pitchFamily="18" charset="0"/>
              </a:rPr>
              <a:t>Schmitt et al. (2008)</a:t>
            </a:r>
            <a:r>
              <a:rPr lang="en-IN" sz="1800" kern="100" dirty="0">
                <a:effectLst/>
                <a:latin typeface="Times New Roman" panose="02020603050405020304" pitchFamily="18" charset="0"/>
                <a:ea typeface="Calibri" panose="020F0502020204030204" pitchFamily="34" charset="0"/>
                <a:cs typeface="Mangal" panose="02040503050203030202" pitchFamily="18" charset="0"/>
              </a:rPr>
              <a:t> found that females tend to score higher in agreeableness and neuroticism, whereas males exhibit higher levels of openness. These differences may contribute to variations in mobile phone addiction patterns between genders.</a:t>
            </a:r>
            <a:endParaRPr lang="en-US" sz="1800" kern="1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224216994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94899841-96D7-532E-FB3E-9F228FCD9AAD}"/>
              </a:ext>
            </a:extLst>
          </p:cNvPr>
          <p:cNvSpPr txBox="1"/>
          <p:nvPr/>
        </p:nvSpPr>
        <p:spPr>
          <a:xfrm>
            <a:off x="0" y="934302"/>
            <a:ext cx="6093370" cy="5485476"/>
          </a:xfrm>
          <a:prstGeom prst="rect">
            <a:avLst/>
          </a:prstGeom>
          <a:noFill/>
        </p:spPr>
        <p:txBody>
          <a:bodyPr wrap="square">
            <a:spAutoFit/>
          </a:bodyPr>
          <a:lstStyle/>
          <a:p>
            <a:pPr marL="342900" indent="-342900" algn="just">
              <a:lnSpc>
                <a:spcPct val="150000"/>
              </a:lnSpc>
              <a:spcAft>
                <a:spcPts val="800"/>
              </a:spcAft>
              <a:buAutoNum type="alphaLcParenR"/>
            </a:pPr>
            <a:r>
              <a:rPr lang="en-IN" sz="1800" b="1" kern="100" dirty="0">
                <a:effectLst/>
                <a:latin typeface="Times New Roman" panose="02020603050405020304" pitchFamily="18" charset="0"/>
                <a:ea typeface="Calibri" panose="020F0502020204030204" pitchFamily="34" charset="0"/>
                <a:cs typeface="Mangal" panose="02040503050203030202" pitchFamily="18" charset="0"/>
              </a:rPr>
              <a:t>Objectives</a:t>
            </a:r>
          </a:p>
          <a:p>
            <a:pPr marL="342900" indent="-342900" algn="just">
              <a:lnSpc>
                <a:spcPct val="150000"/>
              </a:lnSpc>
              <a:spcAft>
                <a:spcPts val="800"/>
              </a:spcAft>
              <a:buFont typeface="Arial" panose="020B0604020202020204" pitchFamily="34" charset="0"/>
              <a:buChar char="•"/>
            </a:pPr>
            <a:r>
              <a:rPr lang="en-US" sz="2000" kern="100" dirty="0">
                <a:effectLst/>
                <a:latin typeface="Times New Roman" panose="02020603050405020304" pitchFamily="18" charset="0"/>
                <a:ea typeface="Calibri" panose="020F0502020204030204" pitchFamily="34" charset="0"/>
                <a:cs typeface="Times New Roman" panose="02020603050405020304" pitchFamily="18" charset="0"/>
              </a:rPr>
              <a:t>To examine the differences in cell phone addiction between males and females.</a:t>
            </a:r>
          </a:p>
          <a:p>
            <a:pPr marL="342900" indent="-342900" algn="just">
              <a:lnSpc>
                <a:spcPct val="150000"/>
              </a:lnSpc>
              <a:spcAft>
                <a:spcPts val="800"/>
              </a:spcAft>
              <a:buFont typeface="Arial" panose="020B0604020202020204" pitchFamily="34" charset="0"/>
              <a:buChar char="•"/>
            </a:pPr>
            <a:r>
              <a:rPr lang="en-US" sz="2000" kern="100" dirty="0">
                <a:effectLst/>
                <a:latin typeface="Times New Roman" panose="02020603050405020304" pitchFamily="18" charset="0"/>
                <a:ea typeface="Calibri" panose="020F0502020204030204" pitchFamily="34" charset="0"/>
                <a:cs typeface="Times New Roman" panose="02020603050405020304" pitchFamily="18" charset="0"/>
              </a:rPr>
              <a:t>To investigate the differences in personality traits between males and females.</a:t>
            </a:r>
          </a:p>
          <a:p>
            <a:pPr marL="0" marR="0" algn="just">
              <a:lnSpc>
                <a:spcPct val="150000"/>
              </a:lnSpc>
              <a:spcBef>
                <a:spcPts val="0"/>
              </a:spcBef>
              <a:spcAft>
                <a:spcPts val="800"/>
              </a:spcAft>
            </a:pPr>
            <a:r>
              <a:rPr lang="en-IN" sz="2000" b="1" dirty="0">
                <a:effectLst/>
                <a:latin typeface="Times New Roman" panose="02020603050405020304" pitchFamily="18" charset="0"/>
                <a:ea typeface="Calibri" panose="020F0502020204030204" pitchFamily="34" charset="0"/>
              </a:rPr>
              <a:t>c) Sample</a:t>
            </a:r>
          </a:p>
          <a:p>
            <a:pPr marL="285750" marR="0" indent="-285750" algn="just">
              <a:lnSpc>
                <a:spcPct val="150000"/>
              </a:lnSpc>
              <a:spcBef>
                <a:spcPts val="0"/>
              </a:spcBef>
              <a:spcAft>
                <a:spcPts val="800"/>
              </a:spcAft>
              <a:buFont typeface="Arial" panose="020B0604020202020204" pitchFamily="34" charset="0"/>
              <a:buChar char="•"/>
            </a:pPr>
            <a:r>
              <a:rPr lang="en-IN" sz="2000" kern="100" dirty="0">
                <a:effectLst/>
                <a:latin typeface="Times New Roman" panose="02020603050405020304" pitchFamily="18" charset="0"/>
                <a:ea typeface="Calibri" panose="020F0502020204030204" pitchFamily="34" charset="0"/>
                <a:cs typeface="Mangal" panose="02040503050203030202" pitchFamily="18" charset="0"/>
              </a:rPr>
              <a:t>The study sample consisted of 400 participants, with an equal number of males (200) and females (200). Participants were selected through stratified random sampling to ensure a representative sample of both genders.</a:t>
            </a:r>
            <a:endParaRPr lang="en-US" sz="1800" kern="100" dirty="0">
              <a:effectLst/>
              <a:latin typeface="Calibri" panose="020F0502020204030204" pitchFamily="34" charset="0"/>
              <a:ea typeface="Calibri" panose="020F0502020204030204" pitchFamily="34" charset="0"/>
              <a:cs typeface="Mangal" panose="02040503050203030202" pitchFamily="18" charset="0"/>
            </a:endParaRPr>
          </a:p>
        </p:txBody>
      </p:sp>
      <p:sp>
        <p:nvSpPr>
          <p:cNvPr id="5" name="TextBox 4">
            <a:extLst>
              <a:ext uri="{FF2B5EF4-FFF2-40B4-BE49-F238E27FC236}">
                <a16:creationId xmlns:a16="http://schemas.microsoft.com/office/drawing/2014/main" id="{CCDEC23C-F0A3-2E65-1E08-8BE6582EF708}"/>
              </a:ext>
            </a:extLst>
          </p:cNvPr>
          <p:cNvSpPr txBox="1"/>
          <p:nvPr/>
        </p:nvSpPr>
        <p:spPr>
          <a:xfrm>
            <a:off x="6093370" y="934302"/>
            <a:ext cx="6098630" cy="4761368"/>
          </a:xfrm>
          <a:prstGeom prst="rect">
            <a:avLst/>
          </a:prstGeom>
          <a:noFill/>
        </p:spPr>
        <p:txBody>
          <a:bodyPr wrap="square">
            <a:spAutoFit/>
          </a:bodyPr>
          <a:lstStyle/>
          <a:p>
            <a:pPr algn="just">
              <a:lnSpc>
                <a:spcPct val="150000"/>
              </a:lnSpc>
              <a:spcAft>
                <a:spcPts val="800"/>
              </a:spcAft>
            </a:pPr>
            <a:r>
              <a:rPr lang="en-IN" sz="1800" b="1" kern="100" dirty="0">
                <a:effectLst/>
                <a:latin typeface="Times New Roman" panose="02020603050405020304" pitchFamily="18" charset="0"/>
                <a:ea typeface="Calibri" panose="020F0502020204030204" pitchFamily="34" charset="0"/>
                <a:cs typeface="Mangal" panose="02040503050203030202" pitchFamily="18" charset="0"/>
              </a:rPr>
              <a:t>b) Hypotheses</a:t>
            </a:r>
          </a:p>
          <a:p>
            <a:pPr marL="285750" marR="0" indent="-285750" algn="just">
              <a:lnSpc>
                <a:spcPct val="150000"/>
              </a:lnSpc>
              <a:spcBef>
                <a:spcPts val="0"/>
              </a:spcBef>
              <a:spcAft>
                <a:spcPts val="800"/>
              </a:spcAft>
              <a:buFont typeface="Arial" panose="020B0604020202020204" pitchFamily="34" charset="0"/>
              <a:buChar char="•"/>
            </a:pPr>
            <a:r>
              <a:rPr lang="en-IN" sz="2000" kern="100" dirty="0">
                <a:effectLst/>
                <a:latin typeface="Times New Roman" panose="02020603050405020304" pitchFamily="18" charset="0"/>
                <a:ea typeface="Calibri" panose="020F0502020204030204" pitchFamily="34" charset="0"/>
                <a:cs typeface="Mangal" panose="02040503050203030202" pitchFamily="18" charset="0"/>
              </a:rPr>
              <a:t>There will be a significant difference in cell phone addiction between males and females.</a:t>
            </a:r>
            <a:endParaRPr lang="en-US" sz="2000" kern="100" dirty="0">
              <a:latin typeface="Calibri" panose="020F0502020204030204" pitchFamily="34" charset="0"/>
              <a:ea typeface="Calibri" panose="020F0502020204030204" pitchFamily="34" charset="0"/>
              <a:cs typeface="Mangal" panose="02040503050203030202" pitchFamily="18" charset="0"/>
            </a:endParaRPr>
          </a:p>
          <a:p>
            <a:pPr marL="285750" marR="0" indent="-285750" algn="just">
              <a:lnSpc>
                <a:spcPct val="150000"/>
              </a:lnSpc>
              <a:spcBef>
                <a:spcPts val="0"/>
              </a:spcBef>
              <a:spcAft>
                <a:spcPts val="800"/>
              </a:spcAft>
              <a:buFont typeface="Arial" panose="020B0604020202020204" pitchFamily="34" charset="0"/>
              <a:buChar char="•"/>
            </a:pPr>
            <a:r>
              <a:rPr lang="en-IN" sz="2000" kern="100" dirty="0">
                <a:effectLst/>
                <a:latin typeface="Times New Roman" panose="02020603050405020304" pitchFamily="18" charset="0"/>
                <a:ea typeface="Calibri" panose="020F0502020204030204" pitchFamily="34" charset="0"/>
                <a:cs typeface="Mangal" panose="02040503050203030202" pitchFamily="18" charset="0"/>
              </a:rPr>
              <a:t>There will be a significant difference in personality traits between males and females.</a:t>
            </a:r>
            <a:endParaRPr lang="en-US" sz="2000" kern="100" dirty="0">
              <a:effectLst/>
              <a:latin typeface="Calibri" panose="020F0502020204030204" pitchFamily="34" charset="0"/>
              <a:ea typeface="Calibri" panose="020F0502020204030204" pitchFamily="34" charset="0"/>
              <a:cs typeface="Mangal" panose="02040503050203030202" pitchFamily="18" charset="0"/>
            </a:endParaRPr>
          </a:p>
          <a:p>
            <a:pPr marL="0" marR="0" algn="just">
              <a:lnSpc>
                <a:spcPct val="150000"/>
              </a:lnSpc>
              <a:spcBef>
                <a:spcPts val="0"/>
              </a:spcBef>
              <a:spcAft>
                <a:spcPts val="800"/>
              </a:spcAft>
            </a:pPr>
            <a:r>
              <a:rPr lang="en-IN" sz="2000" b="1" dirty="0">
                <a:effectLst/>
                <a:latin typeface="Times New Roman" panose="02020603050405020304" pitchFamily="18" charset="0"/>
                <a:ea typeface="Calibri" panose="020F0502020204030204" pitchFamily="34" charset="0"/>
              </a:rPr>
              <a:t>d) Tools</a:t>
            </a:r>
          </a:p>
          <a:p>
            <a:pPr marL="285750" marR="0" indent="-285750" algn="just">
              <a:lnSpc>
                <a:spcPct val="150000"/>
              </a:lnSpc>
              <a:spcBef>
                <a:spcPts val="0"/>
              </a:spcBef>
              <a:spcAft>
                <a:spcPts val="800"/>
              </a:spcAft>
              <a:buFont typeface="Arial" panose="020B0604020202020204" pitchFamily="34" charset="0"/>
              <a:buChar char="•"/>
            </a:pPr>
            <a:r>
              <a:rPr lang="en-IN" sz="2000" dirty="0">
                <a:effectLst/>
                <a:latin typeface="Times New Roman" panose="02020603050405020304" pitchFamily="18" charset="0"/>
                <a:ea typeface="Calibri" panose="020F0502020204030204" pitchFamily="34" charset="0"/>
              </a:rPr>
              <a:t>Smartphone Addiction Scale (SAS)</a:t>
            </a:r>
          </a:p>
          <a:p>
            <a:pPr marL="285750" marR="0" indent="-285750" algn="just">
              <a:lnSpc>
                <a:spcPct val="150000"/>
              </a:lnSpc>
              <a:spcBef>
                <a:spcPts val="0"/>
              </a:spcBef>
              <a:spcAft>
                <a:spcPts val="800"/>
              </a:spcAft>
              <a:buFont typeface="Arial" panose="020B0604020202020204" pitchFamily="34" charset="0"/>
              <a:buChar char="•"/>
            </a:pPr>
            <a:r>
              <a:rPr lang="en-IN" sz="2000" dirty="0">
                <a:effectLst/>
                <a:latin typeface="Times New Roman" panose="02020603050405020304" pitchFamily="18" charset="0"/>
                <a:ea typeface="Calibri" panose="020F0502020204030204" pitchFamily="34" charset="0"/>
              </a:rPr>
              <a:t>Big Five Inventory (BFI)</a:t>
            </a:r>
            <a:endParaRPr lang="en-IN" sz="2000" dirty="0">
              <a:latin typeface="Times New Roman" panose="02020603050405020304" pitchFamily="18" charset="0"/>
              <a:ea typeface="Calibri" panose="020F0502020204030204" pitchFamily="34" charset="0"/>
            </a:endParaRPr>
          </a:p>
          <a:p>
            <a:pPr marL="285750" marR="0" indent="-285750" algn="just">
              <a:lnSpc>
                <a:spcPct val="150000"/>
              </a:lnSpc>
              <a:spcBef>
                <a:spcPts val="0"/>
              </a:spcBef>
              <a:spcAft>
                <a:spcPts val="800"/>
              </a:spcAft>
              <a:buFont typeface="Arial" panose="020B0604020202020204" pitchFamily="34" charset="0"/>
              <a:buChar char="•"/>
            </a:pPr>
            <a:r>
              <a:rPr lang="en-IN" sz="2000" dirty="0">
                <a:effectLst/>
                <a:latin typeface="Times New Roman" panose="02020603050405020304" pitchFamily="18" charset="0"/>
                <a:ea typeface="Calibri" panose="020F0502020204030204" pitchFamily="34" charset="0"/>
              </a:rPr>
              <a:t>Statistical Analysis</a:t>
            </a:r>
          </a:p>
        </p:txBody>
      </p:sp>
      <p:sp>
        <p:nvSpPr>
          <p:cNvPr id="7" name="TextBox 6">
            <a:extLst>
              <a:ext uri="{FF2B5EF4-FFF2-40B4-BE49-F238E27FC236}">
                <a16:creationId xmlns:a16="http://schemas.microsoft.com/office/drawing/2014/main" id="{060FFA70-9048-0ECB-E99D-0359BC5A9818}"/>
              </a:ext>
            </a:extLst>
          </p:cNvPr>
          <p:cNvSpPr txBox="1"/>
          <p:nvPr/>
        </p:nvSpPr>
        <p:spPr>
          <a:xfrm>
            <a:off x="0" y="0"/>
            <a:ext cx="12192000" cy="701859"/>
          </a:xfrm>
          <a:prstGeom prst="rect">
            <a:avLst/>
          </a:prstGeom>
          <a:noFill/>
        </p:spPr>
        <p:txBody>
          <a:bodyPr wrap="square">
            <a:spAutoFit/>
          </a:bodyPr>
          <a:lstStyle/>
          <a:p>
            <a:pPr marL="0" marR="0" algn="ctr">
              <a:lnSpc>
                <a:spcPct val="150000"/>
              </a:lnSpc>
              <a:spcBef>
                <a:spcPts val="0"/>
              </a:spcBef>
              <a:spcAft>
                <a:spcPts val="800"/>
              </a:spcAft>
            </a:pPr>
            <a:r>
              <a:rPr lang="en-IN" sz="3000" b="1" u="sng" kern="100" dirty="0">
                <a:effectLst/>
                <a:latin typeface="Times New Roman" panose="02020603050405020304" pitchFamily="18" charset="0"/>
                <a:ea typeface="Calibri" panose="020F0502020204030204" pitchFamily="34" charset="0"/>
                <a:cs typeface="Mangal" panose="02040503050203030202" pitchFamily="18" charset="0"/>
              </a:rPr>
              <a:t>METHODOLOGY</a:t>
            </a:r>
          </a:p>
        </p:txBody>
      </p:sp>
    </p:spTree>
    <p:extLst>
      <p:ext uri="{BB962C8B-B14F-4D97-AF65-F5344CB8AC3E}">
        <p14:creationId xmlns:p14="http://schemas.microsoft.com/office/powerpoint/2010/main" val="47326184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AE91EEC1-AA97-F562-E1D1-6BD41AFFF4F5}"/>
              </a:ext>
            </a:extLst>
          </p:cNvPr>
          <p:cNvSpPr txBox="1"/>
          <p:nvPr/>
        </p:nvSpPr>
        <p:spPr>
          <a:xfrm>
            <a:off x="0" y="1384"/>
            <a:ext cx="12192000" cy="701859"/>
          </a:xfrm>
          <a:prstGeom prst="rect">
            <a:avLst/>
          </a:prstGeom>
          <a:noFill/>
        </p:spPr>
        <p:txBody>
          <a:bodyPr wrap="square">
            <a:spAutoFit/>
          </a:bodyPr>
          <a:lstStyle/>
          <a:p>
            <a:pPr marL="0" marR="0" algn="ctr">
              <a:lnSpc>
                <a:spcPct val="150000"/>
              </a:lnSpc>
              <a:spcBef>
                <a:spcPts val="0"/>
              </a:spcBef>
              <a:spcAft>
                <a:spcPts val="800"/>
              </a:spcAft>
            </a:pPr>
            <a:r>
              <a:rPr lang="en-IN" sz="3000" b="1" u="sng" kern="100" dirty="0">
                <a:effectLst/>
                <a:latin typeface="Times New Roman" panose="02020603050405020304" pitchFamily="18" charset="0"/>
                <a:ea typeface="Calibri" panose="020F0502020204030204" pitchFamily="34" charset="0"/>
                <a:cs typeface="Mangal" panose="02040503050203030202" pitchFamily="18" charset="0"/>
              </a:rPr>
              <a:t>RESULTS</a:t>
            </a:r>
          </a:p>
        </p:txBody>
      </p:sp>
      <p:sp>
        <p:nvSpPr>
          <p:cNvPr id="5" name="TextBox 4">
            <a:extLst>
              <a:ext uri="{FF2B5EF4-FFF2-40B4-BE49-F238E27FC236}">
                <a16:creationId xmlns:a16="http://schemas.microsoft.com/office/drawing/2014/main" id="{E92E57FA-2361-D600-14C4-3117F8451A82}"/>
              </a:ext>
            </a:extLst>
          </p:cNvPr>
          <p:cNvSpPr txBox="1"/>
          <p:nvPr/>
        </p:nvSpPr>
        <p:spPr>
          <a:xfrm>
            <a:off x="173421" y="883227"/>
            <a:ext cx="4966138" cy="646331"/>
          </a:xfrm>
          <a:prstGeom prst="rect">
            <a:avLst/>
          </a:prstGeom>
          <a:noFill/>
        </p:spPr>
        <p:txBody>
          <a:bodyPr wrap="square">
            <a:spAutoFit/>
          </a:bodyPr>
          <a:lstStyle/>
          <a:p>
            <a:pPr algn="just"/>
            <a:r>
              <a:rPr lang="en-IN" sz="1800" b="1" dirty="0">
                <a:effectLst/>
                <a:latin typeface="Times New Roman" panose="02020603050405020304" pitchFamily="18" charset="0"/>
                <a:ea typeface="Calibri" panose="020F0502020204030204" pitchFamily="34" charset="0"/>
              </a:rPr>
              <a:t>Table 1: shows mean, SD and t-value of cell phone addiction among male and female.</a:t>
            </a:r>
            <a:endParaRPr lang="en-US" dirty="0"/>
          </a:p>
        </p:txBody>
      </p:sp>
      <p:graphicFrame>
        <p:nvGraphicFramePr>
          <p:cNvPr id="7" name="Table 6">
            <a:extLst>
              <a:ext uri="{FF2B5EF4-FFF2-40B4-BE49-F238E27FC236}">
                <a16:creationId xmlns:a16="http://schemas.microsoft.com/office/drawing/2014/main" id="{44B1C894-E53A-2276-CC6C-B59AE0691F10}"/>
              </a:ext>
            </a:extLst>
          </p:cNvPr>
          <p:cNvGraphicFramePr>
            <a:graphicFrameLocks noGrp="1"/>
          </p:cNvGraphicFramePr>
          <p:nvPr>
            <p:extLst>
              <p:ext uri="{D42A27DB-BD31-4B8C-83A1-F6EECF244321}">
                <p14:modId xmlns:p14="http://schemas.microsoft.com/office/powerpoint/2010/main" val="1419658405"/>
              </p:ext>
            </p:extLst>
          </p:nvPr>
        </p:nvGraphicFramePr>
        <p:xfrm>
          <a:off x="346841" y="1782448"/>
          <a:ext cx="4966138" cy="2250730"/>
        </p:xfrm>
        <a:graphic>
          <a:graphicData uri="http://schemas.openxmlformats.org/drawingml/2006/table">
            <a:tbl>
              <a:tblPr firstRow="1" firstCol="1" bandRow="1"/>
              <a:tblGrid>
                <a:gridCol w="888391">
                  <a:extLst>
                    <a:ext uri="{9D8B030D-6E8A-4147-A177-3AD203B41FA5}">
                      <a16:colId xmlns:a16="http://schemas.microsoft.com/office/drawing/2014/main" val="2447649186"/>
                    </a:ext>
                  </a:extLst>
                </a:gridCol>
                <a:gridCol w="1163107">
                  <a:extLst>
                    <a:ext uri="{9D8B030D-6E8A-4147-A177-3AD203B41FA5}">
                      <a16:colId xmlns:a16="http://schemas.microsoft.com/office/drawing/2014/main" val="3365448983"/>
                    </a:ext>
                  </a:extLst>
                </a:gridCol>
                <a:gridCol w="705572">
                  <a:extLst>
                    <a:ext uri="{9D8B030D-6E8A-4147-A177-3AD203B41FA5}">
                      <a16:colId xmlns:a16="http://schemas.microsoft.com/office/drawing/2014/main" val="1787053521"/>
                    </a:ext>
                  </a:extLst>
                </a:gridCol>
                <a:gridCol w="762889">
                  <a:extLst>
                    <a:ext uri="{9D8B030D-6E8A-4147-A177-3AD203B41FA5}">
                      <a16:colId xmlns:a16="http://schemas.microsoft.com/office/drawing/2014/main" val="3013402157"/>
                    </a:ext>
                  </a:extLst>
                </a:gridCol>
                <a:gridCol w="814274">
                  <a:extLst>
                    <a:ext uri="{9D8B030D-6E8A-4147-A177-3AD203B41FA5}">
                      <a16:colId xmlns:a16="http://schemas.microsoft.com/office/drawing/2014/main" val="3427044798"/>
                    </a:ext>
                  </a:extLst>
                </a:gridCol>
                <a:gridCol w="436783">
                  <a:extLst>
                    <a:ext uri="{9D8B030D-6E8A-4147-A177-3AD203B41FA5}">
                      <a16:colId xmlns:a16="http://schemas.microsoft.com/office/drawing/2014/main" val="4118491629"/>
                    </a:ext>
                  </a:extLst>
                </a:gridCol>
                <a:gridCol w="195122">
                  <a:extLst>
                    <a:ext uri="{9D8B030D-6E8A-4147-A177-3AD203B41FA5}">
                      <a16:colId xmlns:a16="http://schemas.microsoft.com/office/drawing/2014/main" val="1268949366"/>
                    </a:ext>
                  </a:extLst>
                </a:gridCol>
              </a:tblGrid>
              <a:tr h="450146">
                <a:tc rowSpan="2" gridSpan="6">
                  <a:txBody>
                    <a:bodyPr/>
                    <a:lstStyle/>
                    <a:p>
                      <a:pPr marL="0" marR="0" algn="ctr">
                        <a:lnSpc>
                          <a:spcPct val="107000"/>
                        </a:lnSpc>
                        <a:spcBef>
                          <a:spcPts val="0"/>
                        </a:spcBef>
                        <a:spcAft>
                          <a:spcPts val="0"/>
                        </a:spcAft>
                      </a:pPr>
                      <a:r>
                        <a:rPr lang="en-IN" sz="1100" b="1" kern="0" dirty="0">
                          <a:solidFill>
                            <a:srgbClr val="000000"/>
                          </a:solidFill>
                          <a:effectLst/>
                          <a:latin typeface="Times New Roman" panose="02020603050405020304" pitchFamily="18" charset="0"/>
                          <a:ea typeface="Times New Roman" panose="02020603050405020304" pitchFamily="18" charset="0"/>
                          <a:cs typeface="Mangal" panose="02040503050203030202" pitchFamily="18" charset="0"/>
                        </a:rPr>
                        <a:t>SMARTPHONE ADDICTION</a:t>
                      </a:r>
                      <a:endParaRPr lang="en-US" sz="1100" kern="100" dirty="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hMerge="1">
                  <a:txBody>
                    <a:bodyPr/>
                    <a:lstStyle/>
                    <a:p>
                      <a:endParaRPr lang="en-US"/>
                    </a:p>
                  </a:txBody>
                  <a:tcPr/>
                </a:tc>
                <a:tc rowSpan="2" hMerge="1">
                  <a:txBody>
                    <a:bodyPr/>
                    <a:lstStyle/>
                    <a:p>
                      <a:endParaRPr lang="en-US"/>
                    </a:p>
                  </a:txBody>
                  <a:tcPr/>
                </a:tc>
                <a:tc rowSpan="2" hMerge="1">
                  <a:txBody>
                    <a:bodyPr/>
                    <a:lstStyle/>
                    <a:p>
                      <a:endParaRPr lang="en-US"/>
                    </a:p>
                  </a:txBody>
                  <a:tcPr/>
                </a:tc>
                <a:tc rowSpan="2" hMerge="1">
                  <a:txBody>
                    <a:bodyPr/>
                    <a:lstStyle/>
                    <a:p>
                      <a:endParaRPr lang="en-US"/>
                    </a:p>
                  </a:txBody>
                  <a:tcPr/>
                </a:tc>
                <a:tc rowSpan="2" hMerge="1">
                  <a:txBody>
                    <a:bodyPr/>
                    <a:lstStyle/>
                    <a:p>
                      <a:endParaRPr lang="en-US"/>
                    </a:p>
                  </a:txBody>
                  <a:tcPr/>
                </a:tc>
                <a:tc>
                  <a:txBody>
                    <a:bodyPr/>
                    <a:lstStyle/>
                    <a:p>
                      <a:pPr marL="0" marR="0">
                        <a:lnSpc>
                          <a:spcPct val="107000"/>
                        </a:lnSpc>
                        <a:spcBef>
                          <a:spcPts val="0"/>
                        </a:spcBef>
                        <a:spcAft>
                          <a:spcPts val="800"/>
                        </a:spcAft>
                      </a:pPr>
                      <a:r>
                        <a:rPr lang="en-US" sz="1100" kern="100">
                          <a:effectLst/>
                          <a:latin typeface="Calibri" panose="020F0502020204030204" pitchFamily="34" charset="0"/>
                          <a:ea typeface="Calibri" panose="020F0502020204030204" pitchFamily="34" charset="0"/>
                          <a:cs typeface="Mangal" panose="02040503050203030202" pitchFamily="18" charset="0"/>
                        </a:rPr>
                        <a:t> </a:t>
                      </a:r>
                    </a:p>
                  </a:txBody>
                  <a:tcPr marL="0" marR="0" marT="0" marB="0" anchor="ctr">
                    <a:lnL w="12700" cap="flat" cmpd="sng" algn="ctr">
                      <a:solidFill>
                        <a:srgbClr val="000000"/>
                      </a:solidFill>
                      <a:prstDash val="solid"/>
                      <a:round/>
                      <a:headEnd type="none" w="med" len="med"/>
                      <a:tailEnd type="none" w="med" len="med"/>
                    </a:lnL>
                    <a:lnR>
                      <a:noFill/>
                    </a:lnR>
                    <a:lnT>
                      <a:noFill/>
                    </a:lnT>
                    <a:lnB>
                      <a:noFill/>
                    </a:lnB>
                  </a:tcPr>
                </a:tc>
                <a:extLst>
                  <a:ext uri="{0D108BD9-81ED-4DB2-BD59-A6C34878D82A}">
                    <a16:rowId xmlns:a16="http://schemas.microsoft.com/office/drawing/2014/main" val="536494555"/>
                  </a:ext>
                </a:extLst>
              </a:tr>
              <a:tr h="450146">
                <a:tc gridSpan="6" vMerge="1">
                  <a:txBody>
                    <a:bodyPr/>
                    <a:lstStyle/>
                    <a:p>
                      <a:endParaRPr lang="en-US"/>
                    </a:p>
                  </a:txBody>
                  <a:tcPr/>
                </a:tc>
                <a:tc hMerge="1" vMerge="1">
                  <a:txBody>
                    <a:bodyPr/>
                    <a:lstStyle/>
                    <a:p>
                      <a:endParaRPr lang="en-US"/>
                    </a:p>
                  </a:txBody>
                  <a:tcPr/>
                </a:tc>
                <a:tc hMerge="1" vMerge="1">
                  <a:txBody>
                    <a:bodyPr/>
                    <a:lstStyle/>
                    <a:p>
                      <a:endParaRPr lang="en-US"/>
                    </a:p>
                  </a:txBody>
                  <a:tcPr/>
                </a:tc>
                <a:tc hMerge="1" vMerge="1">
                  <a:txBody>
                    <a:bodyPr/>
                    <a:lstStyle/>
                    <a:p>
                      <a:endParaRPr lang="en-US"/>
                    </a:p>
                  </a:txBody>
                  <a:tcPr/>
                </a:tc>
                <a:tc hMerge="1" vMerge="1">
                  <a:txBody>
                    <a:bodyPr/>
                    <a:lstStyle/>
                    <a:p>
                      <a:endParaRPr lang="en-US"/>
                    </a:p>
                  </a:txBody>
                  <a:tcPr/>
                </a:tc>
                <a:tc hMerge="1" vMerge="1">
                  <a:txBody>
                    <a:bodyPr/>
                    <a:lstStyle/>
                    <a:p>
                      <a:endParaRPr lang="en-US"/>
                    </a:p>
                  </a:txBody>
                  <a:tcPr/>
                </a:tc>
                <a:tc>
                  <a:txBody>
                    <a:bodyPr/>
                    <a:lstStyle/>
                    <a:p>
                      <a:pPr>
                        <a:lnSpc>
                          <a:spcPct val="107000"/>
                        </a:lnSpc>
                      </a:pPr>
                      <a:endParaRPr lang="en-US" sz="1100" kern="100">
                        <a:effectLst/>
                        <a:latin typeface="Calibri" panose="020F0502020204030204" pitchFamily="34" charset="0"/>
                        <a:cs typeface="Mangal" panose="02040503050203030202" pitchFamily="18" charset="0"/>
                      </a:endParaRPr>
                    </a:p>
                  </a:txBody>
                  <a:tcPr marL="68580" marR="68580" marT="0" marB="0" anchor="b">
                    <a:lnL w="12700" cap="flat" cmpd="sng" algn="ctr">
                      <a:solidFill>
                        <a:srgbClr val="000000"/>
                      </a:solidFill>
                      <a:prstDash val="solid"/>
                      <a:round/>
                      <a:headEnd type="none" w="med" len="med"/>
                      <a:tailEnd type="none" w="med" len="med"/>
                    </a:lnL>
                    <a:lnR>
                      <a:noFill/>
                    </a:lnR>
                    <a:lnT>
                      <a:noFill/>
                    </a:lnT>
                    <a:lnB>
                      <a:noFill/>
                    </a:lnB>
                  </a:tcPr>
                </a:tc>
                <a:extLst>
                  <a:ext uri="{0D108BD9-81ED-4DB2-BD59-A6C34878D82A}">
                    <a16:rowId xmlns:a16="http://schemas.microsoft.com/office/drawing/2014/main" val="53207202"/>
                  </a:ext>
                </a:extLst>
              </a:tr>
              <a:tr h="450146">
                <a:tc>
                  <a:txBody>
                    <a:bodyPr/>
                    <a:lstStyle/>
                    <a:p>
                      <a:pPr marL="0" marR="0" algn="ctr">
                        <a:lnSpc>
                          <a:spcPct val="107000"/>
                        </a:lnSpc>
                        <a:spcBef>
                          <a:spcPts val="0"/>
                        </a:spcBef>
                        <a:spcAft>
                          <a:spcPts val="0"/>
                        </a:spcAft>
                      </a:pPr>
                      <a:r>
                        <a:rPr lang="en-IN" sz="1100" b="1" kern="0">
                          <a:solidFill>
                            <a:srgbClr val="000000"/>
                          </a:solidFill>
                          <a:effectLst/>
                          <a:latin typeface="Times New Roman" panose="02020603050405020304" pitchFamily="18" charset="0"/>
                          <a:ea typeface="Times New Roman" panose="02020603050405020304" pitchFamily="18" charset="0"/>
                          <a:cs typeface="Mangal" panose="02040503050203030202" pitchFamily="18" charset="0"/>
                        </a:rPr>
                        <a:t>Gender</a:t>
                      </a:r>
                      <a:endParaRPr lang="en-US"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IN" sz="1100" b="1" kern="0" dirty="0">
                          <a:solidFill>
                            <a:srgbClr val="000000"/>
                          </a:solidFill>
                          <a:effectLst/>
                          <a:latin typeface="Times New Roman" panose="02020603050405020304" pitchFamily="18" charset="0"/>
                          <a:ea typeface="Times New Roman" panose="02020603050405020304" pitchFamily="18" charset="0"/>
                          <a:cs typeface="Mangal" panose="02040503050203030202" pitchFamily="18" charset="0"/>
                        </a:rPr>
                        <a:t>Sample Size(N)</a:t>
                      </a:r>
                      <a:endParaRPr lang="en-US" sz="1100" kern="100" dirty="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IN" sz="1100" b="1" kern="0">
                          <a:solidFill>
                            <a:srgbClr val="000000"/>
                          </a:solidFill>
                          <a:effectLst/>
                          <a:latin typeface="Times New Roman" panose="02020603050405020304" pitchFamily="18" charset="0"/>
                          <a:ea typeface="Times New Roman" panose="02020603050405020304" pitchFamily="18" charset="0"/>
                          <a:cs typeface="Mangal" panose="02040503050203030202" pitchFamily="18" charset="0"/>
                        </a:rPr>
                        <a:t>Mean</a:t>
                      </a:r>
                      <a:endParaRPr lang="en-US"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IN" sz="1100" b="1" kern="0">
                          <a:solidFill>
                            <a:srgbClr val="000000"/>
                          </a:solidFill>
                          <a:effectLst/>
                          <a:latin typeface="Times New Roman" panose="02020603050405020304" pitchFamily="18" charset="0"/>
                          <a:ea typeface="Times New Roman" panose="02020603050405020304" pitchFamily="18" charset="0"/>
                          <a:cs typeface="Mangal" panose="02040503050203030202" pitchFamily="18" charset="0"/>
                        </a:rPr>
                        <a:t>SD</a:t>
                      </a:r>
                      <a:endParaRPr lang="en-US"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IN" sz="1100" b="1" kern="0">
                          <a:solidFill>
                            <a:srgbClr val="000000"/>
                          </a:solidFill>
                          <a:effectLst/>
                          <a:latin typeface="Times New Roman" panose="02020603050405020304" pitchFamily="18" charset="0"/>
                          <a:ea typeface="Times New Roman" panose="02020603050405020304" pitchFamily="18" charset="0"/>
                          <a:cs typeface="Mangal" panose="02040503050203030202" pitchFamily="18" charset="0"/>
                        </a:rPr>
                        <a:t>t-value</a:t>
                      </a:r>
                      <a:endParaRPr lang="en-US"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IN" sz="1100" b="1" kern="0">
                          <a:solidFill>
                            <a:srgbClr val="000000"/>
                          </a:solidFill>
                          <a:effectLst/>
                          <a:latin typeface="Times New Roman" panose="02020603050405020304" pitchFamily="18" charset="0"/>
                          <a:ea typeface="Times New Roman" panose="02020603050405020304" pitchFamily="18" charset="0"/>
                          <a:cs typeface="Mangal" panose="02040503050203030202" pitchFamily="18" charset="0"/>
                        </a:rPr>
                        <a:t>df</a:t>
                      </a:r>
                      <a:endParaRPr lang="en-US"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pPr>
                      <a:endParaRPr lang="en-US" sz="1100" kern="100" dirty="0">
                        <a:effectLst/>
                        <a:latin typeface="Calibri" panose="020F0502020204030204" pitchFamily="34" charset="0"/>
                        <a:cs typeface="Mangal" panose="02040503050203030202" pitchFamily="18" charset="0"/>
                      </a:endParaRPr>
                    </a:p>
                  </a:txBody>
                  <a:tcPr marL="68580" marR="68580" marT="0" marB="0" anchor="ctr">
                    <a:lnL w="12700" cap="flat" cmpd="sng" algn="ctr">
                      <a:solidFill>
                        <a:srgbClr val="000000"/>
                      </a:solidFill>
                      <a:prstDash val="solid"/>
                      <a:round/>
                      <a:headEnd type="none" w="med" len="med"/>
                      <a:tailEnd type="none" w="med" len="med"/>
                    </a:lnL>
                    <a:lnR>
                      <a:noFill/>
                    </a:lnR>
                    <a:lnT>
                      <a:noFill/>
                    </a:lnT>
                    <a:lnB>
                      <a:noFill/>
                    </a:lnB>
                  </a:tcPr>
                </a:tc>
                <a:extLst>
                  <a:ext uri="{0D108BD9-81ED-4DB2-BD59-A6C34878D82A}">
                    <a16:rowId xmlns:a16="http://schemas.microsoft.com/office/drawing/2014/main" val="2595756552"/>
                  </a:ext>
                </a:extLst>
              </a:tr>
              <a:tr h="450146">
                <a:tc>
                  <a:txBody>
                    <a:bodyPr/>
                    <a:lstStyle/>
                    <a:p>
                      <a:pPr marL="0" marR="0" algn="ctr">
                        <a:lnSpc>
                          <a:spcPct val="107000"/>
                        </a:lnSpc>
                        <a:spcBef>
                          <a:spcPts val="0"/>
                        </a:spcBef>
                        <a:spcAft>
                          <a:spcPts val="0"/>
                        </a:spcAft>
                      </a:pPr>
                      <a:r>
                        <a:rPr lang="en-IN" sz="1100" b="1" kern="0">
                          <a:solidFill>
                            <a:srgbClr val="000000"/>
                          </a:solidFill>
                          <a:effectLst/>
                          <a:latin typeface="Times New Roman" panose="02020603050405020304" pitchFamily="18" charset="0"/>
                          <a:ea typeface="Times New Roman" panose="02020603050405020304" pitchFamily="18" charset="0"/>
                          <a:cs typeface="Mangal" panose="02040503050203030202" pitchFamily="18" charset="0"/>
                        </a:rPr>
                        <a:t>Male</a:t>
                      </a:r>
                      <a:endParaRPr lang="en-US"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IN" sz="1100" kern="0">
                          <a:solidFill>
                            <a:srgbClr val="000000"/>
                          </a:solidFill>
                          <a:effectLst/>
                          <a:latin typeface="Times New Roman" panose="02020603050405020304" pitchFamily="18" charset="0"/>
                          <a:ea typeface="Times New Roman" panose="02020603050405020304" pitchFamily="18" charset="0"/>
                          <a:cs typeface="Mangal" panose="02040503050203030202" pitchFamily="18" charset="0"/>
                        </a:rPr>
                        <a:t>200</a:t>
                      </a:r>
                      <a:endParaRPr lang="en-US"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IN" sz="1000" kern="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104.30</a:t>
                      </a:r>
                      <a:endParaRPr lang="en-US"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IN" sz="1100" kern="0">
                          <a:solidFill>
                            <a:srgbClr val="000000"/>
                          </a:solidFill>
                          <a:effectLst/>
                          <a:latin typeface="Times New Roman" panose="02020603050405020304" pitchFamily="18" charset="0"/>
                          <a:ea typeface="Times New Roman" panose="02020603050405020304" pitchFamily="18" charset="0"/>
                          <a:cs typeface="Mangal" panose="02040503050203030202" pitchFamily="18" charset="0"/>
                        </a:rPr>
                        <a:t>31.863</a:t>
                      </a:r>
                      <a:endParaRPr lang="en-US"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pPr marL="0" marR="0" algn="ctr">
                        <a:lnSpc>
                          <a:spcPct val="107000"/>
                        </a:lnSpc>
                        <a:spcBef>
                          <a:spcPts val="0"/>
                        </a:spcBef>
                        <a:spcAft>
                          <a:spcPts val="0"/>
                        </a:spcAft>
                      </a:pPr>
                      <a:r>
                        <a:rPr lang="en-IN" sz="1100" kern="0" dirty="0">
                          <a:solidFill>
                            <a:srgbClr val="000000"/>
                          </a:solidFill>
                          <a:effectLst/>
                          <a:latin typeface="Times New Roman" panose="02020603050405020304" pitchFamily="18" charset="0"/>
                          <a:ea typeface="Times New Roman" panose="02020603050405020304" pitchFamily="18" charset="0"/>
                          <a:cs typeface="Mangal" panose="02040503050203030202" pitchFamily="18" charset="0"/>
                        </a:rPr>
                        <a:t>0.60</a:t>
                      </a:r>
                      <a:endParaRPr lang="en-US" sz="1100" kern="100" dirty="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pPr marL="0" marR="0" algn="ctr">
                        <a:lnSpc>
                          <a:spcPct val="107000"/>
                        </a:lnSpc>
                        <a:spcBef>
                          <a:spcPts val="0"/>
                        </a:spcBef>
                        <a:spcAft>
                          <a:spcPts val="0"/>
                        </a:spcAft>
                      </a:pPr>
                      <a:r>
                        <a:rPr lang="en-IN" sz="1100" kern="0" dirty="0">
                          <a:solidFill>
                            <a:srgbClr val="000000"/>
                          </a:solidFill>
                          <a:effectLst/>
                          <a:latin typeface="Times New Roman" panose="02020603050405020304" pitchFamily="18" charset="0"/>
                          <a:ea typeface="Times New Roman" panose="02020603050405020304" pitchFamily="18" charset="0"/>
                          <a:cs typeface="Mangal" panose="02040503050203030202" pitchFamily="18" charset="0"/>
                        </a:rPr>
                        <a:t>398</a:t>
                      </a:r>
                      <a:endParaRPr lang="en-US" sz="1100" kern="100" dirty="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pPr>
                      <a:endParaRPr lang="en-US" sz="1100" kern="100">
                        <a:effectLst/>
                        <a:latin typeface="Calibri" panose="020F0502020204030204" pitchFamily="34" charset="0"/>
                        <a:cs typeface="Mangal" panose="02040503050203030202" pitchFamily="18" charset="0"/>
                      </a:endParaRPr>
                    </a:p>
                  </a:txBody>
                  <a:tcPr marL="68580" marR="68580" marT="0" marB="0" anchor="ctr">
                    <a:lnL w="12700" cap="flat" cmpd="sng" algn="ctr">
                      <a:solidFill>
                        <a:srgbClr val="000000"/>
                      </a:solidFill>
                      <a:prstDash val="solid"/>
                      <a:round/>
                      <a:headEnd type="none" w="med" len="med"/>
                      <a:tailEnd type="none" w="med" len="med"/>
                    </a:lnL>
                    <a:lnR>
                      <a:noFill/>
                    </a:lnR>
                    <a:lnT>
                      <a:noFill/>
                    </a:lnT>
                    <a:lnB>
                      <a:noFill/>
                    </a:lnB>
                  </a:tcPr>
                </a:tc>
                <a:extLst>
                  <a:ext uri="{0D108BD9-81ED-4DB2-BD59-A6C34878D82A}">
                    <a16:rowId xmlns:a16="http://schemas.microsoft.com/office/drawing/2014/main" val="1240471188"/>
                  </a:ext>
                </a:extLst>
              </a:tr>
              <a:tr h="450146">
                <a:tc>
                  <a:txBody>
                    <a:bodyPr/>
                    <a:lstStyle/>
                    <a:p>
                      <a:pPr marL="0" marR="0" algn="ctr">
                        <a:lnSpc>
                          <a:spcPct val="107000"/>
                        </a:lnSpc>
                        <a:spcBef>
                          <a:spcPts val="0"/>
                        </a:spcBef>
                        <a:spcAft>
                          <a:spcPts val="0"/>
                        </a:spcAft>
                      </a:pPr>
                      <a:r>
                        <a:rPr lang="en-IN" sz="1100" b="1" kern="0" dirty="0">
                          <a:solidFill>
                            <a:srgbClr val="000000"/>
                          </a:solidFill>
                          <a:effectLst/>
                          <a:latin typeface="Times New Roman" panose="02020603050405020304" pitchFamily="18" charset="0"/>
                          <a:ea typeface="Times New Roman" panose="02020603050405020304" pitchFamily="18" charset="0"/>
                          <a:cs typeface="Mangal" panose="02040503050203030202" pitchFamily="18" charset="0"/>
                        </a:rPr>
                        <a:t>Female</a:t>
                      </a:r>
                      <a:endParaRPr lang="en-US" sz="1100" kern="100" dirty="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IN" sz="1100" kern="0">
                          <a:solidFill>
                            <a:srgbClr val="000000"/>
                          </a:solidFill>
                          <a:effectLst/>
                          <a:latin typeface="Times New Roman" panose="02020603050405020304" pitchFamily="18" charset="0"/>
                          <a:ea typeface="Times New Roman" panose="02020603050405020304" pitchFamily="18" charset="0"/>
                          <a:cs typeface="Mangal" panose="02040503050203030202" pitchFamily="18" charset="0"/>
                        </a:rPr>
                        <a:t>200</a:t>
                      </a:r>
                      <a:endParaRPr lang="en-US"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IN" sz="1000" kern="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102.27</a:t>
                      </a:r>
                      <a:endParaRPr lang="en-US"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IN" sz="1100" kern="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36.00</a:t>
                      </a:r>
                      <a:endParaRPr lang="en-US" sz="1100" kern="100" dirty="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en-US"/>
                    </a:p>
                  </a:txBody>
                  <a:tcPr/>
                </a:tc>
                <a:tc vMerge="1">
                  <a:txBody>
                    <a:bodyPr/>
                    <a:lstStyle/>
                    <a:p>
                      <a:endParaRPr lang="en-US"/>
                    </a:p>
                  </a:txBody>
                  <a:tcPr/>
                </a:tc>
                <a:tc>
                  <a:txBody>
                    <a:bodyPr/>
                    <a:lstStyle/>
                    <a:p>
                      <a:pPr>
                        <a:lnSpc>
                          <a:spcPct val="107000"/>
                        </a:lnSpc>
                      </a:pPr>
                      <a:endParaRPr lang="en-US" sz="1100" kern="100" dirty="0">
                        <a:effectLst/>
                        <a:latin typeface="Calibri" panose="020F0502020204030204" pitchFamily="34" charset="0"/>
                        <a:cs typeface="Mangal" panose="02040503050203030202" pitchFamily="18" charset="0"/>
                      </a:endParaRPr>
                    </a:p>
                  </a:txBody>
                  <a:tcPr marL="68580" marR="68580" marT="0" marB="0" anchor="ctr">
                    <a:lnL w="12700" cap="flat" cmpd="sng" algn="ctr">
                      <a:solidFill>
                        <a:srgbClr val="000000"/>
                      </a:solidFill>
                      <a:prstDash val="solid"/>
                      <a:round/>
                      <a:headEnd type="none" w="med" len="med"/>
                      <a:tailEnd type="none" w="med" len="med"/>
                    </a:lnL>
                    <a:lnR>
                      <a:noFill/>
                    </a:lnR>
                    <a:lnT>
                      <a:noFill/>
                    </a:lnT>
                    <a:lnB>
                      <a:noFill/>
                    </a:lnB>
                  </a:tcPr>
                </a:tc>
                <a:extLst>
                  <a:ext uri="{0D108BD9-81ED-4DB2-BD59-A6C34878D82A}">
                    <a16:rowId xmlns:a16="http://schemas.microsoft.com/office/drawing/2014/main" val="485936350"/>
                  </a:ext>
                </a:extLst>
              </a:tr>
            </a:tbl>
          </a:graphicData>
        </a:graphic>
      </p:graphicFrame>
      <p:sp>
        <p:nvSpPr>
          <p:cNvPr id="9" name="TextBox 8">
            <a:extLst>
              <a:ext uri="{FF2B5EF4-FFF2-40B4-BE49-F238E27FC236}">
                <a16:creationId xmlns:a16="http://schemas.microsoft.com/office/drawing/2014/main" id="{DA87E59B-E529-5149-1B5C-9C2D2DE44EB9}"/>
              </a:ext>
            </a:extLst>
          </p:cNvPr>
          <p:cNvSpPr txBox="1"/>
          <p:nvPr/>
        </p:nvSpPr>
        <p:spPr>
          <a:xfrm>
            <a:off x="6096000" y="933895"/>
            <a:ext cx="5139559" cy="670440"/>
          </a:xfrm>
          <a:prstGeom prst="rect">
            <a:avLst/>
          </a:prstGeom>
          <a:noFill/>
        </p:spPr>
        <p:txBody>
          <a:bodyPr wrap="square">
            <a:spAutoFit/>
          </a:bodyPr>
          <a:lstStyle/>
          <a:p>
            <a:pPr marL="0" marR="0" algn="just">
              <a:lnSpc>
                <a:spcPct val="107000"/>
              </a:lnSpc>
              <a:spcBef>
                <a:spcPts val="0"/>
              </a:spcBef>
              <a:spcAft>
                <a:spcPts val="800"/>
              </a:spcAft>
            </a:pPr>
            <a:r>
              <a:rPr lang="en-IN" sz="1800" b="1" kern="100" dirty="0">
                <a:effectLst/>
                <a:latin typeface="Times New Roman" panose="02020603050405020304" pitchFamily="18" charset="0"/>
                <a:ea typeface="Calibri" panose="020F0502020204030204" pitchFamily="34" charset="0"/>
                <a:cs typeface="Mangal" panose="02040503050203030202" pitchFamily="18" charset="0"/>
              </a:rPr>
              <a:t>Figure 1: shows mean, SD and t-value of cell phone addiction among male and female.</a:t>
            </a:r>
            <a:endParaRPr lang="en-US" sz="1600" kern="100" dirty="0">
              <a:effectLst/>
              <a:latin typeface="Calibri" panose="020F0502020204030204" pitchFamily="34" charset="0"/>
              <a:ea typeface="Calibri" panose="020F0502020204030204" pitchFamily="34" charset="0"/>
              <a:cs typeface="Mangal" panose="02040503050203030202" pitchFamily="18" charset="0"/>
            </a:endParaRPr>
          </a:p>
        </p:txBody>
      </p:sp>
      <p:graphicFrame>
        <p:nvGraphicFramePr>
          <p:cNvPr id="10" name="Chart 9">
            <a:extLst>
              <a:ext uri="{FF2B5EF4-FFF2-40B4-BE49-F238E27FC236}">
                <a16:creationId xmlns:a16="http://schemas.microsoft.com/office/drawing/2014/main" id="{991216B9-B8DB-A18C-7501-64EC7E832ADC}"/>
              </a:ext>
            </a:extLst>
          </p:cNvPr>
          <p:cNvGraphicFramePr/>
          <p:nvPr>
            <p:extLst>
              <p:ext uri="{D42A27DB-BD31-4B8C-83A1-F6EECF244321}">
                <p14:modId xmlns:p14="http://schemas.microsoft.com/office/powerpoint/2010/main" val="880271036"/>
              </p:ext>
            </p:extLst>
          </p:nvPr>
        </p:nvGraphicFramePr>
        <p:xfrm>
          <a:off x="6096000" y="1617306"/>
          <a:ext cx="5344510" cy="2250730"/>
        </p:xfrm>
        <a:graphic>
          <a:graphicData uri="http://schemas.openxmlformats.org/drawingml/2006/chart">
            <c:chart xmlns:c="http://schemas.openxmlformats.org/drawingml/2006/chart" xmlns:r="http://schemas.openxmlformats.org/officeDocument/2006/relationships" r:id="rId2"/>
          </a:graphicData>
        </a:graphic>
      </p:graphicFrame>
      <p:sp>
        <p:nvSpPr>
          <p:cNvPr id="12" name="TextBox 11">
            <a:extLst>
              <a:ext uri="{FF2B5EF4-FFF2-40B4-BE49-F238E27FC236}">
                <a16:creationId xmlns:a16="http://schemas.microsoft.com/office/drawing/2014/main" id="{410790B4-81E2-6DAF-7198-63AA0A723BF4}"/>
              </a:ext>
            </a:extLst>
          </p:cNvPr>
          <p:cNvSpPr txBox="1"/>
          <p:nvPr/>
        </p:nvSpPr>
        <p:spPr>
          <a:xfrm>
            <a:off x="378373" y="4414116"/>
            <a:ext cx="11288110" cy="1889620"/>
          </a:xfrm>
          <a:prstGeom prst="rect">
            <a:avLst/>
          </a:prstGeom>
          <a:noFill/>
        </p:spPr>
        <p:txBody>
          <a:bodyPr wrap="square">
            <a:spAutoFit/>
          </a:bodyPr>
          <a:lstStyle/>
          <a:p>
            <a:pPr marL="0" marR="0" algn="just">
              <a:lnSpc>
                <a:spcPct val="150000"/>
              </a:lnSpc>
              <a:spcBef>
                <a:spcPts val="0"/>
              </a:spcBef>
              <a:spcAft>
                <a:spcPts val="800"/>
              </a:spcAft>
            </a:pPr>
            <a:r>
              <a:rPr lang="en-IN" sz="2000" kern="100" dirty="0">
                <a:effectLst/>
                <a:latin typeface="Times New Roman" panose="02020603050405020304" pitchFamily="18" charset="0"/>
                <a:ea typeface="Calibri" panose="020F0502020204030204" pitchFamily="34" charset="0"/>
                <a:cs typeface="Mangal" panose="02040503050203030202" pitchFamily="18" charset="0"/>
              </a:rPr>
              <a:t>From the table and figure, it has been seen that mean and SD of male sample cell phone addiction are 104.3 and 31.9 respectively. For female group the mean and SD are 102.3 and 36. The ‘t’ value is found 0.60, which has been found to be insignificant at .05 level. So the alternative hypothesis is rejected. It means there is no significant difference in cell phone addiction between male and female. </a:t>
            </a:r>
            <a:endParaRPr lang="en-US" sz="2000" kern="1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223137269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7CDEC7C1-1A7D-7719-4272-AFED35FFE00B}"/>
              </a:ext>
            </a:extLst>
          </p:cNvPr>
          <p:cNvSpPr txBox="1"/>
          <p:nvPr/>
        </p:nvSpPr>
        <p:spPr>
          <a:xfrm>
            <a:off x="0" y="811898"/>
            <a:ext cx="6093372" cy="670440"/>
          </a:xfrm>
          <a:prstGeom prst="rect">
            <a:avLst/>
          </a:prstGeom>
          <a:noFill/>
        </p:spPr>
        <p:txBody>
          <a:bodyPr wrap="square">
            <a:spAutoFit/>
          </a:bodyPr>
          <a:lstStyle/>
          <a:p>
            <a:pPr marL="0" marR="0" algn="just">
              <a:lnSpc>
                <a:spcPct val="107000"/>
              </a:lnSpc>
              <a:spcBef>
                <a:spcPts val="0"/>
              </a:spcBef>
              <a:spcAft>
                <a:spcPts val="800"/>
              </a:spcAft>
            </a:pPr>
            <a:r>
              <a:rPr lang="en-IN" sz="1800" b="1" kern="100" dirty="0">
                <a:effectLst/>
                <a:latin typeface="Times New Roman" panose="02020603050405020304" pitchFamily="18" charset="0"/>
                <a:ea typeface="Calibri" panose="020F0502020204030204" pitchFamily="34" charset="0"/>
                <a:cs typeface="Mangal" panose="02040503050203030202" pitchFamily="18" charset="0"/>
              </a:rPr>
              <a:t>Table 2: shows mean, SD and t-value of personality (extraversion) among male and female.</a:t>
            </a:r>
            <a:endParaRPr lang="en-US" sz="1600" kern="100" dirty="0">
              <a:effectLst/>
              <a:latin typeface="Calibri" panose="020F0502020204030204" pitchFamily="34" charset="0"/>
              <a:ea typeface="Calibri" panose="020F0502020204030204" pitchFamily="34" charset="0"/>
              <a:cs typeface="Mangal" panose="02040503050203030202" pitchFamily="18" charset="0"/>
            </a:endParaRPr>
          </a:p>
        </p:txBody>
      </p:sp>
      <p:graphicFrame>
        <p:nvGraphicFramePr>
          <p:cNvPr id="5" name="Table 4">
            <a:extLst>
              <a:ext uri="{FF2B5EF4-FFF2-40B4-BE49-F238E27FC236}">
                <a16:creationId xmlns:a16="http://schemas.microsoft.com/office/drawing/2014/main" id="{91C28A9D-7BFD-DACA-BAD9-F753034DC1BF}"/>
              </a:ext>
            </a:extLst>
          </p:cNvPr>
          <p:cNvGraphicFramePr>
            <a:graphicFrameLocks noGrp="1"/>
          </p:cNvGraphicFramePr>
          <p:nvPr>
            <p:extLst>
              <p:ext uri="{D42A27DB-BD31-4B8C-83A1-F6EECF244321}">
                <p14:modId xmlns:p14="http://schemas.microsoft.com/office/powerpoint/2010/main" val="646565030"/>
              </p:ext>
            </p:extLst>
          </p:nvPr>
        </p:nvGraphicFramePr>
        <p:xfrm>
          <a:off x="236483" y="1889422"/>
          <a:ext cx="5620406" cy="2647950"/>
        </p:xfrm>
        <a:graphic>
          <a:graphicData uri="http://schemas.openxmlformats.org/drawingml/2006/table">
            <a:tbl>
              <a:tblPr firstRow="1" firstCol="1" bandRow="1"/>
              <a:tblGrid>
                <a:gridCol w="1074837">
                  <a:extLst>
                    <a:ext uri="{9D8B030D-6E8A-4147-A177-3AD203B41FA5}">
                      <a16:colId xmlns:a16="http://schemas.microsoft.com/office/drawing/2014/main" val="2147168409"/>
                    </a:ext>
                  </a:extLst>
                </a:gridCol>
                <a:gridCol w="1406507">
                  <a:extLst>
                    <a:ext uri="{9D8B030D-6E8A-4147-A177-3AD203B41FA5}">
                      <a16:colId xmlns:a16="http://schemas.microsoft.com/office/drawing/2014/main" val="1298253083"/>
                    </a:ext>
                  </a:extLst>
                </a:gridCol>
                <a:gridCol w="825240">
                  <a:extLst>
                    <a:ext uri="{9D8B030D-6E8A-4147-A177-3AD203B41FA5}">
                      <a16:colId xmlns:a16="http://schemas.microsoft.com/office/drawing/2014/main" val="3145536198"/>
                    </a:ext>
                  </a:extLst>
                </a:gridCol>
                <a:gridCol w="612747">
                  <a:extLst>
                    <a:ext uri="{9D8B030D-6E8A-4147-A177-3AD203B41FA5}">
                      <a16:colId xmlns:a16="http://schemas.microsoft.com/office/drawing/2014/main" val="3971873981"/>
                    </a:ext>
                  </a:extLst>
                </a:gridCol>
                <a:gridCol w="984892">
                  <a:extLst>
                    <a:ext uri="{9D8B030D-6E8A-4147-A177-3AD203B41FA5}">
                      <a16:colId xmlns:a16="http://schemas.microsoft.com/office/drawing/2014/main" val="802388401"/>
                    </a:ext>
                  </a:extLst>
                </a:gridCol>
                <a:gridCol w="526175">
                  <a:extLst>
                    <a:ext uri="{9D8B030D-6E8A-4147-A177-3AD203B41FA5}">
                      <a16:colId xmlns:a16="http://schemas.microsoft.com/office/drawing/2014/main" val="2340363555"/>
                    </a:ext>
                  </a:extLst>
                </a:gridCol>
                <a:gridCol w="190008">
                  <a:extLst>
                    <a:ext uri="{9D8B030D-6E8A-4147-A177-3AD203B41FA5}">
                      <a16:colId xmlns:a16="http://schemas.microsoft.com/office/drawing/2014/main" val="1317114793"/>
                    </a:ext>
                  </a:extLst>
                </a:gridCol>
              </a:tblGrid>
              <a:tr h="529590">
                <a:tc rowSpan="2" gridSpan="6">
                  <a:txBody>
                    <a:bodyPr/>
                    <a:lstStyle/>
                    <a:p>
                      <a:pPr marL="0" marR="0" algn="ctr">
                        <a:lnSpc>
                          <a:spcPct val="107000"/>
                        </a:lnSpc>
                        <a:spcBef>
                          <a:spcPts val="0"/>
                        </a:spcBef>
                        <a:spcAft>
                          <a:spcPts val="0"/>
                        </a:spcAft>
                      </a:pPr>
                      <a:r>
                        <a:rPr lang="en-IN" sz="1100" b="1" kern="0" dirty="0">
                          <a:solidFill>
                            <a:srgbClr val="000000"/>
                          </a:solidFill>
                          <a:effectLst/>
                          <a:latin typeface="Times New Roman" panose="02020603050405020304" pitchFamily="18" charset="0"/>
                          <a:ea typeface="Times New Roman" panose="02020603050405020304" pitchFamily="18" charset="0"/>
                          <a:cs typeface="Mangal" panose="02040503050203030202" pitchFamily="18" charset="0"/>
                        </a:rPr>
                        <a:t>PERSONALITTY (EXTRAVERSION)</a:t>
                      </a:r>
                      <a:endParaRPr lang="en-US" sz="1100" kern="100" dirty="0">
                        <a:effectLst/>
                        <a:latin typeface="Calibri" panose="020F0502020204030204" pitchFamily="34" charset="0"/>
                        <a:ea typeface="Calibri" panose="020F0502020204030204" pitchFamily="34" charset="0"/>
                        <a:cs typeface="Mangal" panose="02040503050203030202" pitchFamily="18" charset="0"/>
                      </a:endParaRPr>
                    </a:p>
                  </a:txBody>
                  <a:tcPr marL="67156" marR="6715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hMerge="1">
                  <a:txBody>
                    <a:bodyPr/>
                    <a:lstStyle/>
                    <a:p>
                      <a:endParaRPr lang="en-US"/>
                    </a:p>
                  </a:txBody>
                  <a:tcPr/>
                </a:tc>
                <a:tc rowSpan="2" hMerge="1">
                  <a:txBody>
                    <a:bodyPr/>
                    <a:lstStyle/>
                    <a:p>
                      <a:endParaRPr lang="en-US"/>
                    </a:p>
                  </a:txBody>
                  <a:tcPr/>
                </a:tc>
                <a:tc rowSpan="2" hMerge="1">
                  <a:txBody>
                    <a:bodyPr/>
                    <a:lstStyle/>
                    <a:p>
                      <a:endParaRPr lang="en-US"/>
                    </a:p>
                  </a:txBody>
                  <a:tcPr/>
                </a:tc>
                <a:tc rowSpan="2" hMerge="1">
                  <a:txBody>
                    <a:bodyPr/>
                    <a:lstStyle/>
                    <a:p>
                      <a:endParaRPr lang="en-US"/>
                    </a:p>
                  </a:txBody>
                  <a:tcPr/>
                </a:tc>
                <a:tc rowSpan="2" hMerge="1">
                  <a:txBody>
                    <a:bodyPr/>
                    <a:lstStyle/>
                    <a:p>
                      <a:endParaRPr lang="en-US"/>
                    </a:p>
                  </a:txBody>
                  <a:tcPr/>
                </a:tc>
                <a:tc>
                  <a:txBody>
                    <a:bodyPr/>
                    <a:lstStyle/>
                    <a:p>
                      <a:pPr marL="0" marR="0">
                        <a:lnSpc>
                          <a:spcPct val="107000"/>
                        </a:lnSpc>
                        <a:spcBef>
                          <a:spcPts val="0"/>
                        </a:spcBef>
                        <a:spcAft>
                          <a:spcPts val="800"/>
                        </a:spcAft>
                      </a:pPr>
                      <a:r>
                        <a:rPr lang="en-US" sz="1100" kern="100">
                          <a:effectLst/>
                          <a:latin typeface="Calibri" panose="020F0502020204030204" pitchFamily="34" charset="0"/>
                          <a:ea typeface="Calibri" panose="020F0502020204030204" pitchFamily="34" charset="0"/>
                          <a:cs typeface="Mangal" panose="02040503050203030202" pitchFamily="18" charset="0"/>
                        </a:rPr>
                        <a:t> </a:t>
                      </a:r>
                    </a:p>
                  </a:txBody>
                  <a:tcPr marL="0" marR="0" marT="0" marB="0" anchor="ctr">
                    <a:lnL w="12700" cap="flat" cmpd="sng" algn="ctr">
                      <a:solidFill>
                        <a:srgbClr val="000000"/>
                      </a:solidFill>
                      <a:prstDash val="solid"/>
                      <a:round/>
                      <a:headEnd type="none" w="med" len="med"/>
                      <a:tailEnd type="none" w="med" len="med"/>
                    </a:lnL>
                    <a:lnR>
                      <a:noFill/>
                    </a:lnR>
                    <a:lnT>
                      <a:noFill/>
                    </a:lnT>
                    <a:lnB>
                      <a:noFill/>
                    </a:lnB>
                  </a:tcPr>
                </a:tc>
                <a:extLst>
                  <a:ext uri="{0D108BD9-81ED-4DB2-BD59-A6C34878D82A}">
                    <a16:rowId xmlns:a16="http://schemas.microsoft.com/office/drawing/2014/main" val="2268294863"/>
                  </a:ext>
                </a:extLst>
              </a:tr>
              <a:tr h="529590">
                <a:tc gridSpan="6" vMerge="1">
                  <a:txBody>
                    <a:bodyPr/>
                    <a:lstStyle/>
                    <a:p>
                      <a:endParaRPr lang="en-US"/>
                    </a:p>
                  </a:txBody>
                  <a:tcPr/>
                </a:tc>
                <a:tc hMerge="1" vMerge="1">
                  <a:txBody>
                    <a:bodyPr/>
                    <a:lstStyle/>
                    <a:p>
                      <a:endParaRPr lang="en-US"/>
                    </a:p>
                  </a:txBody>
                  <a:tcPr/>
                </a:tc>
                <a:tc hMerge="1" vMerge="1">
                  <a:txBody>
                    <a:bodyPr/>
                    <a:lstStyle/>
                    <a:p>
                      <a:endParaRPr lang="en-US"/>
                    </a:p>
                  </a:txBody>
                  <a:tcPr/>
                </a:tc>
                <a:tc hMerge="1" vMerge="1">
                  <a:txBody>
                    <a:bodyPr/>
                    <a:lstStyle/>
                    <a:p>
                      <a:endParaRPr lang="en-US"/>
                    </a:p>
                  </a:txBody>
                  <a:tcPr/>
                </a:tc>
                <a:tc hMerge="1" vMerge="1">
                  <a:txBody>
                    <a:bodyPr/>
                    <a:lstStyle/>
                    <a:p>
                      <a:endParaRPr lang="en-US"/>
                    </a:p>
                  </a:txBody>
                  <a:tcPr/>
                </a:tc>
                <a:tc hMerge="1" vMerge="1">
                  <a:txBody>
                    <a:bodyPr/>
                    <a:lstStyle/>
                    <a:p>
                      <a:endParaRPr lang="en-US"/>
                    </a:p>
                  </a:txBody>
                  <a:tcPr/>
                </a:tc>
                <a:tc>
                  <a:txBody>
                    <a:bodyPr/>
                    <a:lstStyle/>
                    <a:p>
                      <a:pPr>
                        <a:lnSpc>
                          <a:spcPct val="107000"/>
                        </a:lnSpc>
                      </a:pPr>
                      <a:endParaRPr lang="en-US" sz="1100" kern="100">
                        <a:effectLst/>
                        <a:latin typeface="Calibri" panose="020F0502020204030204" pitchFamily="34" charset="0"/>
                        <a:cs typeface="Mangal" panose="02040503050203030202" pitchFamily="18" charset="0"/>
                      </a:endParaRPr>
                    </a:p>
                  </a:txBody>
                  <a:tcPr marL="67156" marR="67156" marT="0" marB="0" anchor="b">
                    <a:lnL w="12700" cap="flat" cmpd="sng" algn="ctr">
                      <a:solidFill>
                        <a:srgbClr val="000000"/>
                      </a:solidFill>
                      <a:prstDash val="solid"/>
                      <a:round/>
                      <a:headEnd type="none" w="med" len="med"/>
                      <a:tailEnd type="none" w="med" len="med"/>
                    </a:lnL>
                    <a:lnR>
                      <a:noFill/>
                    </a:lnR>
                    <a:lnT>
                      <a:noFill/>
                    </a:lnT>
                    <a:lnB>
                      <a:noFill/>
                    </a:lnB>
                  </a:tcPr>
                </a:tc>
                <a:extLst>
                  <a:ext uri="{0D108BD9-81ED-4DB2-BD59-A6C34878D82A}">
                    <a16:rowId xmlns:a16="http://schemas.microsoft.com/office/drawing/2014/main" val="1528938528"/>
                  </a:ext>
                </a:extLst>
              </a:tr>
              <a:tr h="529590">
                <a:tc>
                  <a:txBody>
                    <a:bodyPr/>
                    <a:lstStyle/>
                    <a:p>
                      <a:pPr marL="0" marR="0" algn="ctr">
                        <a:lnSpc>
                          <a:spcPct val="107000"/>
                        </a:lnSpc>
                        <a:spcBef>
                          <a:spcPts val="0"/>
                        </a:spcBef>
                        <a:spcAft>
                          <a:spcPts val="0"/>
                        </a:spcAft>
                      </a:pPr>
                      <a:r>
                        <a:rPr lang="en-IN" sz="1100" b="1" kern="0">
                          <a:solidFill>
                            <a:srgbClr val="000000"/>
                          </a:solidFill>
                          <a:effectLst/>
                          <a:latin typeface="Times New Roman" panose="02020603050405020304" pitchFamily="18" charset="0"/>
                          <a:ea typeface="Times New Roman" panose="02020603050405020304" pitchFamily="18" charset="0"/>
                          <a:cs typeface="Mangal" panose="02040503050203030202" pitchFamily="18" charset="0"/>
                        </a:rPr>
                        <a:t>Gender</a:t>
                      </a:r>
                      <a:endParaRPr lang="en-US" sz="1100" kern="100">
                        <a:effectLst/>
                        <a:latin typeface="Calibri" panose="020F0502020204030204" pitchFamily="34" charset="0"/>
                        <a:ea typeface="Calibri" panose="020F0502020204030204" pitchFamily="34" charset="0"/>
                        <a:cs typeface="Mangal" panose="02040503050203030202" pitchFamily="18" charset="0"/>
                      </a:endParaRPr>
                    </a:p>
                  </a:txBody>
                  <a:tcPr marL="67156" marR="6715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IN" sz="1100" b="1" kern="0">
                          <a:solidFill>
                            <a:srgbClr val="000000"/>
                          </a:solidFill>
                          <a:effectLst/>
                          <a:latin typeface="Times New Roman" panose="02020603050405020304" pitchFamily="18" charset="0"/>
                          <a:ea typeface="Times New Roman" panose="02020603050405020304" pitchFamily="18" charset="0"/>
                          <a:cs typeface="Mangal" panose="02040503050203030202" pitchFamily="18" charset="0"/>
                        </a:rPr>
                        <a:t>Sample Size(N)</a:t>
                      </a:r>
                      <a:endParaRPr lang="en-US" sz="1100" kern="100">
                        <a:effectLst/>
                        <a:latin typeface="Calibri" panose="020F0502020204030204" pitchFamily="34" charset="0"/>
                        <a:ea typeface="Calibri" panose="020F0502020204030204" pitchFamily="34" charset="0"/>
                        <a:cs typeface="Mangal" panose="02040503050203030202" pitchFamily="18" charset="0"/>
                      </a:endParaRPr>
                    </a:p>
                  </a:txBody>
                  <a:tcPr marL="67156" marR="6715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IN" sz="1100" b="1" kern="0">
                          <a:solidFill>
                            <a:srgbClr val="000000"/>
                          </a:solidFill>
                          <a:effectLst/>
                          <a:latin typeface="Times New Roman" panose="02020603050405020304" pitchFamily="18" charset="0"/>
                          <a:ea typeface="Times New Roman" panose="02020603050405020304" pitchFamily="18" charset="0"/>
                          <a:cs typeface="Mangal" panose="02040503050203030202" pitchFamily="18" charset="0"/>
                        </a:rPr>
                        <a:t>Mean</a:t>
                      </a:r>
                      <a:endParaRPr lang="en-US" sz="1100" kern="100">
                        <a:effectLst/>
                        <a:latin typeface="Calibri" panose="020F0502020204030204" pitchFamily="34" charset="0"/>
                        <a:ea typeface="Calibri" panose="020F0502020204030204" pitchFamily="34" charset="0"/>
                        <a:cs typeface="Mangal" panose="02040503050203030202" pitchFamily="18" charset="0"/>
                      </a:endParaRPr>
                    </a:p>
                  </a:txBody>
                  <a:tcPr marL="67156" marR="6715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IN" sz="1100" b="1" kern="0">
                          <a:solidFill>
                            <a:srgbClr val="000000"/>
                          </a:solidFill>
                          <a:effectLst/>
                          <a:latin typeface="Times New Roman" panose="02020603050405020304" pitchFamily="18" charset="0"/>
                          <a:ea typeface="Times New Roman" panose="02020603050405020304" pitchFamily="18" charset="0"/>
                          <a:cs typeface="Mangal" panose="02040503050203030202" pitchFamily="18" charset="0"/>
                        </a:rPr>
                        <a:t>SD</a:t>
                      </a:r>
                      <a:endParaRPr lang="en-US" sz="1100" kern="100">
                        <a:effectLst/>
                        <a:latin typeface="Calibri" panose="020F0502020204030204" pitchFamily="34" charset="0"/>
                        <a:ea typeface="Calibri" panose="020F0502020204030204" pitchFamily="34" charset="0"/>
                        <a:cs typeface="Mangal" panose="02040503050203030202" pitchFamily="18" charset="0"/>
                      </a:endParaRPr>
                    </a:p>
                  </a:txBody>
                  <a:tcPr marL="67156" marR="6715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IN" sz="1100" b="1" kern="0">
                          <a:solidFill>
                            <a:srgbClr val="000000"/>
                          </a:solidFill>
                          <a:effectLst/>
                          <a:latin typeface="Times New Roman" panose="02020603050405020304" pitchFamily="18" charset="0"/>
                          <a:ea typeface="Times New Roman" panose="02020603050405020304" pitchFamily="18" charset="0"/>
                          <a:cs typeface="Mangal" panose="02040503050203030202" pitchFamily="18" charset="0"/>
                        </a:rPr>
                        <a:t>t-value</a:t>
                      </a:r>
                      <a:endParaRPr lang="en-US" sz="1100" kern="100">
                        <a:effectLst/>
                        <a:latin typeface="Calibri" panose="020F0502020204030204" pitchFamily="34" charset="0"/>
                        <a:ea typeface="Calibri" panose="020F0502020204030204" pitchFamily="34" charset="0"/>
                        <a:cs typeface="Mangal" panose="02040503050203030202" pitchFamily="18" charset="0"/>
                      </a:endParaRPr>
                    </a:p>
                  </a:txBody>
                  <a:tcPr marL="67156" marR="6715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IN" sz="1100" b="1" kern="0">
                          <a:solidFill>
                            <a:srgbClr val="000000"/>
                          </a:solidFill>
                          <a:effectLst/>
                          <a:latin typeface="Times New Roman" panose="02020603050405020304" pitchFamily="18" charset="0"/>
                          <a:ea typeface="Times New Roman" panose="02020603050405020304" pitchFamily="18" charset="0"/>
                          <a:cs typeface="Mangal" panose="02040503050203030202" pitchFamily="18" charset="0"/>
                        </a:rPr>
                        <a:t>df</a:t>
                      </a:r>
                      <a:endParaRPr lang="en-US" sz="1100" kern="100">
                        <a:effectLst/>
                        <a:latin typeface="Calibri" panose="020F0502020204030204" pitchFamily="34" charset="0"/>
                        <a:ea typeface="Calibri" panose="020F0502020204030204" pitchFamily="34" charset="0"/>
                        <a:cs typeface="Mangal" panose="02040503050203030202" pitchFamily="18" charset="0"/>
                      </a:endParaRPr>
                    </a:p>
                  </a:txBody>
                  <a:tcPr marL="67156" marR="6715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pPr>
                      <a:endParaRPr lang="en-US" sz="1100" kern="100">
                        <a:effectLst/>
                        <a:latin typeface="Calibri" panose="020F0502020204030204" pitchFamily="34" charset="0"/>
                        <a:cs typeface="Mangal" panose="02040503050203030202" pitchFamily="18" charset="0"/>
                      </a:endParaRPr>
                    </a:p>
                  </a:txBody>
                  <a:tcPr marL="67156" marR="67156" marT="0" marB="0" anchor="ctr">
                    <a:lnL w="12700" cap="flat" cmpd="sng" algn="ctr">
                      <a:solidFill>
                        <a:srgbClr val="000000"/>
                      </a:solidFill>
                      <a:prstDash val="solid"/>
                      <a:round/>
                      <a:headEnd type="none" w="med" len="med"/>
                      <a:tailEnd type="none" w="med" len="med"/>
                    </a:lnL>
                    <a:lnR>
                      <a:noFill/>
                    </a:lnR>
                    <a:lnT>
                      <a:noFill/>
                    </a:lnT>
                    <a:lnB>
                      <a:noFill/>
                    </a:lnB>
                  </a:tcPr>
                </a:tc>
                <a:extLst>
                  <a:ext uri="{0D108BD9-81ED-4DB2-BD59-A6C34878D82A}">
                    <a16:rowId xmlns:a16="http://schemas.microsoft.com/office/drawing/2014/main" val="3035486553"/>
                  </a:ext>
                </a:extLst>
              </a:tr>
              <a:tr h="529590">
                <a:tc>
                  <a:txBody>
                    <a:bodyPr/>
                    <a:lstStyle/>
                    <a:p>
                      <a:pPr marL="0" marR="0" algn="ctr">
                        <a:lnSpc>
                          <a:spcPct val="107000"/>
                        </a:lnSpc>
                        <a:spcBef>
                          <a:spcPts val="0"/>
                        </a:spcBef>
                        <a:spcAft>
                          <a:spcPts val="0"/>
                        </a:spcAft>
                      </a:pPr>
                      <a:r>
                        <a:rPr lang="en-IN" sz="1100" b="1" kern="0">
                          <a:solidFill>
                            <a:srgbClr val="000000"/>
                          </a:solidFill>
                          <a:effectLst/>
                          <a:latin typeface="Times New Roman" panose="02020603050405020304" pitchFamily="18" charset="0"/>
                          <a:ea typeface="Times New Roman" panose="02020603050405020304" pitchFamily="18" charset="0"/>
                          <a:cs typeface="Mangal" panose="02040503050203030202" pitchFamily="18" charset="0"/>
                        </a:rPr>
                        <a:t>Male</a:t>
                      </a:r>
                      <a:endParaRPr lang="en-US" sz="1100" kern="100">
                        <a:effectLst/>
                        <a:latin typeface="Calibri" panose="020F0502020204030204" pitchFamily="34" charset="0"/>
                        <a:ea typeface="Calibri" panose="020F0502020204030204" pitchFamily="34" charset="0"/>
                        <a:cs typeface="Mangal" panose="02040503050203030202" pitchFamily="18" charset="0"/>
                      </a:endParaRPr>
                    </a:p>
                  </a:txBody>
                  <a:tcPr marL="67156" marR="6715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IN" sz="1100" kern="0">
                          <a:solidFill>
                            <a:srgbClr val="000000"/>
                          </a:solidFill>
                          <a:effectLst/>
                          <a:latin typeface="Times New Roman" panose="02020603050405020304" pitchFamily="18" charset="0"/>
                          <a:ea typeface="Times New Roman" panose="02020603050405020304" pitchFamily="18" charset="0"/>
                          <a:cs typeface="Mangal" panose="02040503050203030202" pitchFamily="18" charset="0"/>
                        </a:rPr>
                        <a:t>200</a:t>
                      </a:r>
                      <a:endParaRPr lang="en-US" sz="1100" kern="100">
                        <a:effectLst/>
                        <a:latin typeface="Calibri" panose="020F0502020204030204" pitchFamily="34" charset="0"/>
                        <a:ea typeface="Calibri" panose="020F0502020204030204" pitchFamily="34" charset="0"/>
                        <a:cs typeface="Mangal" panose="02040503050203030202" pitchFamily="18" charset="0"/>
                      </a:endParaRPr>
                    </a:p>
                  </a:txBody>
                  <a:tcPr marL="67156" marR="6715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IN" sz="1000" kern="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26.06</a:t>
                      </a:r>
                      <a:endParaRPr lang="en-US" sz="1100" kern="100">
                        <a:effectLst/>
                        <a:latin typeface="Calibri" panose="020F0502020204030204" pitchFamily="34" charset="0"/>
                        <a:ea typeface="Calibri" panose="020F0502020204030204" pitchFamily="34" charset="0"/>
                        <a:cs typeface="Mangal" panose="02040503050203030202" pitchFamily="18" charset="0"/>
                      </a:endParaRPr>
                    </a:p>
                  </a:txBody>
                  <a:tcPr marL="67156" marR="6715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IN" sz="1000" kern="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4.15</a:t>
                      </a:r>
                      <a:endParaRPr lang="en-US" sz="1100" kern="100">
                        <a:effectLst/>
                        <a:latin typeface="Calibri" panose="020F0502020204030204" pitchFamily="34" charset="0"/>
                        <a:ea typeface="Calibri" panose="020F0502020204030204" pitchFamily="34" charset="0"/>
                        <a:cs typeface="Mangal" panose="02040503050203030202" pitchFamily="18" charset="0"/>
                      </a:endParaRPr>
                    </a:p>
                  </a:txBody>
                  <a:tcPr marL="67156" marR="6715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pPr marL="0" marR="0" algn="ctr">
                        <a:lnSpc>
                          <a:spcPct val="107000"/>
                        </a:lnSpc>
                        <a:spcBef>
                          <a:spcPts val="0"/>
                        </a:spcBef>
                        <a:spcAft>
                          <a:spcPts val="0"/>
                        </a:spcAft>
                      </a:pPr>
                      <a:r>
                        <a:rPr lang="en-IN" sz="1100" kern="0" dirty="0">
                          <a:solidFill>
                            <a:srgbClr val="000000"/>
                          </a:solidFill>
                          <a:effectLst/>
                          <a:latin typeface="Times New Roman" panose="02020603050405020304" pitchFamily="18" charset="0"/>
                          <a:ea typeface="Times New Roman" panose="02020603050405020304" pitchFamily="18" charset="0"/>
                          <a:cs typeface="Mangal" panose="02040503050203030202" pitchFamily="18" charset="0"/>
                        </a:rPr>
                        <a:t>1.51</a:t>
                      </a:r>
                      <a:endParaRPr lang="en-US" sz="1100" kern="100" dirty="0">
                        <a:effectLst/>
                        <a:latin typeface="Calibri" panose="020F0502020204030204" pitchFamily="34" charset="0"/>
                        <a:ea typeface="Calibri" panose="020F0502020204030204" pitchFamily="34" charset="0"/>
                        <a:cs typeface="Mangal" panose="02040503050203030202" pitchFamily="18" charset="0"/>
                      </a:endParaRPr>
                    </a:p>
                  </a:txBody>
                  <a:tcPr marL="67156" marR="6715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pPr marL="0" marR="0" algn="ctr">
                        <a:lnSpc>
                          <a:spcPct val="107000"/>
                        </a:lnSpc>
                        <a:spcBef>
                          <a:spcPts val="0"/>
                        </a:spcBef>
                        <a:spcAft>
                          <a:spcPts val="0"/>
                        </a:spcAft>
                      </a:pPr>
                      <a:r>
                        <a:rPr lang="en-IN" sz="1100" kern="0" dirty="0">
                          <a:solidFill>
                            <a:srgbClr val="000000"/>
                          </a:solidFill>
                          <a:effectLst/>
                          <a:latin typeface="Times New Roman" panose="02020603050405020304" pitchFamily="18" charset="0"/>
                          <a:ea typeface="Times New Roman" panose="02020603050405020304" pitchFamily="18" charset="0"/>
                          <a:cs typeface="Mangal" panose="02040503050203030202" pitchFamily="18" charset="0"/>
                        </a:rPr>
                        <a:t>398</a:t>
                      </a:r>
                      <a:endParaRPr lang="en-US" sz="1100" kern="100" dirty="0">
                        <a:effectLst/>
                        <a:latin typeface="Calibri" panose="020F0502020204030204" pitchFamily="34" charset="0"/>
                        <a:ea typeface="Calibri" panose="020F0502020204030204" pitchFamily="34" charset="0"/>
                        <a:cs typeface="Mangal" panose="02040503050203030202" pitchFamily="18" charset="0"/>
                      </a:endParaRPr>
                    </a:p>
                  </a:txBody>
                  <a:tcPr marL="67156" marR="6715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pPr>
                      <a:endParaRPr lang="en-US" sz="1100" kern="100">
                        <a:effectLst/>
                        <a:latin typeface="Calibri" panose="020F0502020204030204" pitchFamily="34" charset="0"/>
                        <a:cs typeface="Mangal" panose="02040503050203030202" pitchFamily="18" charset="0"/>
                      </a:endParaRPr>
                    </a:p>
                  </a:txBody>
                  <a:tcPr marL="67156" marR="67156" marT="0" marB="0" anchor="ctr">
                    <a:lnL w="12700" cap="flat" cmpd="sng" algn="ctr">
                      <a:solidFill>
                        <a:srgbClr val="000000"/>
                      </a:solidFill>
                      <a:prstDash val="solid"/>
                      <a:round/>
                      <a:headEnd type="none" w="med" len="med"/>
                      <a:tailEnd type="none" w="med" len="med"/>
                    </a:lnL>
                    <a:lnR>
                      <a:noFill/>
                    </a:lnR>
                    <a:lnT>
                      <a:noFill/>
                    </a:lnT>
                    <a:lnB>
                      <a:noFill/>
                    </a:lnB>
                  </a:tcPr>
                </a:tc>
                <a:extLst>
                  <a:ext uri="{0D108BD9-81ED-4DB2-BD59-A6C34878D82A}">
                    <a16:rowId xmlns:a16="http://schemas.microsoft.com/office/drawing/2014/main" val="1383528796"/>
                  </a:ext>
                </a:extLst>
              </a:tr>
              <a:tr h="529590">
                <a:tc>
                  <a:txBody>
                    <a:bodyPr/>
                    <a:lstStyle/>
                    <a:p>
                      <a:pPr marL="0" marR="0" algn="ctr">
                        <a:lnSpc>
                          <a:spcPct val="107000"/>
                        </a:lnSpc>
                        <a:spcBef>
                          <a:spcPts val="0"/>
                        </a:spcBef>
                        <a:spcAft>
                          <a:spcPts val="0"/>
                        </a:spcAft>
                      </a:pPr>
                      <a:r>
                        <a:rPr lang="en-IN" sz="1100" b="1" kern="0">
                          <a:solidFill>
                            <a:srgbClr val="000000"/>
                          </a:solidFill>
                          <a:effectLst/>
                          <a:latin typeface="Times New Roman" panose="02020603050405020304" pitchFamily="18" charset="0"/>
                          <a:ea typeface="Times New Roman" panose="02020603050405020304" pitchFamily="18" charset="0"/>
                          <a:cs typeface="Mangal" panose="02040503050203030202" pitchFamily="18" charset="0"/>
                        </a:rPr>
                        <a:t>Female</a:t>
                      </a:r>
                      <a:endParaRPr lang="en-US" sz="1100" kern="100">
                        <a:effectLst/>
                        <a:latin typeface="Calibri" panose="020F0502020204030204" pitchFamily="34" charset="0"/>
                        <a:ea typeface="Calibri" panose="020F0502020204030204" pitchFamily="34" charset="0"/>
                        <a:cs typeface="Mangal" panose="02040503050203030202" pitchFamily="18" charset="0"/>
                      </a:endParaRPr>
                    </a:p>
                  </a:txBody>
                  <a:tcPr marL="67156" marR="6715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IN" sz="1100" kern="0">
                          <a:solidFill>
                            <a:srgbClr val="000000"/>
                          </a:solidFill>
                          <a:effectLst/>
                          <a:latin typeface="Times New Roman" panose="02020603050405020304" pitchFamily="18" charset="0"/>
                          <a:ea typeface="Times New Roman" panose="02020603050405020304" pitchFamily="18" charset="0"/>
                          <a:cs typeface="Mangal" panose="02040503050203030202" pitchFamily="18" charset="0"/>
                        </a:rPr>
                        <a:t>200</a:t>
                      </a:r>
                      <a:endParaRPr lang="en-US" sz="1100" kern="100">
                        <a:effectLst/>
                        <a:latin typeface="Calibri" panose="020F0502020204030204" pitchFamily="34" charset="0"/>
                        <a:ea typeface="Calibri" panose="020F0502020204030204" pitchFamily="34" charset="0"/>
                        <a:cs typeface="Mangal" panose="02040503050203030202" pitchFamily="18" charset="0"/>
                      </a:endParaRPr>
                    </a:p>
                  </a:txBody>
                  <a:tcPr marL="67156" marR="6715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IN" sz="1000" kern="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25.16</a:t>
                      </a:r>
                      <a:endParaRPr lang="en-US" sz="1100" kern="100">
                        <a:effectLst/>
                        <a:latin typeface="Calibri" panose="020F0502020204030204" pitchFamily="34" charset="0"/>
                        <a:ea typeface="Calibri" panose="020F0502020204030204" pitchFamily="34" charset="0"/>
                        <a:cs typeface="Mangal" panose="02040503050203030202" pitchFamily="18" charset="0"/>
                      </a:endParaRPr>
                    </a:p>
                  </a:txBody>
                  <a:tcPr marL="67156" marR="6715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IN" sz="1100" kern="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7.38</a:t>
                      </a:r>
                      <a:endParaRPr lang="en-US" sz="1100" kern="100" dirty="0">
                        <a:effectLst/>
                        <a:latin typeface="Calibri" panose="020F0502020204030204" pitchFamily="34" charset="0"/>
                        <a:ea typeface="Calibri" panose="020F0502020204030204" pitchFamily="34" charset="0"/>
                        <a:cs typeface="Mangal" panose="02040503050203030202" pitchFamily="18" charset="0"/>
                      </a:endParaRPr>
                    </a:p>
                  </a:txBody>
                  <a:tcPr marL="67156" marR="6715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en-US"/>
                    </a:p>
                  </a:txBody>
                  <a:tcPr/>
                </a:tc>
                <a:tc vMerge="1">
                  <a:txBody>
                    <a:bodyPr/>
                    <a:lstStyle/>
                    <a:p>
                      <a:endParaRPr lang="en-US"/>
                    </a:p>
                  </a:txBody>
                  <a:tcPr/>
                </a:tc>
                <a:tc>
                  <a:txBody>
                    <a:bodyPr/>
                    <a:lstStyle/>
                    <a:p>
                      <a:pPr>
                        <a:lnSpc>
                          <a:spcPct val="107000"/>
                        </a:lnSpc>
                      </a:pPr>
                      <a:endParaRPr lang="en-US" sz="1100" kern="100" dirty="0">
                        <a:effectLst/>
                        <a:latin typeface="Calibri" panose="020F0502020204030204" pitchFamily="34" charset="0"/>
                        <a:cs typeface="Mangal" panose="02040503050203030202" pitchFamily="18" charset="0"/>
                      </a:endParaRPr>
                    </a:p>
                  </a:txBody>
                  <a:tcPr marL="67156" marR="67156" marT="0" marB="0" anchor="ctr">
                    <a:lnL w="12700" cap="flat" cmpd="sng" algn="ctr">
                      <a:solidFill>
                        <a:srgbClr val="000000"/>
                      </a:solidFill>
                      <a:prstDash val="solid"/>
                      <a:round/>
                      <a:headEnd type="none" w="med" len="med"/>
                      <a:tailEnd type="none" w="med" len="med"/>
                    </a:lnL>
                    <a:lnR>
                      <a:noFill/>
                    </a:lnR>
                    <a:lnT>
                      <a:noFill/>
                    </a:lnT>
                    <a:lnB>
                      <a:noFill/>
                    </a:lnB>
                  </a:tcPr>
                </a:tc>
                <a:extLst>
                  <a:ext uri="{0D108BD9-81ED-4DB2-BD59-A6C34878D82A}">
                    <a16:rowId xmlns:a16="http://schemas.microsoft.com/office/drawing/2014/main" val="2418299362"/>
                  </a:ext>
                </a:extLst>
              </a:tr>
            </a:tbl>
          </a:graphicData>
        </a:graphic>
      </p:graphicFrame>
      <p:sp>
        <p:nvSpPr>
          <p:cNvPr id="7" name="TextBox 6">
            <a:extLst>
              <a:ext uri="{FF2B5EF4-FFF2-40B4-BE49-F238E27FC236}">
                <a16:creationId xmlns:a16="http://schemas.microsoft.com/office/drawing/2014/main" id="{BDA0672A-0755-6ED4-5EA6-CC355A731A70}"/>
              </a:ext>
            </a:extLst>
          </p:cNvPr>
          <p:cNvSpPr txBox="1"/>
          <p:nvPr/>
        </p:nvSpPr>
        <p:spPr>
          <a:xfrm>
            <a:off x="6562396" y="811898"/>
            <a:ext cx="6093372" cy="670440"/>
          </a:xfrm>
          <a:prstGeom prst="rect">
            <a:avLst/>
          </a:prstGeom>
          <a:noFill/>
        </p:spPr>
        <p:txBody>
          <a:bodyPr wrap="square">
            <a:spAutoFit/>
          </a:bodyPr>
          <a:lstStyle/>
          <a:p>
            <a:pPr marL="0" marR="0">
              <a:lnSpc>
                <a:spcPct val="107000"/>
              </a:lnSpc>
              <a:spcBef>
                <a:spcPts val="0"/>
              </a:spcBef>
              <a:spcAft>
                <a:spcPts val="800"/>
              </a:spcAft>
            </a:pPr>
            <a:r>
              <a:rPr lang="en-IN" sz="1800" b="1" kern="100" dirty="0">
                <a:effectLst/>
                <a:latin typeface="Times New Roman" panose="02020603050405020304" pitchFamily="18" charset="0"/>
                <a:ea typeface="Calibri" panose="020F0502020204030204" pitchFamily="34" charset="0"/>
                <a:cs typeface="Mangal" panose="02040503050203030202" pitchFamily="18" charset="0"/>
              </a:rPr>
              <a:t>Figure 2: shows mean, SD and t-value of personality (extraversion) among male and female.</a:t>
            </a:r>
            <a:endParaRPr lang="en-US" sz="1600" kern="100" dirty="0">
              <a:effectLst/>
              <a:latin typeface="Calibri" panose="020F0502020204030204" pitchFamily="34" charset="0"/>
              <a:ea typeface="Calibri" panose="020F0502020204030204" pitchFamily="34" charset="0"/>
              <a:cs typeface="Mangal" panose="02040503050203030202" pitchFamily="18" charset="0"/>
            </a:endParaRPr>
          </a:p>
        </p:txBody>
      </p:sp>
      <p:graphicFrame>
        <p:nvGraphicFramePr>
          <p:cNvPr id="8" name="Chart 7">
            <a:extLst>
              <a:ext uri="{FF2B5EF4-FFF2-40B4-BE49-F238E27FC236}">
                <a16:creationId xmlns:a16="http://schemas.microsoft.com/office/drawing/2014/main" id="{682D8318-60F6-730D-9DE9-3905CF1014DD}"/>
              </a:ext>
            </a:extLst>
          </p:cNvPr>
          <p:cNvGraphicFramePr/>
          <p:nvPr>
            <p:extLst>
              <p:ext uri="{D42A27DB-BD31-4B8C-83A1-F6EECF244321}">
                <p14:modId xmlns:p14="http://schemas.microsoft.com/office/powerpoint/2010/main" val="650898072"/>
              </p:ext>
            </p:extLst>
          </p:nvPr>
        </p:nvGraphicFramePr>
        <p:xfrm>
          <a:off x="6093372" y="1604986"/>
          <a:ext cx="5620406" cy="2932386"/>
        </p:xfrm>
        <a:graphic>
          <a:graphicData uri="http://schemas.openxmlformats.org/drawingml/2006/chart">
            <c:chart xmlns:c="http://schemas.openxmlformats.org/drawingml/2006/chart" xmlns:r="http://schemas.openxmlformats.org/officeDocument/2006/relationships" r:id="rId2"/>
          </a:graphicData>
        </a:graphic>
      </p:graphicFrame>
      <p:sp>
        <p:nvSpPr>
          <p:cNvPr id="10" name="TextBox 9">
            <a:extLst>
              <a:ext uri="{FF2B5EF4-FFF2-40B4-BE49-F238E27FC236}">
                <a16:creationId xmlns:a16="http://schemas.microsoft.com/office/drawing/2014/main" id="{4891D6E3-0EFB-1141-8C4D-62A2A600E8DB}"/>
              </a:ext>
            </a:extLst>
          </p:cNvPr>
          <p:cNvSpPr txBox="1"/>
          <p:nvPr/>
        </p:nvSpPr>
        <p:spPr>
          <a:xfrm>
            <a:off x="236483" y="4660020"/>
            <a:ext cx="11477295" cy="1889620"/>
          </a:xfrm>
          <a:prstGeom prst="rect">
            <a:avLst/>
          </a:prstGeom>
          <a:noFill/>
        </p:spPr>
        <p:txBody>
          <a:bodyPr wrap="square">
            <a:spAutoFit/>
          </a:bodyPr>
          <a:lstStyle/>
          <a:p>
            <a:pPr marL="0" marR="0" algn="just">
              <a:lnSpc>
                <a:spcPct val="150000"/>
              </a:lnSpc>
              <a:spcBef>
                <a:spcPts val="0"/>
              </a:spcBef>
              <a:spcAft>
                <a:spcPts val="800"/>
              </a:spcAft>
            </a:pPr>
            <a:r>
              <a:rPr lang="en-IN" sz="2000" kern="100" dirty="0">
                <a:effectLst/>
                <a:latin typeface="Times New Roman" panose="02020603050405020304" pitchFamily="18" charset="0"/>
                <a:ea typeface="Calibri" panose="020F0502020204030204" pitchFamily="34" charset="0"/>
                <a:cs typeface="Mangal" panose="02040503050203030202" pitchFamily="18" charset="0"/>
              </a:rPr>
              <a:t>From the table and figure, it has been seen that mean and SD of male sample’s extraversion are 26.06 and 4.15 respectively. For female group the mean and SD are 25.16 and 7.38. The ‘t’ value is found 1.51, which has been found to be insignificant at .05 level. So, the alternative hypothesis is rejected. It means there is no significant difference in extraversion in between male and female. </a:t>
            </a:r>
            <a:endParaRPr lang="en-US" sz="2000" kern="1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410543150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70222D8B-2FFD-8B2D-BAC0-992F5FB83CB4}"/>
              </a:ext>
            </a:extLst>
          </p:cNvPr>
          <p:cNvSpPr txBox="1"/>
          <p:nvPr/>
        </p:nvSpPr>
        <p:spPr>
          <a:xfrm>
            <a:off x="268014" y="268615"/>
            <a:ext cx="6101255" cy="6320769"/>
          </a:xfrm>
          <a:prstGeom prst="rect">
            <a:avLst/>
          </a:prstGeom>
          <a:noFill/>
        </p:spPr>
        <p:txBody>
          <a:bodyPr wrap="square">
            <a:spAutoFit/>
          </a:bodyPr>
          <a:lstStyle/>
          <a:p>
            <a:pPr marL="0" marR="0" algn="ctr">
              <a:lnSpc>
                <a:spcPct val="150000"/>
              </a:lnSpc>
              <a:spcBef>
                <a:spcPts val="0"/>
              </a:spcBef>
              <a:spcAft>
                <a:spcPts val="800"/>
              </a:spcAft>
            </a:pPr>
            <a:r>
              <a:rPr lang="en-IN" sz="3000" b="1" u="sng" kern="100" dirty="0">
                <a:effectLst/>
                <a:latin typeface="Times New Roman" panose="02020603050405020304" pitchFamily="18" charset="0"/>
                <a:ea typeface="Calibri" panose="020F0502020204030204" pitchFamily="34" charset="0"/>
                <a:cs typeface="Mangal" panose="02040503050203030202" pitchFamily="18" charset="0"/>
              </a:rPr>
              <a:t>DISCUSSION</a:t>
            </a:r>
          </a:p>
          <a:p>
            <a:pPr marL="285750" marR="0" indent="-285750" algn="just">
              <a:lnSpc>
                <a:spcPct val="150000"/>
              </a:lnSpc>
              <a:spcBef>
                <a:spcPts val="0"/>
              </a:spcBef>
              <a:spcAft>
                <a:spcPts val="800"/>
              </a:spcAft>
              <a:buFont typeface="Wingdings" panose="05000000000000000000" pitchFamily="2" charset="2"/>
              <a:buChar char="q"/>
            </a:pPr>
            <a:r>
              <a:rPr lang="en-IN" sz="2000" dirty="0">
                <a:effectLst/>
                <a:latin typeface="Times New Roman" panose="02020603050405020304" pitchFamily="18" charset="0"/>
                <a:ea typeface="Calibri" panose="020F0502020204030204" pitchFamily="34" charset="0"/>
              </a:rPr>
              <a:t>The analysis showed no significant difference in extraversion between males and females (t-value = 1.51). </a:t>
            </a:r>
            <a:endParaRPr lang="en-US" sz="2000" kern="100" dirty="0">
              <a:latin typeface="Calibri" panose="020F0502020204030204" pitchFamily="34" charset="0"/>
              <a:ea typeface="Calibri" panose="020F0502020204030204" pitchFamily="34" charset="0"/>
              <a:cs typeface="Mangal" panose="02040503050203030202" pitchFamily="18" charset="0"/>
            </a:endParaRPr>
          </a:p>
          <a:p>
            <a:pPr marL="285750" marR="0" indent="-285750" algn="just">
              <a:lnSpc>
                <a:spcPct val="150000"/>
              </a:lnSpc>
              <a:spcBef>
                <a:spcPts val="0"/>
              </a:spcBef>
              <a:spcAft>
                <a:spcPts val="800"/>
              </a:spcAft>
              <a:buFont typeface="Wingdings" panose="05000000000000000000" pitchFamily="2" charset="2"/>
              <a:buChar char="q"/>
            </a:pPr>
            <a:r>
              <a:rPr lang="en-IN" sz="2000" dirty="0">
                <a:effectLst/>
                <a:latin typeface="Times New Roman" panose="02020603050405020304" pitchFamily="18" charset="0"/>
                <a:ea typeface="Calibri" panose="020F0502020204030204" pitchFamily="34" charset="0"/>
              </a:rPr>
              <a:t>A significant difference was found in agreeableness (t-value = 2.02), with males scoring higher than females. </a:t>
            </a:r>
            <a:endParaRPr lang="en-US" sz="2000" kern="100" dirty="0">
              <a:effectLst/>
              <a:latin typeface="Calibri" panose="020F0502020204030204" pitchFamily="34" charset="0"/>
              <a:ea typeface="Calibri" panose="020F0502020204030204" pitchFamily="34" charset="0"/>
              <a:cs typeface="Mangal" panose="02040503050203030202" pitchFamily="18" charset="0"/>
            </a:endParaRPr>
          </a:p>
          <a:p>
            <a:pPr marL="285750" marR="0" indent="-285750" algn="just">
              <a:lnSpc>
                <a:spcPct val="150000"/>
              </a:lnSpc>
              <a:spcBef>
                <a:spcPts val="0"/>
              </a:spcBef>
              <a:spcAft>
                <a:spcPts val="800"/>
              </a:spcAft>
              <a:buFont typeface="Wingdings" panose="05000000000000000000" pitchFamily="2" charset="2"/>
              <a:buChar char="q"/>
            </a:pPr>
            <a:r>
              <a:rPr lang="en-IN" sz="2000" dirty="0">
                <a:effectLst/>
                <a:latin typeface="Times New Roman" panose="02020603050405020304" pitchFamily="18" charset="0"/>
                <a:ea typeface="Calibri" panose="020F0502020204030204" pitchFamily="34" charset="0"/>
              </a:rPr>
              <a:t>No significant difference was observed in conscientiousness between genders (t-value = 0.33). </a:t>
            </a:r>
          </a:p>
          <a:p>
            <a:pPr marL="285750" marR="0" indent="-285750" algn="just">
              <a:lnSpc>
                <a:spcPct val="150000"/>
              </a:lnSpc>
              <a:spcBef>
                <a:spcPts val="0"/>
              </a:spcBef>
              <a:spcAft>
                <a:spcPts val="800"/>
              </a:spcAft>
              <a:buFont typeface="Wingdings" panose="05000000000000000000" pitchFamily="2" charset="2"/>
              <a:buChar char="q"/>
            </a:pPr>
            <a:r>
              <a:rPr lang="en-IN" sz="2000" dirty="0">
                <a:effectLst/>
                <a:latin typeface="Times New Roman" panose="02020603050405020304" pitchFamily="18" charset="0"/>
                <a:ea typeface="Calibri" panose="020F0502020204030204" pitchFamily="34" charset="0"/>
              </a:rPr>
              <a:t>The study found no significant gender difference in neuroticism (t-value = 0.45). </a:t>
            </a:r>
            <a:endParaRPr lang="en-IN" sz="2000" dirty="0">
              <a:latin typeface="Times New Roman" panose="02020603050405020304" pitchFamily="18" charset="0"/>
              <a:ea typeface="Calibri" panose="020F0502020204030204" pitchFamily="34" charset="0"/>
            </a:endParaRPr>
          </a:p>
          <a:p>
            <a:pPr marL="285750" marR="0" indent="-285750" algn="just">
              <a:lnSpc>
                <a:spcPct val="150000"/>
              </a:lnSpc>
              <a:spcBef>
                <a:spcPts val="0"/>
              </a:spcBef>
              <a:spcAft>
                <a:spcPts val="800"/>
              </a:spcAft>
              <a:buFont typeface="Wingdings" panose="05000000000000000000" pitchFamily="2" charset="2"/>
              <a:buChar char="q"/>
            </a:pPr>
            <a:r>
              <a:rPr lang="en-IN" sz="2000" dirty="0">
                <a:effectLst/>
                <a:latin typeface="Times New Roman" panose="02020603050405020304" pitchFamily="18" charset="0"/>
                <a:ea typeface="Calibri" panose="020F0502020204030204" pitchFamily="34" charset="0"/>
              </a:rPr>
              <a:t>A significant difference was found in openness, with males scoring higher than females (t-value = 8.40). </a:t>
            </a:r>
            <a:endParaRPr lang="en-IN" sz="2000" b="1" u="sng" kern="100" dirty="0">
              <a:effectLst/>
              <a:latin typeface="Times New Roman" panose="02020603050405020304" pitchFamily="18" charset="0"/>
              <a:ea typeface="Calibri" panose="020F0502020204030204" pitchFamily="34" charset="0"/>
              <a:cs typeface="Mangal" panose="02040503050203030202" pitchFamily="18" charset="0"/>
            </a:endParaRPr>
          </a:p>
        </p:txBody>
      </p:sp>
      <p:sp>
        <p:nvSpPr>
          <p:cNvPr id="5" name="TextBox 4">
            <a:extLst>
              <a:ext uri="{FF2B5EF4-FFF2-40B4-BE49-F238E27FC236}">
                <a16:creationId xmlns:a16="http://schemas.microsoft.com/office/drawing/2014/main" id="{52186289-2685-01D5-83D6-DC8EDEF4DACE}"/>
              </a:ext>
            </a:extLst>
          </p:cNvPr>
          <p:cNvSpPr txBox="1"/>
          <p:nvPr/>
        </p:nvSpPr>
        <p:spPr>
          <a:xfrm>
            <a:off x="6772604" y="268615"/>
            <a:ext cx="5151382" cy="5916363"/>
          </a:xfrm>
          <a:prstGeom prst="rect">
            <a:avLst/>
          </a:prstGeom>
          <a:noFill/>
        </p:spPr>
        <p:txBody>
          <a:bodyPr wrap="square">
            <a:spAutoFit/>
          </a:bodyPr>
          <a:lstStyle/>
          <a:p>
            <a:pPr marL="0" marR="0" algn="ctr">
              <a:lnSpc>
                <a:spcPct val="150000"/>
              </a:lnSpc>
              <a:spcBef>
                <a:spcPts val="0"/>
              </a:spcBef>
              <a:spcAft>
                <a:spcPts val="800"/>
              </a:spcAft>
            </a:pPr>
            <a:r>
              <a:rPr lang="en-IN" sz="3000" b="1" u="sng" kern="100" dirty="0">
                <a:effectLst/>
                <a:latin typeface="Times New Roman" panose="02020603050405020304" pitchFamily="18" charset="0"/>
                <a:ea typeface="Calibri" panose="020F0502020204030204" pitchFamily="34" charset="0"/>
                <a:cs typeface="Mangal" panose="02040503050203030202" pitchFamily="18" charset="0"/>
              </a:rPr>
              <a:t>CONCLUSION</a:t>
            </a:r>
            <a:endParaRPr lang="en-US" sz="3000" kern="100" dirty="0">
              <a:effectLst/>
              <a:latin typeface="Calibri" panose="020F0502020204030204" pitchFamily="34" charset="0"/>
              <a:ea typeface="Calibri" panose="020F0502020204030204" pitchFamily="34" charset="0"/>
              <a:cs typeface="Mangal" panose="02040503050203030202" pitchFamily="18" charset="0"/>
            </a:endParaRPr>
          </a:p>
          <a:p>
            <a:pPr marL="0" marR="0" algn="just">
              <a:lnSpc>
                <a:spcPct val="150000"/>
              </a:lnSpc>
              <a:spcBef>
                <a:spcPts val="0"/>
              </a:spcBef>
              <a:spcAft>
                <a:spcPts val="800"/>
              </a:spcAft>
            </a:pPr>
            <a:r>
              <a:rPr lang="en-IN" sz="2000" kern="100" dirty="0">
                <a:effectLst/>
                <a:latin typeface="Times New Roman" panose="02020603050405020304" pitchFamily="18" charset="0"/>
                <a:ea typeface="Calibri" panose="020F0502020204030204" pitchFamily="34" charset="0"/>
                <a:cs typeface="Mangal" panose="02040503050203030202" pitchFamily="18" charset="0"/>
              </a:rPr>
              <a:t>This study concludes that cell phone addiction levels are similar across genders, highlighting the universal nature of mobile phone dependency. However, significant gender differences in personality traits such as agreeableness and openness were observed, which could influence the manner and context of cell phone use. These insights underscore the importance of considering personality traits in understanding and addressing cell phone addiction.</a:t>
            </a:r>
            <a:endParaRPr lang="en-US" sz="2000" kern="1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396120528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16319719-A118-1254-1292-9A2FEF775386}"/>
              </a:ext>
            </a:extLst>
          </p:cNvPr>
          <p:cNvSpPr txBox="1"/>
          <p:nvPr/>
        </p:nvSpPr>
        <p:spPr>
          <a:xfrm>
            <a:off x="515007" y="704632"/>
            <a:ext cx="11161986" cy="5448736"/>
          </a:xfrm>
          <a:prstGeom prst="rect">
            <a:avLst/>
          </a:prstGeom>
          <a:noFill/>
        </p:spPr>
        <p:txBody>
          <a:bodyPr wrap="square">
            <a:spAutoFit/>
          </a:bodyPr>
          <a:lstStyle/>
          <a:p>
            <a:pPr marL="0" marR="0" algn="ctr">
              <a:lnSpc>
                <a:spcPct val="150000"/>
              </a:lnSpc>
              <a:spcBef>
                <a:spcPts val="0"/>
              </a:spcBef>
              <a:spcAft>
                <a:spcPts val="800"/>
              </a:spcAft>
            </a:pPr>
            <a:r>
              <a:rPr lang="en-IN" sz="3000" b="1" u="sng" kern="100" dirty="0">
                <a:effectLst/>
                <a:latin typeface="Times New Roman" panose="02020603050405020304" pitchFamily="18" charset="0"/>
                <a:ea typeface="Calibri" panose="020F0502020204030204" pitchFamily="34" charset="0"/>
                <a:cs typeface="Times New Roman" panose="02020603050405020304" pitchFamily="18" charset="0"/>
              </a:rPr>
              <a:t>REFERENCES</a:t>
            </a:r>
            <a:endParaRPr lang="en-US" sz="30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marR="0" lvl="0" indent="-342900" algn="just">
              <a:lnSpc>
                <a:spcPct val="150000"/>
              </a:lnSpc>
              <a:spcBef>
                <a:spcPts val="0"/>
              </a:spcBef>
              <a:spcAft>
                <a:spcPts val="0"/>
              </a:spcAft>
              <a:buFont typeface="Wingdings" panose="05000000000000000000" pitchFamily="2" charset="2"/>
              <a:buChar char=""/>
            </a:pPr>
            <a:r>
              <a:rPr lang="en-IN" sz="2000" kern="100" dirty="0" err="1">
                <a:effectLst/>
                <a:latin typeface="Times New Roman" panose="02020603050405020304" pitchFamily="18" charset="0"/>
                <a:ea typeface="Calibri" panose="020F0502020204030204" pitchFamily="34" charset="0"/>
                <a:cs typeface="Times New Roman" panose="02020603050405020304" pitchFamily="18" charset="0"/>
              </a:rPr>
              <a:t>Andreassen</a:t>
            </a:r>
            <a:r>
              <a:rPr lang="en-IN" sz="2000" kern="100" dirty="0">
                <a:effectLst/>
                <a:latin typeface="Times New Roman" panose="02020603050405020304" pitchFamily="18" charset="0"/>
                <a:ea typeface="Calibri" panose="020F0502020204030204" pitchFamily="34" charset="0"/>
                <a:cs typeface="Times New Roman" panose="02020603050405020304" pitchFamily="18" charset="0"/>
              </a:rPr>
              <a:t>, C. S., et al. (2013). ‘The relationship between addictive use of social media, narcissism, and self-esteem: Findings from a large national survey’. Addictive Behaviours, 39(3), 206-213.</a:t>
            </a:r>
            <a:endParaRPr lang="en-US" sz="20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marR="0" lvl="0" indent="-342900" algn="just">
              <a:lnSpc>
                <a:spcPct val="150000"/>
              </a:lnSpc>
              <a:spcBef>
                <a:spcPts val="0"/>
              </a:spcBef>
              <a:spcAft>
                <a:spcPts val="0"/>
              </a:spcAft>
              <a:buFont typeface="Wingdings" panose="05000000000000000000" pitchFamily="2" charset="2"/>
              <a:buChar char=""/>
            </a:pPr>
            <a:r>
              <a:rPr lang="en-IN" sz="2000" kern="100" dirty="0" err="1">
                <a:effectLst/>
                <a:latin typeface="Times New Roman" panose="02020603050405020304" pitchFamily="18" charset="0"/>
                <a:ea typeface="Calibri" panose="020F0502020204030204" pitchFamily="34" charset="0"/>
                <a:cs typeface="Times New Roman" panose="02020603050405020304" pitchFamily="18" charset="0"/>
              </a:rPr>
              <a:t>Billieux</a:t>
            </a:r>
            <a:r>
              <a:rPr lang="en-IN" sz="2000" kern="100" dirty="0">
                <a:effectLst/>
                <a:latin typeface="Times New Roman" panose="02020603050405020304" pitchFamily="18" charset="0"/>
                <a:ea typeface="Calibri" panose="020F0502020204030204" pitchFamily="34" charset="0"/>
                <a:cs typeface="Times New Roman" panose="02020603050405020304" pitchFamily="18" charset="0"/>
              </a:rPr>
              <a:t>, J., et al. (2015). ‘Problematic mobile phone use: A literature review and a pathways model’. Current Psychiatry Reviews, 11(1), 1-10.</a:t>
            </a:r>
            <a:endParaRPr lang="en-US" sz="20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marR="0" lvl="0" indent="-342900" algn="just">
              <a:lnSpc>
                <a:spcPct val="150000"/>
              </a:lnSpc>
              <a:spcBef>
                <a:spcPts val="0"/>
              </a:spcBef>
              <a:spcAft>
                <a:spcPts val="0"/>
              </a:spcAft>
              <a:buFont typeface="Wingdings" panose="05000000000000000000" pitchFamily="2" charset="2"/>
              <a:buChar char=""/>
            </a:pPr>
            <a:r>
              <a:rPr lang="en-IN" sz="2000" kern="100" dirty="0">
                <a:effectLst/>
                <a:latin typeface="Times New Roman" panose="02020603050405020304" pitchFamily="18" charset="0"/>
                <a:ea typeface="Calibri" panose="020F0502020204030204" pitchFamily="34" charset="0"/>
                <a:cs typeface="Times New Roman" panose="02020603050405020304" pitchFamily="18" charset="0"/>
              </a:rPr>
              <a:t>Bianchi, A., &amp; Phillips, J. G. (2005). Psychological predictors of problem mobile phone use. Cyber Psychology &amp; Behaviour, 8(1), 39-51. </a:t>
            </a:r>
            <a:endParaRPr lang="en-US" sz="20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marR="0" lvl="0" indent="-342900" algn="just">
              <a:lnSpc>
                <a:spcPct val="150000"/>
              </a:lnSpc>
              <a:spcBef>
                <a:spcPts val="0"/>
              </a:spcBef>
              <a:spcAft>
                <a:spcPts val="0"/>
              </a:spcAft>
              <a:buFont typeface="Wingdings" panose="05000000000000000000" pitchFamily="2" charset="2"/>
              <a:buChar char=""/>
            </a:pPr>
            <a:r>
              <a:rPr lang="en-IN" sz="2000" kern="100" dirty="0">
                <a:effectLst/>
                <a:latin typeface="Times New Roman" panose="02020603050405020304" pitchFamily="18" charset="0"/>
                <a:ea typeface="Calibri" panose="020F0502020204030204" pitchFamily="34" charset="0"/>
                <a:cs typeface="Times New Roman" panose="02020603050405020304" pitchFamily="18" charset="0"/>
              </a:rPr>
              <a:t>John, O. P., &amp; Srivastava, S. (1999). The Big- Five trait taxonomy: History, measurement and theoretical perspectives. </a:t>
            </a:r>
            <a:endParaRPr lang="en-US" sz="20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marR="0" lvl="0" indent="-342900" algn="just">
              <a:lnSpc>
                <a:spcPct val="150000"/>
              </a:lnSpc>
              <a:spcBef>
                <a:spcPts val="0"/>
              </a:spcBef>
              <a:spcAft>
                <a:spcPts val="800"/>
              </a:spcAft>
              <a:buFont typeface="Wingdings" panose="05000000000000000000" pitchFamily="2" charset="2"/>
              <a:buChar char=""/>
            </a:pPr>
            <a:r>
              <a:rPr lang="en-IN" sz="2000" kern="100" dirty="0" err="1">
                <a:effectLst/>
                <a:latin typeface="Times New Roman" panose="02020603050405020304" pitchFamily="18" charset="0"/>
                <a:ea typeface="Calibri" panose="020F0502020204030204" pitchFamily="34" charset="0"/>
                <a:cs typeface="Times New Roman" panose="02020603050405020304" pitchFamily="18" charset="0"/>
              </a:rPr>
              <a:t>Kuss</a:t>
            </a:r>
            <a:r>
              <a:rPr lang="en-IN" sz="2000" kern="100" dirty="0">
                <a:effectLst/>
                <a:latin typeface="Times New Roman" panose="02020603050405020304" pitchFamily="18" charset="0"/>
                <a:ea typeface="Calibri" panose="020F0502020204030204" pitchFamily="34" charset="0"/>
                <a:cs typeface="Times New Roman" panose="02020603050405020304" pitchFamily="18" charset="0"/>
              </a:rPr>
              <a:t>, D. J., et al. (2018). Internet addiction: A systematic review of epidemiological research for the last decade. Current Pharmaceutical Design, 20(25), 4026-4052.</a:t>
            </a:r>
            <a:endParaRPr lang="en-US" sz="2000" kern="1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917550853"/>
      </p:ext>
    </p:extLst>
  </p:cSld>
  <p:clrMapOvr>
    <a:masterClrMapping/>
  </p:clrMapOvr>
</p:sld>
</file>

<file path=ppt/theme/theme1.xml><?xml version="1.0" encoding="utf-8"?>
<a:theme xmlns:a="http://schemas.openxmlformats.org/drawingml/2006/main" name="Facet">
  <a:themeElements>
    <a:clrScheme name="Office 2007-201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58</TotalTime>
  <Words>1091</Words>
  <Application>Microsoft Office PowerPoint</Application>
  <PresentationFormat>Widescreen</PresentationFormat>
  <Paragraphs>88</Paragraphs>
  <Slides>9</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9</vt:i4>
      </vt:variant>
    </vt:vector>
  </HeadingPairs>
  <TitlesOfParts>
    <vt:vector size="16" baseType="lpstr">
      <vt:lpstr>Arial</vt:lpstr>
      <vt:lpstr>Calibri</vt:lpstr>
      <vt:lpstr>Times New Roman</vt:lpstr>
      <vt:lpstr>Trebuchet MS</vt:lpstr>
      <vt:lpstr>Wingdings</vt:lpstr>
      <vt:lpstr>Wingdings 3</vt:lpstr>
      <vt:lpstr>Facet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intel</dc:creator>
  <cp:lastModifiedBy>intel</cp:lastModifiedBy>
  <cp:revision>2</cp:revision>
  <dcterms:created xsi:type="dcterms:W3CDTF">2024-05-30T11:16:53Z</dcterms:created>
  <dcterms:modified xsi:type="dcterms:W3CDTF">2024-05-30T12:15:33Z</dcterms:modified>
</cp:coreProperties>
</file>