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15" r:id="rId1"/>
  </p:sldMasterIdLst>
  <p:notesMasterIdLst>
    <p:notesMasterId r:id="rId27"/>
  </p:notesMasterIdLst>
  <p:sldIdLst>
    <p:sldId id="278" r:id="rId2"/>
    <p:sldId id="388" r:id="rId3"/>
    <p:sldId id="390" r:id="rId4"/>
    <p:sldId id="610" r:id="rId5"/>
    <p:sldId id="611" r:id="rId6"/>
    <p:sldId id="612" r:id="rId7"/>
    <p:sldId id="464" r:id="rId8"/>
    <p:sldId id="256" r:id="rId9"/>
    <p:sldId id="391" r:id="rId10"/>
    <p:sldId id="622" r:id="rId11"/>
    <p:sldId id="400" r:id="rId12"/>
    <p:sldId id="296" r:id="rId13"/>
    <p:sldId id="297" r:id="rId14"/>
    <p:sldId id="415" r:id="rId15"/>
    <p:sldId id="623" r:id="rId16"/>
    <p:sldId id="615" r:id="rId17"/>
    <p:sldId id="417" r:id="rId18"/>
    <p:sldId id="624" r:id="rId19"/>
    <p:sldId id="616" r:id="rId20"/>
    <p:sldId id="625" r:id="rId21"/>
    <p:sldId id="626" r:id="rId22"/>
    <p:sldId id="627" r:id="rId23"/>
    <p:sldId id="564" r:id="rId24"/>
    <p:sldId id="628" r:id="rId25"/>
    <p:sldId id="280" r:id="rId2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8" autoAdjust="0"/>
    <p:restoredTop sz="94674"/>
  </p:normalViewPr>
  <p:slideViewPr>
    <p:cSldViewPr snapToGrid="0">
      <p:cViewPr varScale="1">
        <p:scale>
          <a:sx n="62" d="100"/>
          <a:sy n="62" d="100"/>
        </p:scale>
        <p:origin x="1584" y="84"/>
      </p:cViewPr>
      <p:guideLst/>
    </p:cSldViewPr>
  </p:slideViewPr>
  <p:notesTextViewPr>
    <p:cViewPr>
      <p:scale>
        <a:sx n="1" d="1"/>
        <a:sy n="1" d="1"/>
      </p:scale>
      <p:origin x="0" y="0"/>
    </p:cViewPr>
  </p:notesTextViewPr>
  <p:sorterViewPr>
    <p:cViewPr>
      <p:scale>
        <a:sx n="156" d="100"/>
        <a:sy n="156" d="100"/>
      </p:scale>
      <p:origin x="0" y="-6295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DB7BF5-DAE2-49B4-A8B0-40821B9BBEC7}" type="doc">
      <dgm:prSet loTypeId="urn:microsoft.com/office/officeart/2005/8/layout/equation1" loCatId="process" qsTypeId="urn:microsoft.com/office/officeart/2005/8/quickstyle/simple1" qsCatId="simple" csTypeId="urn:microsoft.com/office/officeart/2005/8/colors/accent1_2" csCatId="accent1" phldr="1"/>
      <dgm:spPr/>
    </dgm:pt>
    <dgm:pt modelId="{CB4033A7-563A-4B22-892A-57E90BADF518}">
      <dgm:prSet phldrT="[Text]" custT="1"/>
      <dgm:spPr/>
      <dgm:t>
        <a:bodyPr/>
        <a:lstStyle/>
        <a:p>
          <a:r>
            <a:rPr lang="en-US" sz="1600" dirty="0" smtClean="0"/>
            <a:t>Scenario (Minimum Cost Policy)</a:t>
          </a:r>
          <a:endParaRPr lang="en-US" sz="1600" dirty="0"/>
        </a:p>
      </dgm:t>
    </dgm:pt>
    <dgm:pt modelId="{E5528C73-2B67-44E6-9613-C943ECBC304A}" type="parTrans" cxnId="{750B7E8D-1D91-4F8D-88C2-471E12BF3FF3}">
      <dgm:prSet/>
      <dgm:spPr/>
      <dgm:t>
        <a:bodyPr/>
        <a:lstStyle/>
        <a:p>
          <a:endParaRPr lang="en-US"/>
        </a:p>
      </dgm:t>
    </dgm:pt>
    <dgm:pt modelId="{C92025D0-1884-49C2-B831-61915F694E27}" type="sibTrans" cxnId="{750B7E8D-1D91-4F8D-88C2-471E12BF3FF3}">
      <dgm:prSet/>
      <dgm:spPr/>
      <dgm:t>
        <a:bodyPr/>
        <a:lstStyle/>
        <a:p>
          <a:endParaRPr lang="en-US"/>
        </a:p>
      </dgm:t>
    </dgm:pt>
    <dgm:pt modelId="{28624835-A306-47B0-84BD-CA2238ACFF6E}">
      <dgm:prSet phldrT="[Text]" custT="1"/>
      <dgm:spPr/>
      <dgm:t>
        <a:bodyPr/>
        <a:lstStyle/>
        <a:p>
          <a:r>
            <a:rPr lang="en-US" sz="1600" dirty="0" smtClean="0"/>
            <a:t>Reputation Metrics</a:t>
          </a:r>
          <a:endParaRPr lang="en-US" sz="1600" dirty="0"/>
        </a:p>
      </dgm:t>
    </dgm:pt>
    <dgm:pt modelId="{28BD5BDC-C418-4323-92B3-2CA4B9C3F6CA}" type="parTrans" cxnId="{BDC54439-C686-43D0-B670-E02726DA9405}">
      <dgm:prSet/>
      <dgm:spPr/>
      <dgm:t>
        <a:bodyPr/>
        <a:lstStyle/>
        <a:p>
          <a:endParaRPr lang="en-US"/>
        </a:p>
      </dgm:t>
    </dgm:pt>
    <dgm:pt modelId="{3AA1B43E-7A6A-4E5D-8879-EAF7C642CBA7}" type="sibTrans" cxnId="{BDC54439-C686-43D0-B670-E02726DA9405}">
      <dgm:prSet/>
      <dgm:spPr/>
      <dgm:t>
        <a:bodyPr/>
        <a:lstStyle/>
        <a:p>
          <a:endParaRPr lang="en-US"/>
        </a:p>
      </dgm:t>
    </dgm:pt>
    <dgm:pt modelId="{FC203542-AE64-41FA-8A5E-6A97F37C73A9}">
      <dgm:prSet phldrT="[Text]" custT="1"/>
      <dgm:spPr/>
      <dgm:t>
        <a:bodyPr/>
        <a:lstStyle/>
        <a:p>
          <a:r>
            <a:rPr lang="en-US" sz="1600" dirty="0" smtClean="0"/>
            <a:t>Scenario (Reputation management)</a:t>
          </a:r>
          <a:endParaRPr lang="en-US" sz="1600" dirty="0"/>
        </a:p>
      </dgm:t>
    </dgm:pt>
    <dgm:pt modelId="{5F0F57E0-5640-4E8D-802C-93B6B1296B8E}" type="parTrans" cxnId="{1A58CCDC-6744-407E-BB41-5B8D344B3F90}">
      <dgm:prSet/>
      <dgm:spPr/>
      <dgm:t>
        <a:bodyPr/>
        <a:lstStyle/>
        <a:p>
          <a:endParaRPr lang="en-US"/>
        </a:p>
      </dgm:t>
    </dgm:pt>
    <dgm:pt modelId="{C5575A0C-9498-4ED4-ABB9-A51856289ACD}" type="sibTrans" cxnId="{1A58CCDC-6744-407E-BB41-5B8D344B3F90}">
      <dgm:prSet/>
      <dgm:spPr/>
      <dgm:t>
        <a:bodyPr/>
        <a:lstStyle/>
        <a:p>
          <a:endParaRPr lang="en-US"/>
        </a:p>
      </dgm:t>
    </dgm:pt>
    <dgm:pt modelId="{3A459762-2EFA-424F-A109-68D9625D7743}" type="pres">
      <dgm:prSet presAssocID="{0DDB7BF5-DAE2-49B4-A8B0-40821B9BBEC7}" presName="linearFlow" presStyleCnt="0">
        <dgm:presLayoutVars>
          <dgm:dir/>
          <dgm:resizeHandles val="exact"/>
        </dgm:presLayoutVars>
      </dgm:prSet>
      <dgm:spPr/>
    </dgm:pt>
    <dgm:pt modelId="{911793EA-3F14-41A8-9F78-5A29FCA9326F}" type="pres">
      <dgm:prSet presAssocID="{CB4033A7-563A-4B22-892A-57E90BADF518}" presName="node" presStyleLbl="node1" presStyleIdx="0" presStyleCnt="3">
        <dgm:presLayoutVars>
          <dgm:bulletEnabled val="1"/>
        </dgm:presLayoutVars>
      </dgm:prSet>
      <dgm:spPr/>
      <dgm:t>
        <a:bodyPr/>
        <a:lstStyle/>
        <a:p>
          <a:endParaRPr lang="en-US"/>
        </a:p>
      </dgm:t>
    </dgm:pt>
    <dgm:pt modelId="{AF25B179-554B-4C85-B634-FA645ABC924F}" type="pres">
      <dgm:prSet presAssocID="{C92025D0-1884-49C2-B831-61915F694E27}" presName="spacerL" presStyleCnt="0"/>
      <dgm:spPr/>
    </dgm:pt>
    <dgm:pt modelId="{2EF4B749-0B86-4542-A27E-6454A53AB8A0}" type="pres">
      <dgm:prSet presAssocID="{C92025D0-1884-49C2-B831-61915F694E27}" presName="sibTrans" presStyleLbl="sibTrans2D1" presStyleIdx="0" presStyleCnt="2"/>
      <dgm:spPr/>
      <dgm:t>
        <a:bodyPr/>
        <a:lstStyle/>
        <a:p>
          <a:endParaRPr lang="en-US"/>
        </a:p>
      </dgm:t>
    </dgm:pt>
    <dgm:pt modelId="{99F4A39D-4A47-48BE-81D6-A034A47EFFEE}" type="pres">
      <dgm:prSet presAssocID="{C92025D0-1884-49C2-B831-61915F694E27}" presName="spacerR" presStyleCnt="0"/>
      <dgm:spPr/>
    </dgm:pt>
    <dgm:pt modelId="{E5EFBFD2-2F33-4070-B7EA-AD31B6FCE2F1}" type="pres">
      <dgm:prSet presAssocID="{28624835-A306-47B0-84BD-CA2238ACFF6E}" presName="node" presStyleLbl="node1" presStyleIdx="1" presStyleCnt="3">
        <dgm:presLayoutVars>
          <dgm:bulletEnabled val="1"/>
        </dgm:presLayoutVars>
      </dgm:prSet>
      <dgm:spPr/>
      <dgm:t>
        <a:bodyPr/>
        <a:lstStyle/>
        <a:p>
          <a:endParaRPr lang="en-US"/>
        </a:p>
      </dgm:t>
    </dgm:pt>
    <dgm:pt modelId="{1803A113-B444-4294-9646-09D9686FEA31}" type="pres">
      <dgm:prSet presAssocID="{3AA1B43E-7A6A-4E5D-8879-EAF7C642CBA7}" presName="spacerL" presStyleCnt="0"/>
      <dgm:spPr/>
    </dgm:pt>
    <dgm:pt modelId="{1CA44ACA-DAB1-4E6E-B046-E49D35170A82}" type="pres">
      <dgm:prSet presAssocID="{3AA1B43E-7A6A-4E5D-8879-EAF7C642CBA7}" presName="sibTrans" presStyleLbl="sibTrans2D1" presStyleIdx="1" presStyleCnt="2"/>
      <dgm:spPr/>
      <dgm:t>
        <a:bodyPr/>
        <a:lstStyle/>
        <a:p>
          <a:endParaRPr lang="en-US"/>
        </a:p>
      </dgm:t>
    </dgm:pt>
    <dgm:pt modelId="{06207AEF-6115-4E5A-9183-1AE4F9B5C5D6}" type="pres">
      <dgm:prSet presAssocID="{3AA1B43E-7A6A-4E5D-8879-EAF7C642CBA7}" presName="spacerR" presStyleCnt="0"/>
      <dgm:spPr/>
    </dgm:pt>
    <dgm:pt modelId="{A98C2364-B23F-4176-BA9D-72FB6138108E}" type="pres">
      <dgm:prSet presAssocID="{FC203542-AE64-41FA-8A5E-6A97F37C73A9}" presName="node" presStyleLbl="node1" presStyleIdx="2" presStyleCnt="3">
        <dgm:presLayoutVars>
          <dgm:bulletEnabled val="1"/>
        </dgm:presLayoutVars>
      </dgm:prSet>
      <dgm:spPr/>
      <dgm:t>
        <a:bodyPr/>
        <a:lstStyle/>
        <a:p>
          <a:endParaRPr lang="en-US"/>
        </a:p>
      </dgm:t>
    </dgm:pt>
  </dgm:ptLst>
  <dgm:cxnLst>
    <dgm:cxn modelId="{1A58CCDC-6744-407E-BB41-5B8D344B3F90}" srcId="{0DDB7BF5-DAE2-49B4-A8B0-40821B9BBEC7}" destId="{FC203542-AE64-41FA-8A5E-6A97F37C73A9}" srcOrd="2" destOrd="0" parTransId="{5F0F57E0-5640-4E8D-802C-93B6B1296B8E}" sibTransId="{C5575A0C-9498-4ED4-ABB9-A51856289ACD}"/>
    <dgm:cxn modelId="{750B7E8D-1D91-4F8D-88C2-471E12BF3FF3}" srcId="{0DDB7BF5-DAE2-49B4-A8B0-40821B9BBEC7}" destId="{CB4033A7-563A-4B22-892A-57E90BADF518}" srcOrd="0" destOrd="0" parTransId="{E5528C73-2B67-44E6-9613-C943ECBC304A}" sibTransId="{C92025D0-1884-49C2-B831-61915F694E27}"/>
    <dgm:cxn modelId="{BDC54439-C686-43D0-B670-E02726DA9405}" srcId="{0DDB7BF5-DAE2-49B4-A8B0-40821B9BBEC7}" destId="{28624835-A306-47B0-84BD-CA2238ACFF6E}" srcOrd="1" destOrd="0" parTransId="{28BD5BDC-C418-4323-92B3-2CA4B9C3F6CA}" sibTransId="{3AA1B43E-7A6A-4E5D-8879-EAF7C642CBA7}"/>
    <dgm:cxn modelId="{45C1B6AC-D85C-4412-95FA-9DF8BF301263}" type="presOf" srcId="{CB4033A7-563A-4B22-892A-57E90BADF518}" destId="{911793EA-3F14-41A8-9F78-5A29FCA9326F}" srcOrd="0" destOrd="0" presId="urn:microsoft.com/office/officeart/2005/8/layout/equation1"/>
    <dgm:cxn modelId="{7D67A284-9E92-4CBC-9A12-7EBBEC800711}" type="presOf" srcId="{0DDB7BF5-DAE2-49B4-A8B0-40821B9BBEC7}" destId="{3A459762-2EFA-424F-A109-68D9625D7743}" srcOrd="0" destOrd="0" presId="urn:microsoft.com/office/officeart/2005/8/layout/equation1"/>
    <dgm:cxn modelId="{17E85274-391E-48F7-8AED-E2E0F6466A0F}" type="presOf" srcId="{FC203542-AE64-41FA-8A5E-6A97F37C73A9}" destId="{A98C2364-B23F-4176-BA9D-72FB6138108E}" srcOrd="0" destOrd="0" presId="urn:microsoft.com/office/officeart/2005/8/layout/equation1"/>
    <dgm:cxn modelId="{CB6F2771-AB42-4594-9E6D-A35848B81E1A}" type="presOf" srcId="{28624835-A306-47B0-84BD-CA2238ACFF6E}" destId="{E5EFBFD2-2F33-4070-B7EA-AD31B6FCE2F1}" srcOrd="0" destOrd="0" presId="urn:microsoft.com/office/officeart/2005/8/layout/equation1"/>
    <dgm:cxn modelId="{394FCC4C-664F-4B9F-AA60-0F2B746C850E}" type="presOf" srcId="{3AA1B43E-7A6A-4E5D-8879-EAF7C642CBA7}" destId="{1CA44ACA-DAB1-4E6E-B046-E49D35170A82}" srcOrd="0" destOrd="0" presId="urn:microsoft.com/office/officeart/2005/8/layout/equation1"/>
    <dgm:cxn modelId="{5A38AE12-ACD8-4F34-8431-96F658726D57}" type="presOf" srcId="{C92025D0-1884-49C2-B831-61915F694E27}" destId="{2EF4B749-0B86-4542-A27E-6454A53AB8A0}" srcOrd="0" destOrd="0" presId="urn:microsoft.com/office/officeart/2005/8/layout/equation1"/>
    <dgm:cxn modelId="{7C1E9A13-B0FC-4CA4-9C62-8C1FC65748D4}" type="presParOf" srcId="{3A459762-2EFA-424F-A109-68D9625D7743}" destId="{911793EA-3F14-41A8-9F78-5A29FCA9326F}" srcOrd="0" destOrd="0" presId="urn:microsoft.com/office/officeart/2005/8/layout/equation1"/>
    <dgm:cxn modelId="{1CD178EB-7C99-468C-BB78-E48DFD503486}" type="presParOf" srcId="{3A459762-2EFA-424F-A109-68D9625D7743}" destId="{AF25B179-554B-4C85-B634-FA645ABC924F}" srcOrd="1" destOrd="0" presId="urn:microsoft.com/office/officeart/2005/8/layout/equation1"/>
    <dgm:cxn modelId="{C7D23CBA-C02C-41B3-B73A-FA59F8FD6268}" type="presParOf" srcId="{3A459762-2EFA-424F-A109-68D9625D7743}" destId="{2EF4B749-0B86-4542-A27E-6454A53AB8A0}" srcOrd="2" destOrd="0" presId="urn:microsoft.com/office/officeart/2005/8/layout/equation1"/>
    <dgm:cxn modelId="{31BC6E03-2074-490F-9FE9-ABF82746F167}" type="presParOf" srcId="{3A459762-2EFA-424F-A109-68D9625D7743}" destId="{99F4A39D-4A47-48BE-81D6-A034A47EFFEE}" srcOrd="3" destOrd="0" presId="urn:microsoft.com/office/officeart/2005/8/layout/equation1"/>
    <dgm:cxn modelId="{E88D30C4-D342-4021-B93D-A1365BB50DB2}" type="presParOf" srcId="{3A459762-2EFA-424F-A109-68D9625D7743}" destId="{E5EFBFD2-2F33-4070-B7EA-AD31B6FCE2F1}" srcOrd="4" destOrd="0" presId="urn:microsoft.com/office/officeart/2005/8/layout/equation1"/>
    <dgm:cxn modelId="{F1F7A096-5F0A-4CC2-B50F-6D25E5F2A230}" type="presParOf" srcId="{3A459762-2EFA-424F-A109-68D9625D7743}" destId="{1803A113-B444-4294-9646-09D9686FEA31}" srcOrd="5" destOrd="0" presId="urn:microsoft.com/office/officeart/2005/8/layout/equation1"/>
    <dgm:cxn modelId="{0907496E-EB14-4E6E-9011-23EEFC63C60F}" type="presParOf" srcId="{3A459762-2EFA-424F-A109-68D9625D7743}" destId="{1CA44ACA-DAB1-4E6E-B046-E49D35170A82}" srcOrd="6" destOrd="0" presId="urn:microsoft.com/office/officeart/2005/8/layout/equation1"/>
    <dgm:cxn modelId="{23197403-4785-46AC-BBDF-B9146641682C}" type="presParOf" srcId="{3A459762-2EFA-424F-A109-68D9625D7743}" destId="{06207AEF-6115-4E5A-9183-1AE4F9B5C5D6}" srcOrd="7" destOrd="0" presId="urn:microsoft.com/office/officeart/2005/8/layout/equation1"/>
    <dgm:cxn modelId="{12915FCD-908E-44BB-9A2D-08D3C5E80E13}" type="presParOf" srcId="{3A459762-2EFA-424F-A109-68D9625D7743}" destId="{A98C2364-B23F-4176-BA9D-72FB6138108E}"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1793EA-3F14-41A8-9F78-5A29FCA9326F}">
      <dsp:nvSpPr>
        <dsp:cNvPr id="0" name=""/>
        <dsp:cNvSpPr/>
      </dsp:nvSpPr>
      <dsp:spPr>
        <a:xfrm>
          <a:off x="1229" y="1556648"/>
          <a:ext cx="1630246" cy="16302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Scenario (Minimum Cost Policy)</a:t>
          </a:r>
          <a:endParaRPr lang="en-US" sz="1600" kern="1200" dirty="0"/>
        </a:p>
      </dsp:txBody>
      <dsp:txXfrm>
        <a:off x="239973" y="1795392"/>
        <a:ext cx="1152758" cy="1152758"/>
      </dsp:txXfrm>
    </dsp:sp>
    <dsp:sp modelId="{2EF4B749-0B86-4542-A27E-6454A53AB8A0}">
      <dsp:nvSpPr>
        <dsp:cNvPr id="0" name=""/>
        <dsp:cNvSpPr/>
      </dsp:nvSpPr>
      <dsp:spPr>
        <a:xfrm>
          <a:off x="1763852" y="1898999"/>
          <a:ext cx="945543" cy="945543"/>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en-US" sz="1500" kern="1200"/>
        </a:p>
      </dsp:txBody>
      <dsp:txXfrm>
        <a:off x="1889184" y="2260575"/>
        <a:ext cx="694879" cy="222391"/>
      </dsp:txXfrm>
    </dsp:sp>
    <dsp:sp modelId="{E5EFBFD2-2F33-4070-B7EA-AD31B6FCE2F1}">
      <dsp:nvSpPr>
        <dsp:cNvPr id="0" name=""/>
        <dsp:cNvSpPr/>
      </dsp:nvSpPr>
      <dsp:spPr>
        <a:xfrm>
          <a:off x="2841772" y="1556648"/>
          <a:ext cx="1630246" cy="16302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Reputation Metrics</a:t>
          </a:r>
          <a:endParaRPr lang="en-US" sz="1600" kern="1200" dirty="0"/>
        </a:p>
      </dsp:txBody>
      <dsp:txXfrm>
        <a:off x="3080516" y="1795392"/>
        <a:ext cx="1152758" cy="1152758"/>
      </dsp:txXfrm>
    </dsp:sp>
    <dsp:sp modelId="{1CA44ACA-DAB1-4E6E-B046-E49D35170A82}">
      <dsp:nvSpPr>
        <dsp:cNvPr id="0" name=""/>
        <dsp:cNvSpPr/>
      </dsp:nvSpPr>
      <dsp:spPr>
        <a:xfrm>
          <a:off x="4604394" y="1898999"/>
          <a:ext cx="945543" cy="945543"/>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733550">
            <a:lnSpc>
              <a:spcPct val="90000"/>
            </a:lnSpc>
            <a:spcBef>
              <a:spcPct val="0"/>
            </a:spcBef>
            <a:spcAft>
              <a:spcPct val="35000"/>
            </a:spcAft>
          </a:pPr>
          <a:endParaRPr lang="en-US" sz="3900" kern="1200"/>
        </a:p>
      </dsp:txBody>
      <dsp:txXfrm>
        <a:off x="4729726" y="2093781"/>
        <a:ext cx="694879" cy="555979"/>
      </dsp:txXfrm>
    </dsp:sp>
    <dsp:sp modelId="{A98C2364-B23F-4176-BA9D-72FB6138108E}">
      <dsp:nvSpPr>
        <dsp:cNvPr id="0" name=""/>
        <dsp:cNvSpPr/>
      </dsp:nvSpPr>
      <dsp:spPr>
        <a:xfrm>
          <a:off x="5682314" y="1556648"/>
          <a:ext cx="1630246" cy="16302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Scenario (Reputation management)</a:t>
          </a:r>
          <a:endParaRPr lang="en-US" sz="1600" kern="1200" dirty="0"/>
        </a:p>
      </dsp:txBody>
      <dsp:txXfrm>
        <a:off x="5921058" y="1795392"/>
        <a:ext cx="1152758" cy="1152758"/>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840" cy="466434"/>
          </a:xfrm>
          <a:prstGeom prst="rect">
            <a:avLst/>
          </a:prstGeom>
        </p:spPr>
        <p:txBody>
          <a:bodyPr vert="horz" lIns="93168" tIns="46584" rIns="93168" bIns="46584" rtlCol="0"/>
          <a:lstStyle>
            <a:lvl1pPr algn="l">
              <a:defRPr sz="1300"/>
            </a:lvl1pPr>
          </a:lstStyle>
          <a:p>
            <a:endParaRPr lang="en-IN"/>
          </a:p>
        </p:txBody>
      </p:sp>
      <p:sp>
        <p:nvSpPr>
          <p:cNvPr id="3" name="Date Placeholder 2"/>
          <p:cNvSpPr>
            <a:spLocks noGrp="1"/>
          </p:cNvSpPr>
          <p:nvPr>
            <p:ph type="dt" idx="1"/>
          </p:nvPr>
        </p:nvSpPr>
        <p:spPr>
          <a:xfrm>
            <a:off x="3970938" y="1"/>
            <a:ext cx="3037840" cy="466434"/>
          </a:xfrm>
          <a:prstGeom prst="rect">
            <a:avLst/>
          </a:prstGeom>
        </p:spPr>
        <p:txBody>
          <a:bodyPr vert="horz" lIns="93168" tIns="46584" rIns="93168" bIns="46584" rtlCol="0"/>
          <a:lstStyle>
            <a:lvl1pPr algn="r">
              <a:defRPr sz="1300"/>
            </a:lvl1pPr>
          </a:lstStyle>
          <a:p>
            <a:fld id="{108B5838-978C-48A0-BF71-E73FE7A0BDAA}" type="datetimeFigureOut">
              <a:rPr lang="en-IN" smtClean="0"/>
              <a:t>30-12-2024</a:t>
            </a:fld>
            <a:endParaRPr lang="en-IN"/>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68" tIns="46584" rIns="93168" bIns="46584" rtlCol="0" anchor="ctr"/>
          <a:lstStyle/>
          <a:p>
            <a:endParaRPr lang="en-IN"/>
          </a:p>
        </p:txBody>
      </p:sp>
      <p:sp>
        <p:nvSpPr>
          <p:cNvPr id="5" name="Notes Placeholder 4"/>
          <p:cNvSpPr>
            <a:spLocks noGrp="1"/>
          </p:cNvSpPr>
          <p:nvPr>
            <p:ph type="body" sz="quarter" idx="3"/>
          </p:nvPr>
        </p:nvSpPr>
        <p:spPr>
          <a:xfrm>
            <a:off x="701040" y="4473893"/>
            <a:ext cx="5608320" cy="3660458"/>
          </a:xfrm>
          <a:prstGeom prst="rect">
            <a:avLst/>
          </a:prstGeom>
        </p:spPr>
        <p:txBody>
          <a:bodyPr vert="horz" lIns="93168" tIns="46584" rIns="93168" bIns="4658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829967"/>
            <a:ext cx="3037840" cy="466433"/>
          </a:xfrm>
          <a:prstGeom prst="rect">
            <a:avLst/>
          </a:prstGeom>
        </p:spPr>
        <p:txBody>
          <a:bodyPr vert="horz" lIns="93168" tIns="46584" rIns="93168" bIns="46584" rtlCol="0" anchor="b"/>
          <a:lstStyle>
            <a:lvl1pPr algn="l">
              <a:defRPr sz="1300"/>
            </a:lvl1pPr>
          </a:lstStyle>
          <a:p>
            <a:endParaRPr lang="en-IN"/>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68" tIns="46584" rIns="93168" bIns="46584" rtlCol="0" anchor="b"/>
          <a:lstStyle>
            <a:lvl1pPr algn="r">
              <a:defRPr sz="1300"/>
            </a:lvl1pPr>
          </a:lstStyle>
          <a:p>
            <a:fld id="{950DD687-F4F6-465A-96D8-4D0FB4EAC8D8}" type="slidenum">
              <a:rPr lang="en-IN" smtClean="0"/>
              <a:t>‹#›</a:t>
            </a:fld>
            <a:endParaRPr lang="en-IN"/>
          </a:p>
        </p:txBody>
      </p:sp>
    </p:spTree>
    <p:extLst>
      <p:ext uri="{BB962C8B-B14F-4D97-AF65-F5344CB8AC3E}">
        <p14:creationId xmlns:p14="http://schemas.microsoft.com/office/powerpoint/2010/main" val="494124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50DD687-F4F6-465A-96D8-4D0FB4EAC8D8}" type="slidenum">
              <a:rPr lang="en-IN" smtClean="0"/>
              <a:t>3</a:t>
            </a:fld>
            <a:endParaRPr lang="en-IN"/>
          </a:p>
        </p:txBody>
      </p:sp>
    </p:spTree>
    <p:extLst>
      <p:ext uri="{BB962C8B-B14F-4D97-AF65-F5344CB8AC3E}">
        <p14:creationId xmlns:p14="http://schemas.microsoft.com/office/powerpoint/2010/main" val="939592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796D6ED-CB28-4818-8768-3BF4C4613044}" type="datetime1">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3287117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931413-FA52-49F3-9355-C8DDA5308B49}" type="datetime1">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165686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256386-79D4-43EE-A2BA-EF7C5319BBEA}" type="datetime1">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4001079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1020918-75B5-4757-8C7F-3540D153DA53}" type="datetime1">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822154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721E02D-4F3A-4B20-9694-EAD5C34D60B2}" type="datetime1">
              <a:rPr lang="en-IN" smtClean="0"/>
              <a:t>30-12-2024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2848055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9D1966-D39D-4804-9AFB-41058360D5E8}" type="datetime1">
              <a:rPr lang="en-IN" smtClean="0"/>
              <a:t>30-12-2024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1792917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DF0CF-F63C-462D-B79B-C3293FED320B}" type="datetime1">
              <a:rPr lang="en-IN" smtClean="0"/>
              <a:t>30-12-2024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1631595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66E0D69-27B3-490B-BB87-67D405E6F129}" type="datetime1">
              <a:rPr lang="en-IN" smtClean="0"/>
              <a:t>30-12-2024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3539064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E9E8B196-4D73-416E-8F16-0F0B4E518760}" type="datetime1">
              <a:rPr lang="en-IN" smtClean="0"/>
              <a:t>30-12-2024</a:t>
            </a:fld>
            <a:endParaRPr lang="en-IN"/>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3608514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3D3BE2-8AD6-4038-A1EB-0B10E3E1B139}" type="datetime1">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3198245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84DBD4-0AA0-4402-BEC0-B5746C539D17}" type="datetime1">
              <a:rPr lang="en-IN" smtClean="0"/>
              <a:t>30-12-2024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E3E7D1-2C71-497A-8583-ED8CEF4B2CEE}" type="slidenum">
              <a:rPr lang="en-IN" smtClean="0"/>
              <a:t>‹#›</a:t>
            </a:fld>
            <a:endParaRPr lang="en-IN"/>
          </a:p>
        </p:txBody>
      </p:sp>
    </p:spTree>
    <p:extLst>
      <p:ext uri="{BB962C8B-B14F-4D97-AF65-F5344CB8AC3E}">
        <p14:creationId xmlns:p14="http://schemas.microsoft.com/office/powerpoint/2010/main" val="694744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4B413D2-5C7F-4974-A3C5-2DB923743E97}" type="datetime1">
              <a:rPr lang="en-IN" smtClean="0"/>
              <a:t>30-12-2024</a:t>
            </a:fld>
            <a:endParaRPr lang="en-IN"/>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E3E7D1-2C71-497A-8583-ED8CEF4B2CEE}" type="slidenum">
              <a:rPr lang="en-IN" smtClean="0"/>
              <a:t>‹#›</a:t>
            </a:fld>
            <a:endParaRPr lang="en-IN"/>
          </a:p>
        </p:txBody>
      </p:sp>
    </p:spTree>
    <p:extLst>
      <p:ext uri="{BB962C8B-B14F-4D97-AF65-F5344CB8AC3E}">
        <p14:creationId xmlns:p14="http://schemas.microsoft.com/office/powerpoint/2010/main" val="3558655233"/>
      </p:ext>
    </p:extLst>
  </p:cSld>
  <p:clrMap bg1="lt1" tx1="dk1" bg2="lt2" tx2="dk2" accent1="accent1" accent2="accent2" accent3="accent3" accent4="accent4" accent5="accent5" accent6="accent6" hlink="hlink" folHlink="folHlink"/>
  <p:sldLayoutIdLst>
    <p:sldLayoutId id="2147484016" r:id="rId1"/>
    <p:sldLayoutId id="2147484017" r:id="rId2"/>
    <p:sldLayoutId id="2147484018" r:id="rId3"/>
    <p:sldLayoutId id="2147484019" r:id="rId4"/>
    <p:sldLayoutId id="2147484020" r:id="rId5"/>
    <p:sldLayoutId id="2147484021" r:id="rId6"/>
    <p:sldLayoutId id="2147484022" r:id="rId7"/>
    <p:sldLayoutId id="2147484023" r:id="rId8"/>
    <p:sldLayoutId id="2147484024" r:id="rId9"/>
    <p:sldLayoutId id="2147484025" r:id="rId10"/>
    <p:sldLayoutId id="2147484026"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slide" Target="slide4.x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1339" y="2625149"/>
            <a:ext cx="7162551" cy="461665"/>
          </a:xfrm>
          <a:prstGeom prst="rect">
            <a:avLst/>
          </a:prstGeom>
        </p:spPr>
        <p:txBody>
          <a:bodyPr wrap="square">
            <a:spAutoFit/>
          </a:bodyPr>
          <a:lstStyle/>
          <a:p>
            <a:pPr algn="ctr"/>
            <a:r>
              <a:rPr lang="en-US" dirty="0" smtClean="0">
                <a:latin typeface="Times New Roman" panose="02020603050405020304" pitchFamily="18" charset="0"/>
                <a:cs typeface="Times New Roman" panose="02020603050405020304" pitchFamily="18" charset="0"/>
              </a:rPr>
              <a:t>Presented by: </a:t>
            </a:r>
            <a:r>
              <a:rPr lang="en-US" b="1"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Vipan</a:t>
            </a:r>
            <a:r>
              <a:rPr lang="en-US" b="1" dirty="0" smtClean="0">
                <a:latin typeface="Times New Roman" panose="02020603050405020304" pitchFamily="18" charset="0"/>
                <a:cs typeface="Times New Roman" panose="02020603050405020304" pitchFamily="18" charset="0"/>
              </a:rPr>
              <a:t> </a:t>
            </a:r>
          </a:p>
        </p:txBody>
      </p:sp>
      <p:sp>
        <p:nvSpPr>
          <p:cNvPr id="7" name="Rectangle 6"/>
          <p:cNvSpPr/>
          <p:nvPr/>
        </p:nvSpPr>
        <p:spPr>
          <a:xfrm>
            <a:off x="1709489" y="4111606"/>
            <a:ext cx="6026252" cy="1015663"/>
          </a:xfrm>
          <a:prstGeom prst="rect">
            <a:avLst/>
          </a:prstGeom>
        </p:spPr>
        <p:txBody>
          <a:bodyPr wrap="square">
            <a:spAutoFit/>
          </a:bodyPr>
          <a:lstStyle/>
          <a:p>
            <a:pPr algn="ctr"/>
            <a:r>
              <a:rPr lang="en-US" sz="2000" dirty="0" smtClean="0">
                <a:latin typeface="Times New Roman" pitchFamily="18" charset="0"/>
                <a:cs typeface="Times New Roman" pitchFamily="18" charset="0"/>
              </a:rPr>
              <a:t>Department of Computer </a:t>
            </a:r>
            <a:r>
              <a:rPr lang="en-US" sz="2000" dirty="0" smtClean="0">
                <a:latin typeface="Times New Roman" pitchFamily="18" charset="0"/>
                <a:cs typeface="Times New Roman" pitchFamily="18" charset="0"/>
              </a:rPr>
              <a:t>Applications </a:t>
            </a:r>
            <a:endParaRPr lang="en-US" sz="2000" dirty="0" smtClean="0">
              <a:latin typeface="Times New Roman" pitchFamily="18" charset="0"/>
              <a:cs typeface="Times New Roman" pitchFamily="18" charset="0"/>
            </a:endParaRPr>
          </a:p>
          <a:p>
            <a:pPr algn="ctr"/>
            <a:r>
              <a:rPr lang="en-US" sz="2000" dirty="0" smtClean="0">
                <a:latin typeface="Times New Roman" pitchFamily="18" charset="0"/>
                <a:cs typeface="Times New Roman" pitchFamily="18" charset="0"/>
              </a:rPr>
              <a:t>RIMT </a:t>
            </a:r>
            <a:r>
              <a:rPr lang="en-US" sz="2000" dirty="0">
                <a:latin typeface="Times New Roman" pitchFamily="18" charset="0"/>
                <a:cs typeface="Times New Roman" pitchFamily="18" charset="0"/>
              </a:rPr>
              <a:t>UNIVERSITY</a:t>
            </a:r>
          </a:p>
          <a:p>
            <a:pPr algn="ctr"/>
            <a:r>
              <a:rPr lang="da-DK" sz="2000" dirty="0" smtClean="0">
                <a:latin typeface="Times New Roman" pitchFamily="18" charset="0"/>
                <a:cs typeface="Times New Roman" pitchFamily="18" charset="0"/>
              </a:rPr>
              <a:t> </a:t>
            </a:r>
            <a:r>
              <a:rPr lang="da-DK" sz="2000" dirty="0">
                <a:latin typeface="Times New Roman" pitchFamily="18" charset="0"/>
                <a:cs typeface="Times New Roman" pitchFamily="18" charset="0"/>
              </a:rPr>
              <a:t>MANDI </a:t>
            </a:r>
            <a:r>
              <a:rPr lang="da-DK" sz="2000" dirty="0" smtClean="0">
                <a:latin typeface="Times New Roman" pitchFamily="18" charset="0"/>
                <a:cs typeface="Times New Roman" pitchFamily="18" charset="0"/>
              </a:rPr>
              <a:t>GOBINDGARH (Punjab)</a:t>
            </a:r>
            <a:endParaRPr lang="en-US" sz="2000" dirty="0"/>
          </a:p>
        </p:txBody>
      </p:sp>
      <p:pic>
        <p:nvPicPr>
          <p:cNvPr id="8" name="Picture 7"/>
          <p:cNvPicPr/>
          <p:nvPr/>
        </p:nvPicPr>
        <p:blipFill>
          <a:blip r:embed="rId2" cstate="print">
            <a:clrChange>
              <a:clrFrom>
                <a:srgbClr val="337CA1"/>
              </a:clrFrom>
              <a:clrTo>
                <a:srgbClr val="337CA1">
                  <a:alpha val="0"/>
                </a:srgbClr>
              </a:clrTo>
            </a:clrChang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889829" y="5254172"/>
            <a:ext cx="1665572" cy="1091756"/>
          </a:xfrm>
          <a:prstGeom prst="rect">
            <a:avLst/>
          </a:prstGeom>
          <a:noFill/>
          <a:ln>
            <a:noFill/>
          </a:ln>
        </p:spPr>
      </p:pic>
      <p:sp>
        <p:nvSpPr>
          <p:cNvPr id="9" name="Title 3"/>
          <p:cNvSpPr>
            <a:spLocks noGrp="1"/>
          </p:cNvSpPr>
          <p:nvPr>
            <p:ph type="ctrTitle"/>
          </p:nvPr>
        </p:nvSpPr>
        <p:spPr>
          <a:xfrm>
            <a:off x="0" y="691717"/>
            <a:ext cx="9113002" cy="1019507"/>
          </a:xfrm>
        </p:spPr>
        <p:txBody>
          <a:bodyPr>
            <a:normAutofit/>
          </a:bodyPr>
          <a:lstStyle/>
          <a:p>
            <a:r>
              <a:rPr lang="en-US" sz="3200" b="1" dirty="0" smtClean="0">
                <a:latin typeface="Times New Roman" panose="02020603050405020304" pitchFamily="18" charset="0"/>
                <a:cs typeface="Times New Roman" panose="02020603050405020304" pitchFamily="18" charset="0"/>
              </a:rPr>
              <a:t>Power Aware-Deep Learning Based Virtual Machine Allocation in Cloud Computing</a:t>
            </a:r>
            <a:endParaRPr lang="en-IN"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74395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71" y="2191658"/>
            <a:ext cx="3802744" cy="2119085"/>
          </a:xfrm>
        </p:spPr>
        <p:txBody>
          <a:bodyPr>
            <a:normAutofit/>
          </a:bodyPr>
          <a:lstStyle/>
          <a:p>
            <a:pPr algn="ct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Introduction”</a:t>
            </a:r>
            <a:endParaRPr lang="en-US" b="1" dirty="0"/>
          </a:p>
        </p:txBody>
      </p:sp>
      <p:sp>
        <p:nvSpPr>
          <p:cNvPr id="4" name="Slide Number Placeholder 3"/>
          <p:cNvSpPr>
            <a:spLocks noGrp="1"/>
          </p:cNvSpPr>
          <p:nvPr>
            <p:ph type="sldNum" sz="quarter" idx="12"/>
          </p:nvPr>
        </p:nvSpPr>
        <p:spPr/>
        <p:txBody>
          <a:bodyPr/>
          <a:lstStyle/>
          <a:p>
            <a:fld id="{1DE3E7D1-2C71-497A-8583-ED8CEF4B2CEE}" type="slidenum">
              <a:rPr lang="en-IN" smtClean="0"/>
              <a:t>2</a:t>
            </a:fld>
            <a:endParaRPr lang="en-IN"/>
          </a:p>
        </p:txBody>
      </p:sp>
    </p:spTree>
    <p:extLst>
      <p:ext uri="{BB962C8B-B14F-4D97-AF65-F5344CB8AC3E}">
        <p14:creationId xmlns:p14="http://schemas.microsoft.com/office/powerpoint/2010/main" val="33773643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1259" y="63721"/>
            <a:ext cx="6752811" cy="855775"/>
          </a:xfrm>
        </p:spPr>
        <p:txBody>
          <a:bodyPr>
            <a:normAutofit/>
          </a:bodyPr>
          <a:lstStyle/>
          <a:p>
            <a:pPr algn="ctr"/>
            <a:r>
              <a:rPr lang="en-US" dirty="0" smtClean="0">
                <a:latin typeface="Times New Roman" panose="02020603050405020304" pitchFamily="18" charset="0"/>
                <a:cs typeface="Times New Roman" panose="02020603050405020304" pitchFamily="18" charset="0"/>
              </a:rPr>
              <a:t>Introduction </a:t>
            </a:r>
            <a:r>
              <a:rPr lang="en-US" sz="1800" dirty="0" smtClean="0">
                <a:latin typeface="Times New Roman" panose="02020603050405020304" pitchFamily="18" charset="0"/>
                <a:cs typeface="Times New Roman" panose="02020603050405020304" pitchFamily="18" charset="0"/>
              </a:rPr>
              <a:t>(1/3</a:t>
            </a:r>
            <a:r>
              <a:rPr lang="en-US" sz="1800"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2199860" y="1444486"/>
            <a:ext cx="970154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IN"/>
          </a:p>
        </p:txBody>
      </p:sp>
      <p:graphicFrame>
        <p:nvGraphicFramePr>
          <p:cNvPr id="6" name="Object 5"/>
          <p:cNvGraphicFramePr>
            <a:graphicFrameLocks noChangeAspect="1"/>
          </p:cNvGraphicFramePr>
          <p:nvPr>
            <p:extLst>
              <p:ext uri="{D42A27DB-BD31-4B8C-83A1-F6EECF244321}">
                <p14:modId xmlns:p14="http://schemas.microsoft.com/office/powerpoint/2010/main" val="61471043"/>
              </p:ext>
            </p:extLst>
          </p:nvPr>
        </p:nvGraphicFramePr>
        <p:xfrm>
          <a:off x="1891013" y="1060174"/>
          <a:ext cx="5553301" cy="5542128"/>
        </p:xfrm>
        <a:graphic>
          <a:graphicData uri="http://schemas.openxmlformats.org/presentationml/2006/ole">
            <mc:AlternateContent xmlns:mc="http://schemas.openxmlformats.org/markup-compatibility/2006">
              <mc:Choice xmlns:v="urn:schemas-microsoft-com:vml" Requires="v">
                <p:oleObj spid="_x0000_s1109" name="Visio" r:id="rId4" imgW="6648319" imgH="8477224" progId="Visio.Drawing.15">
                  <p:embed/>
                </p:oleObj>
              </mc:Choice>
              <mc:Fallback>
                <p:oleObj name="Visio" r:id="rId4" imgW="6648319" imgH="8477224" progId="Visio.Drawing.15">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1013" y="1060174"/>
                        <a:ext cx="5553301" cy="5542128"/>
                      </a:xfrm>
                      <a:prstGeom prst="rect">
                        <a:avLst/>
                      </a:prstGeom>
                      <a:noFill/>
                    </p:spPr>
                  </p:pic>
                </p:oleObj>
              </mc:Fallback>
            </mc:AlternateContent>
          </a:graphicData>
        </a:graphic>
      </p:graphicFrame>
      <p:sp>
        <p:nvSpPr>
          <p:cNvPr id="4" name="Slide Number Placeholder 3"/>
          <p:cNvSpPr>
            <a:spLocks noGrp="1"/>
          </p:cNvSpPr>
          <p:nvPr>
            <p:ph type="sldNum" sz="quarter" idx="12"/>
          </p:nvPr>
        </p:nvSpPr>
        <p:spPr/>
        <p:txBody>
          <a:bodyPr/>
          <a:lstStyle/>
          <a:p>
            <a:fld id="{1DE3E7D1-2C71-497A-8583-ED8CEF4B2CEE}" type="slidenum">
              <a:rPr lang="en-IN" smtClean="0"/>
              <a:t>3</a:t>
            </a:fld>
            <a:endParaRPr lang="en-IN"/>
          </a:p>
        </p:txBody>
      </p:sp>
    </p:spTree>
    <p:extLst>
      <p:ext uri="{BB962C8B-B14F-4D97-AF65-F5344CB8AC3E}">
        <p14:creationId xmlns:p14="http://schemas.microsoft.com/office/powerpoint/2010/main" val="32806610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42835"/>
            <a:ext cx="7886700" cy="1325563"/>
          </a:xfrm>
        </p:spPr>
        <p:txBody>
          <a:bodyPr/>
          <a:lstStyle/>
          <a:p>
            <a:pPr algn="ctr"/>
            <a:r>
              <a:rPr lang="en-US" dirty="0" smtClean="0">
                <a:latin typeface="Times New Roman" panose="02020603050405020304" pitchFamily="18" charset="0"/>
                <a:cs typeface="Times New Roman" panose="02020603050405020304" pitchFamily="18" charset="0"/>
              </a:rPr>
              <a:t>Introduction </a:t>
            </a:r>
            <a:r>
              <a:rPr lang="en-US" sz="1800" dirty="0" smtClean="0">
                <a:latin typeface="Times New Roman" panose="02020603050405020304" pitchFamily="18" charset="0"/>
                <a:cs typeface="Times New Roman" panose="02020603050405020304" pitchFamily="18" charset="0"/>
              </a:rPr>
              <a:t>(2/3)</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8649" y="1181686"/>
            <a:ext cx="8022981" cy="5275385"/>
          </a:xfrm>
        </p:spPr>
        <p:txBody>
          <a:bodyPr>
            <a:noAutofit/>
          </a:bodyPr>
          <a:lstStyle/>
          <a:p>
            <a:pPr algn="just"/>
            <a:r>
              <a:rPr lang="en-US" sz="2400" b="1" dirty="0">
                <a:latin typeface="Times New Roman" panose="02020603050405020304" pitchFamily="18" charset="0"/>
                <a:cs typeface="Times New Roman" panose="02020603050405020304" pitchFamily="18" charset="0"/>
              </a:rPr>
              <a:t>PMs and VMs:</a:t>
            </a:r>
            <a:endParaRPr lang="en-US" sz="2400" dirty="0">
              <a:latin typeface="Times New Roman" panose="02020603050405020304" pitchFamily="18" charset="0"/>
              <a:cs typeface="Times New Roman" panose="02020603050405020304" pitchFamily="18" charset="0"/>
            </a:endParaRPr>
          </a:p>
          <a:p>
            <a:pPr lvl="1" algn="just"/>
            <a:r>
              <a:rPr lang="en-US" sz="2000" b="1" dirty="0">
                <a:latin typeface="Times New Roman" panose="02020603050405020304" pitchFamily="18" charset="0"/>
                <a:cs typeface="Times New Roman" panose="02020603050405020304" pitchFamily="18" charset="0"/>
              </a:rPr>
              <a:t>PMs:</a:t>
            </a:r>
            <a:r>
              <a:rPr lang="en-US" sz="2000" dirty="0">
                <a:latin typeface="Times New Roman" panose="02020603050405020304" pitchFamily="18" charset="0"/>
                <a:cs typeface="Times New Roman" panose="02020603050405020304" pitchFamily="18" charset="0"/>
              </a:rPr>
              <a:t> Physical machines that contain hardware components.</a:t>
            </a:r>
          </a:p>
          <a:p>
            <a:pPr lvl="1" algn="just"/>
            <a:r>
              <a:rPr lang="en-US" sz="2000" b="1" dirty="0">
                <a:latin typeface="Times New Roman" panose="02020603050405020304" pitchFamily="18" charset="0"/>
                <a:cs typeface="Times New Roman" panose="02020603050405020304" pitchFamily="18" charset="0"/>
              </a:rPr>
              <a:t>VMs:</a:t>
            </a:r>
            <a:r>
              <a:rPr lang="en-US" sz="2000" dirty="0">
                <a:latin typeface="Times New Roman" panose="02020603050405020304" pitchFamily="18" charset="0"/>
                <a:cs typeface="Times New Roman" panose="02020603050405020304" pitchFamily="18" charset="0"/>
              </a:rPr>
              <a:t> Virtual machines that utilize PM resources</a:t>
            </a:r>
            <a:r>
              <a:rPr lang="en-US" sz="2000" dirty="0" smtClean="0">
                <a:latin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Cloud Computing Challenges:</a:t>
            </a:r>
            <a:endParaRPr lang="en-US" sz="2400" dirty="0" smtClean="0">
              <a:latin typeface="Times New Roman" panose="02020603050405020304" pitchFamily="18" charset="0"/>
              <a:cs typeface="Times New Roman" panose="02020603050405020304" pitchFamily="18" charset="0"/>
            </a:endParaRPr>
          </a:p>
          <a:p>
            <a:pPr lvl="1" algn="just"/>
            <a:r>
              <a:rPr lang="en-US" sz="2000" b="1" dirty="0" smtClean="0">
                <a:latin typeface="Times New Roman" panose="02020603050405020304" pitchFamily="18" charset="0"/>
                <a:cs typeface="Times New Roman" panose="02020603050405020304" pitchFamily="18" charset="0"/>
              </a:rPr>
              <a:t>Resource Provisioning:</a:t>
            </a:r>
            <a:r>
              <a:rPr lang="en-US" sz="2000" dirty="0" smtClean="0">
                <a:latin typeface="Times New Roman" panose="02020603050405020304" pitchFamily="18" charset="0"/>
                <a:cs typeface="Times New Roman" panose="02020603050405020304" pitchFamily="18" charset="0"/>
              </a:rPr>
              <a:t> Difficulty in managing large-scale resource allocation due to increasing user demand.</a:t>
            </a:r>
          </a:p>
          <a:p>
            <a:pPr lvl="1" algn="just"/>
            <a:r>
              <a:rPr lang="en-US" sz="2000" b="1" dirty="0" smtClean="0">
                <a:latin typeface="Times New Roman" panose="02020603050405020304" pitchFamily="18" charset="0"/>
                <a:cs typeface="Times New Roman" panose="02020603050405020304" pitchFamily="18" charset="0"/>
              </a:rPr>
              <a:t>Energy Consumption:</a:t>
            </a:r>
            <a:r>
              <a:rPr lang="en-US" sz="2000" dirty="0" smtClean="0">
                <a:latin typeface="Times New Roman" panose="02020603050405020304" pitchFamily="18" charset="0"/>
                <a:cs typeface="Times New Roman" panose="02020603050405020304" pitchFamily="18" charset="0"/>
              </a:rPr>
              <a:t> High energy usage caused by heavy workloads on cloud servers.</a:t>
            </a:r>
          </a:p>
          <a:p>
            <a:pPr lvl="1" algn="just"/>
            <a:r>
              <a:rPr lang="en-US" sz="2000" b="1" dirty="0" smtClean="0">
                <a:latin typeface="Times New Roman" panose="02020603050405020304" pitchFamily="18" charset="0"/>
                <a:cs typeface="Times New Roman" panose="02020603050405020304" pitchFamily="18" charset="0"/>
              </a:rPr>
              <a:t>Environmental Impact:</a:t>
            </a:r>
            <a:r>
              <a:rPr lang="en-US" sz="2000" dirty="0" smtClean="0">
                <a:latin typeface="Times New Roman" panose="02020603050405020304" pitchFamily="18" charset="0"/>
                <a:cs typeface="Times New Roman" panose="02020603050405020304" pitchFamily="18" charset="0"/>
              </a:rPr>
              <a:t> High carbon footprint associated with energy consumption.</a:t>
            </a:r>
          </a:p>
          <a:p>
            <a:pPr algn="just"/>
            <a:r>
              <a:rPr lang="en-US" sz="2400" b="1" dirty="0" smtClean="0">
                <a:latin typeface="Times New Roman" panose="02020603050405020304" pitchFamily="18" charset="0"/>
                <a:cs typeface="Times New Roman" panose="02020603050405020304" pitchFamily="18" charset="0"/>
              </a:rPr>
              <a:t>Green Oriented Computing Services (GOS):</a:t>
            </a:r>
            <a:endParaRPr lang="en-US" sz="2400" dirty="0" smtClean="0">
              <a:latin typeface="Times New Roman" panose="02020603050405020304" pitchFamily="18" charset="0"/>
              <a:cs typeface="Times New Roman" panose="02020603050405020304" pitchFamily="18" charset="0"/>
            </a:endParaRPr>
          </a:p>
          <a:p>
            <a:pPr lvl="1" algn="just"/>
            <a:r>
              <a:rPr lang="en-US" sz="2000" b="1" dirty="0" smtClean="0">
                <a:latin typeface="Times New Roman" panose="02020603050405020304" pitchFamily="18" charset="0"/>
                <a:cs typeface="Times New Roman" panose="02020603050405020304" pitchFamily="18" charset="0"/>
              </a:rPr>
              <a:t>VM Migration:</a:t>
            </a:r>
            <a:r>
              <a:rPr lang="en-US" sz="2000" dirty="0" smtClean="0">
                <a:latin typeface="Times New Roman" panose="02020603050405020304" pitchFamily="18" charset="0"/>
                <a:cs typeface="Times New Roman" panose="02020603050405020304" pitchFamily="18" charset="0"/>
              </a:rPr>
              <a:t> Shifting VMs between PMs to optimize energy usage and reduce emissions.</a:t>
            </a:r>
          </a:p>
          <a:p>
            <a:pPr lvl="1" algn="just"/>
            <a:r>
              <a:rPr lang="en-US" sz="2000" b="1" dirty="0" smtClean="0">
                <a:latin typeface="Times New Roman" panose="02020603050405020304" pitchFamily="18" charset="0"/>
                <a:cs typeface="Times New Roman" panose="02020603050405020304" pitchFamily="18" charset="0"/>
                <a:hlinkClick r:id="rId2" action="ppaction://hlinksldjump"/>
              </a:rPr>
              <a:t>Hotspot PMs</a:t>
            </a:r>
            <a:r>
              <a:rPr lang="en-US" sz="2000" b="1" dirty="0" smtClean="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PMs that are either over-utilized or under-utilized.</a:t>
            </a:r>
          </a:p>
        </p:txBody>
      </p:sp>
      <p:sp>
        <p:nvSpPr>
          <p:cNvPr id="4" name="Slide Number Placeholder 3"/>
          <p:cNvSpPr>
            <a:spLocks noGrp="1"/>
          </p:cNvSpPr>
          <p:nvPr>
            <p:ph type="sldNum" sz="quarter" idx="12"/>
          </p:nvPr>
        </p:nvSpPr>
        <p:spPr/>
        <p:txBody>
          <a:bodyPr/>
          <a:lstStyle/>
          <a:p>
            <a:fld id="{1DE3E7D1-2C71-497A-8583-ED8CEF4B2CEE}" type="slidenum">
              <a:rPr lang="en-IN" smtClean="0"/>
              <a:t>4</a:t>
            </a:fld>
            <a:endParaRPr lang="en-IN"/>
          </a:p>
        </p:txBody>
      </p:sp>
    </p:spTree>
    <p:extLst>
      <p:ext uri="{BB962C8B-B14F-4D97-AF65-F5344CB8AC3E}">
        <p14:creationId xmlns:p14="http://schemas.microsoft.com/office/powerpoint/2010/main" val="29612414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282728"/>
            <a:ext cx="7886700" cy="4894235"/>
          </a:xfrm>
        </p:spPr>
        <p:txBody>
          <a:bodyPr>
            <a:normAutofit/>
          </a:bodyPr>
          <a:lstStyle/>
          <a:p>
            <a:pPr algn="just"/>
            <a:r>
              <a:rPr lang="en-US" sz="2400" b="1" dirty="0">
                <a:latin typeface="Times New Roman" panose="02020603050405020304" pitchFamily="18" charset="0"/>
                <a:cs typeface="Times New Roman" panose="02020603050405020304" pitchFamily="18" charset="0"/>
              </a:rPr>
              <a:t>Research Focus:</a:t>
            </a:r>
            <a:endParaRPr lang="en-US" sz="2400" dirty="0">
              <a:latin typeface="Times New Roman" panose="02020603050405020304" pitchFamily="18" charset="0"/>
              <a:cs typeface="Times New Roman" panose="02020603050405020304" pitchFamily="18" charset="0"/>
            </a:endParaRPr>
          </a:p>
          <a:p>
            <a:pPr lvl="1" algn="just"/>
            <a:r>
              <a:rPr lang="en-US" sz="2000" b="1" dirty="0">
                <a:latin typeface="Times New Roman" panose="02020603050405020304" pitchFamily="18" charset="0"/>
                <a:cs typeface="Times New Roman" panose="02020603050405020304" pitchFamily="18" charset="0"/>
              </a:rPr>
              <a:t>VM Replacement:</a:t>
            </a:r>
            <a:r>
              <a:rPr lang="en-US" sz="2000" dirty="0">
                <a:latin typeface="Times New Roman" panose="02020603050405020304" pitchFamily="18" charset="0"/>
                <a:cs typeface="Times New Roman" panose="02020603050405020304" pitchFamily="18" charset="0"/>
              </a:rPr>
              <a:t> Selecting and replacing VMs from hotspot PMs based on their previous SLA and </a:t>
            </a:r>
            <a:r>
              <a:rPr lang="en-US" sz="2000" dirty="0" err="1">
                <a:latin typeface="Times New Roman" panose="02020603050405020304" pitchFamily="18" charset="0"/>
                <a:cs typeface="Times New Roman" panose="02020603050405020304" pitchFamily="18" charset="0"/>
              </a:rPr>
              <a:t>QoS</a:t>
            </a:r>
            <a:r>
              <a:rPr lang="en-US" sz="2000" dirty="0">
                <a:latin typeface="Times New Roman" panose="02020603050405020304" pitchFamily="18" charset="0"/>
                <a:cs typeface="Times New Roman" panose="02020603050405020304" pitchFamily="18" charset="0"/>
              </a:rPr>
              <a:t> parameters.</a:t>
            </a:r>
          </a:p>
          <a:p>
            <a:pPr lvl="1" algn="just"/>
            <a:r>
              <a:rPr lang="en-US" sz="2000" b="1" dirty="0">
                <a:latin typeface="Times New Roman" panose="02020603050405020304" pitchFamily="18" charset="0"/>
                <a:cs typeface="Times New Roman" panose="02020603050405020304" pitchFamily="18" charset="0"/>
              </a:rPr>
              <a:t>Goal:</a:t>
            </a:r>
            <a:r>
              <a:rPr lang="en-US" sz="2000" dirty="0">
                <a:latin typeface="Times New Roman" panose="02020603050405020304" pitchFamily="18" charset="0"/>
                <a:cs typeface="Times New Roman" panose="02020603050405020304" pitchFamily="18" charset="0"/>
              </a:rPr>
              <a:t> Maintain </a:t>
            </a:r>
            <a:r>
              <a:rPr lang="en-US" sz="2000" dirty="0" smtClean="0">
                <a:latin typeface="Times New Roman" panose="02020603050405020304" pitchFamily="18" charset="0"/>
                <a:cs typeface="Times New Roman" panose="02020603050405020304" pitchFamily="18" charset="0"/>
              </a:rPr>
              <a:t>performance of cloud server and </a:t>
            </a:r>
            <a:r>
              <a:rPr lang="en-US" sz="2000" dirty="0">
                <a:latin typeface="Times New Roman" panose="02020603050405020304" pitchFamily="18" charset="0"/>
                <a:cs typeface="Times New Roman" panose="02020603050405020304" pitchFamily="18" charset="0"/>
              </a:rPr>
              <a:t>reduce energy consumption</a:t>
            </a:r>
            <a:r>
              <a:rPr lang="en-US" sz="2000" dirty="0" smtClean="0">
                <a:latin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Evolution of Cloud Computing:</a:t>
            </a:r>
            <a:endParaRPr lang="en-US" sz="2400" dirty="0" smtClean="0">
              <a:latin typeface="Times New Roman" panose="02020603050405020304" pitchFamily="18" charset="0"/>
              <a:cs typeface="Times New Roman" panose="02020603050405020304" pitchFamily="18" charset="0"/>
            </a:endParaRPr>
          </a:p>
          <a:p>
            <a:pPr lvl="1" algn="just"/>
            <a:r>
              <a:rPr lang="en-US" sz="2000" b="1" dirty="0" smtClean="0">
                <a:latin typeface="Times New Roman" panose="02020603050405020304" pitchFamily="18" charset="0"/>
                <a:cs typeface="Times New Roman" panose="02020603050405020304" pitchFamily="18" charset="0"/>
              </a:rPr>
              <a:t>Early Focus:</a:t>
            </a:r>
            <a:r>
              <a:rPr lang="en-US" sz="2000" dirty="0" smtClean="0">
                <a:latin typeface="Times New Roman" panose="02020603050405020304" pitchFamily="18" charset="0"/>
                <a:cs typeface="Times New Roman" panose="02020603050405020304" pitchFamily="18" charset="0"/>
              </a:rPr>
              <a:t> Faster execution and accurate results.</a:t>
            </a:r>
          </a:p>
          <a:p>
            <a:pPr lvl="1" algn="just"/>
            <a:r>
              <a:rPr lang="en-US" sz="2000" b="1" dirty="0" smtClean="0">
                <a:latin typeface="Times New Roman" panose="02020603050405020304" pitchFamily="18" charset="0"/>
                <a:cs typeface="Times New Roman" panose="02020603050405020304" pitchFamily="18" charset="0"/>
              </a:rPr>
              <a:t>Shift:</a:t>
            </a:r>
            <a:r>
              <a:rPr lang="en-US" sz="2000" dirty="0" smtClean="0">
                <a:latin typeface="Times New Roman" panose="02020603050405020304" pitchFamily="18" charset="0"/>
                <a:cs typeface="Times New Roman" panose="02020603050405020304" pitchFamily="18" charset="0"/>
              </a:rPr>
              <a:t> Handling requests and power-efficient scheduling.</a:t>
            </a:r>
          </a:p>
          <a:p>
            <a:pPr algn="just"/>
            <a:r>
              <a:rPr lang="en-US" sz="2400" b="1" dirty="0" smtClean="0">
                <a:latin typeface="Times New Roman" panose="02020603050405020304" pitchFamily="18" charset="0"/>
                <a:cs typeface="Times New Roman" panose="02020603050405020304" pitchFamily="18" charset="0"/>
              </a:rPr>
              <a:t>Power Consumption:</a:t>
            </a:r>
            <a:endParaRPr lang="en-US" sz="2400" dirty="0" smtClean="0">
              <a:latin typeface="Times New Roman" panose="02020603050405020304" pitchFamily="18" charset="0"/>
              <a:cs typeface="Times New Roman" panose="02020603050405020304" pitchFamily="18" charset="0"/>
            </a:endParaRPr>
          </a:p>
          <a:p>
            <a:pPr lvl="1" algn="just"/>
            <a:r>
              <a:rPr lang="en-US" sz="2000" b="1" dirty="0" smtClean="0">
                <a:latin typeface="Times New Roman" panose="02020603050405020304" pitchFamily="18" charset="0"/>
                <a:cs typeface="Times New Roman" panose="02020603050405020304" pitchFamily="18" charset="0"/>
              </a:rPr>
              <a:t>Idle Power:</a:t>
            </a:r>
            <a:r>
              <a:rPr lang="en-US" sz="2000" dirty="0" smtClean="0">
                <a:latin typeface="Times New Roman" panose="02020603050405020304" pitchFamily="18" charset="0"/>
                <a:cs typeface="Times New Roman" panose="02020603050405020304" pitchFamily="18" charset="0"/>
              </a:rPr>
              <a:t> Power consumed by a VM when not actively working.</a:t>
            </a:r>
          </a:p>
          <a:p>
            <a:pPr lvl="1" algn="just"/>
            <a:r>
              <a:rPr lang="en-US" sz="2000" b="1" dirty="0" smtClean="0">
                <a:latin typeface="Times New Roman" panose="02020603050405020304" pitchFamily="18" charset="0"/>
                <a:cs typeface="Times New Roman" panose="02020603050405020304" pitchFamily="18" charset="0"/>
              </a:rPr>
              <a:t>Execution Power:</a:t>
            </a:r>
            <a:r>
              <a:rPr lang="en-US" sz="2000" dirty="0" smtClean="0">
                <a:latin typeface="Times New Roman" panose="02020603050405020304" pitchFamily="18" charset="0"/>
                <a:cs typeface="Times New Roman" panose="02020603050405020304" pitchFamily="18" charset="0"/>
              </a:rPr>
              <a:t> Power consumed by a VM while executing a job.</a:t>
            </a:r>
          </a:p>
          <a:p>
            <a:pPr lvl="1" algn="just"/>
            <a:r>
              <a:rPr lang="en-US" sz="2000" b="1" dirty="0" smtClean="0">
                <a:latin typeface="Times New Roman" panose="02020603050405020304" pitchFamily="18" charset="0"/>
                <a:cs typeface="Times New Roman" panose="02020603050405020304" pitchFamily="18" charset="0"/>
              </a:rPr>
              <a:t>Total Energy:</a:t>
            </a:r>
            <a:r>
              <a:rPr lang="en-US" sz="2000" dirty="0" smtClean="0">
                <a:latin typeface="Times New Roman" panose="02020603050405020304" pitchFamily="18" charset="0"/>
                <a:cs typeface="Times New Roman" panose="02020603050405020304" pitchFamily="18" charset="0"/>
              </a:rPr>
              <a:t> </a:t>
            </a:r>
            <a:r>
              <a:rPr lang="en-US" sz="2000" i="1" dirty="0" smtClean="0">
                <a:latin typeface="Times New Roman" panose="02020603050405020304" pitchFamily="18" charset="0"/>
                <a:cs typeface="Times New Roman" panose="02020603050405020304" pitchFamily="18" charset="0"/>
              </a:rPr>
              <a:t>Idle power</a:t>
            </a:r>
            <a:r>
              <a:rPr lang="en-US" sz="2000" b="1" i="1" dirty="0" smtClean="0">
                <a:latin typeface="Times New Roman" panose="02020603050405020304" pitchFamily="18" charset="0"/>
                <a:cs typeface="Times New Roman" panose="02020603050405020304" pitchFamily="18" charset="0"/>
              </a:rPr>
              <a:t> + </a:t>
            </a:r>
            <a:r>
              <a:rPr lang="en-US" sz="2000" i="1" dirty="0" smtClean="0">
                <a:latin typeface="Times New Roman" panose="02020603050405020304" pitchFamily="18" charset="0"/>
                <a:cs typeface="Times New Roman" panose="02020603050405020304" pitchFamily="18" charset="0"/>
              </a:rPr>
              <a:t>Execution power.</a:t>
            </a:r>
            <a:endParaRPr lang="en-US" sz="20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DE3E7D1-2C71-497A-8583-ED8CEF4B2CEE}" type="slidenum">
              <a:rPr lang="en-IN" smtClean="0"/>
              <a:t>5</a:t>
            </a:fld>
            <a:endParaRPr lang="en-IN"/>
          </a:p>
        </p:txBody>
      </p:sp>
      <p:sp>
        <p:nvSpPr>
          <p:cNvPr id="5" name="Title 1"/>
          <p:cNvSpPr>
            <a:spLocks noGrp="1"/>
          </p:cNvSpPr>
          <p:nvPr>
            <p:ph type="title"/>
          </p:nvPr>
        </p:nvSpPr>
        <p:spPr>
          <a:xfrm>
            <a:off x="628650" y="-42835"/>
            <a:ext cx="7886700" cy="1325563"/>
          </a:xfrm>
        </p:spPr>
        <p:txBody>
          <a:bodyPr/>
          <a:lstStyle/>
          <a:p>
            <a:pPr algn="ctr"/>
            <a:r>
              <a:rPr lang="en-US" dirty="0" smtClean="0">
                <a:latin typeface="Times New Roman" panose="02020603050405020304" pitchFamily="18" charset="0"/>
                <a:cs typeface="Times New Roman" panose="02020603050405020304" pitchFamily="18" charset="0"/>
              </a:rPr>
              <a:t>Introduction </a:t>
            </a:r>
            <a:r>
              <a:rPr lang="en-US" sz="1800" dirty="0" smtClean="0">
                <a:latin typeface="Times New Roman" panose="02020603050405020304" pitchFamily="18" charset="0"/>
                <a:cs typeface="Times New Roman" panose="02020603050405020304" pitchFamily="18" charset="0"/>
              </a:rPr>
              <a:t>(3/3</a:t>
            </a:r>
            <a:r>
              <a:rPr lang="en-US" sz="1800"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95769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13173"/>
            <a:ext cx="7886700" cy="1325563"/>
          </a:xfrm>
        </p:spPr>
        <p:txBody>
          <a:bodyPr/>
          <a:lstStyle/>
          <a:p>
            <a:pPr algn="ctr"/>
            <a:r>
              <a:rPr lang="en-US" dirty="0" smtClean="0">
                <a:latin typeface="Times New Roman" panose="02020603050405020304" pitchFamily="18" charset="0"/>
                <a:cs typeface="Times New Roman" panose="02020603050405020304" pitchFamily="18" charset="0"/>
              </a:rPr>
              <a:t>VM Allocation and Migration policy</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8650" y="1136298"/>
            <a:ext cx="7886700" cy="4351338"/>
          </a:xfrm>
        </p:spPr>
        <p:txBody>
          <a:bodyPr>
            <a:noAutofit/>
          </a:bodyPr>
          <a:lstStyle/>
          <a:p>
            <a:pPr algn="just"/>
            <a:r>
              <a:rPr lang="en-US" sz="2000" b="1" dirty="0" smtClean="0">
                <a:latin typeface="Times New Roman" panose="02020603050405020304" pitchFamily="18" charset="0"/>
                <a:cs typeface="Times New Roman" panose="02020603050405020304" pitchFamily="18" charset="0"/>
              </a:rPr>
              <a:t>Goal:</a:t>
            </a:r>
            <a:r>
              <a:rPr lang="en-US" sz="2000" dirty="0" smtClean="0">
                <a:latin typeface="Times New Roman" panose="02020603050405020304" pitchFamily="18" charset="0"/>
                <a:cs typeface="Times New Roman" panose="02020603050405020304" pitchFamily="18" charset="0"/>
              </a:rPr>
              <a:t> Efficient allocation and migration of VMs to PMs for optimal performance and energy efficiency.</a:t>
            </a:r>
          </a:p>
          <a:p>
            <a:pPr algn="just"/>
            <a:r>
              <a:rPr lang="en-US" sz="2000" b="1" dirty="0" smtClean="0">
                <a:latin typeface="Times New Roman" panose="02020603050405020304" pitchFamily="18" charset="0"/>
                <a:cs typeface="Times New Roman" panose="02020603050405020304" pitchFamily="18" charset="0"/>
              </a:rPr>
              <a:t>VM Allocation Policies:</a:t>
            </a:r>
            <a:r>
              <a:rPr lang="en-US" sz="2000" dirty="0" smtClean="0">
                <a:latin typeface="Times New Roman" panose="02020603050405020304" pitchFamily="18" charset="0"/>
                <a:cs typeface="Times New Roman" panose="02020603050405020304" pitchFamily="18" charset="0"/>
              </a:rPr>
              <a:t> Strategies for distributing VMs across PMs to achieve resource optimization, fault tolerance, scalability, energy efficiency, and </a:t>
            </a:r>
            <a:r>
              <a:rPr lang="en-US" sz="2000" dirty="0" err="1" smtClean="0">
                <a:latin typeface="Times New Roman" panose="02020603050405020304" pitchFamily="18" charset="0"/>
                <a:cs typeface="Times New Roman" panose="02020603050405020304" pitchFamily="18" charset="0"/>
              </a:rPr>
              <a:t>QoS</a:t>
            </a:r>
            <a:r>
              <a:rPr lang="en-US" sz="2000" dirty="0" smtClean="0">
                <a:latin typeface="Times New Roman" panose="02020603050405020304" pitchFamily="18" charset="0"/>
                <a:cs typeface="Times New Roman" panose="02020603050405020304" pitchFamily="18" charset="0"/>
              </a:rPr>
              <a:t>.</a:t>
            </a:r>
          </a:p>
          <a:p>
            <a:pPr algn="just"/>
            <a:r>
              <a:rPr lang="en-US" sz="2000" b="1" dirty="0" smtClean="0">
                <a:latin typeface="Times New Roman" panose="02020603050405020304" pitchFamily="18" charset="0"/>
                <a:cs typeface="Times New Roman" panose="02020603050405020304" pitchFamily="18" charset="0"/>
              </a:rPr>
              <a:t>VM Reallocation:</a:t>
            </a:r>
            <a:r>
              <a:rPr lang="en-US" sz="2000" dirty="0" smtClean="0">
                <a:latin typeface="Times New Roman" panose="02020603050405020304" pitchFamily="18" charset="0"/>
                <a:cs typeface="Times New Roman" panose="02020603050405020304" pitchFamily="18" charset="0"/>
              </a:rPr>
              <a:t> Dynamically moving VMs between PMs to maintain efficiency and resilience in the face of changing workloads or hardware failures.</a:t>
            </a:r>
          </a:p>
          <a:p>
            <a:pPr algn="just"/>
            <a:r>
              <a:rPr lang="en-US" sz="2000" b="1" dirty="0" smtClean="0">
                <a:latin typeface="Times New Roman" panose="02020603050405020304" pitchFamily="18" charset="0"/>
                <a:cs typeface="Times New Roman" panose="02020603050405020304" pitchFamily="18" charset="0"/>
              </a:rPr>
              <a:t>Process of allocation and migration is divided into 4 steps:</a:t>
            </a:r>
            <a:endParaRPr lang="en-US" sz="2000" dirty="0" smtClean="0">
              <a:latin typeface="Times New Roman" panose="02020603050405020304" pitchFamily="18" charset="0"/>
              <a:cs typeface="Times New Roman" panose="02020603050405020304" pitchFamily="18" charset="0"/>
            </a:endParaRPr>
          </a:p>
          <a:p>
            <a:pPr lvl="1" algn="just"/>
            <a:r>
              <a:rPr lang="en-US" sz="2000" b="1" dirty="0" smtClean="0">
                <a:latin typeface="Times New Roman" panose="02020603050405020304" pitchFamily="18" charset="0"/>
                <a:cs typeface="Times New Roman" panose="02020603050405020304" pitchFamily="18" charset="0"/>
              </a:rPr>
              <a:t>VM Allocation:</a:t>
            </a:r>
            <a:r>
              <a:rPr lang="en-US" sz="2000" dirty="0" smtClean="0">
                <a:latin typeface="Times New Roman" panose="02020603050405020304" pitchFamily="18" charset="0"/>
                <a:cs typeface="Times New Roman" panose="02020603050405020304" pitchFamily="18" charset="0"/>
              </a:rPr>
              <a:t> Assigning VMs to PMs based on workload and resource requirements.</a:t>
            </a:r>
          </a:p>
          <a:p>
            <a:pPr lvl="1" algn="just"/>
            <a:r>
              <a:rPr lang="en-US" sz="2000" b="1" dirty="0" smtClean="0">
                <a:latin typeface="Times New Roman" panose="02020603050405020304" pitchFamily="18" charset="0"/>
                <a:cs typeface="Times New Roman" panose="02020603050405020304" pitchFamily="18" charset="0"/>
              </a:rPr>
              <a:t>Hotspot PM Identification:</a:t>
            </a:r>
            <a:r>
              <a:rPr lang="en-US" sz="2000" dirty="0" smtClean="0">
                <a:latin typeface="Times New Roman" panose="02020603050405020304" pitchFamily="18" charset="0"/>
                <a:cs typeface="Times New Roman" panose="02020603050405020304" pitchFamily="18" charset="0"/>
              </a:rPr>
              <a:t> Identifying PMs with excessive or insufficient workload.</a:t>
            </a:r>
          </a:p>
          <a:p>
            <a:pPr lvl="1" algn="just"/>
            <a:r>
              <a:rPr lang="en-US" sz="2000" b="1" dirty="0" smtClean="0">
                <a:latin typeface="Times New Roman" panose="02020603050405020304" pitchFamily="18" charset="0"/>
                <a:cs typeface="Times New Roman" panose="02020603050405020304" pitchFamily="18" charset="0"/>
              </a:rPr>
              <a:t>VM Selection:</a:t>
            </a:r>
            <a:r>
              <a:rPr lang="en-US" sz="2000" dirty="0" smtClean="0">
                <a:latin typeface="Times New Roman" panose="02020603050405020304" pitchFamily="18" charset="0"/>
                <a:cs typeface="Times New Roman" panose="02020603050405020304" pitchFamily="18" charset="0"/>
              </a:rPr>
              <a:t> Choosing VMs from hotspot PMs for migration.</a:t>
            </a:r>
          </a:p>
          <a:p>
            <a:pPr lvl="1" algn="just"/>
            <a:r>
              <a:rPr lang="en-US" sz="2000" b="1" dirty="0" smtClean="0">
                <a:latin typeface="Times New Roman" panose="02020603050405020304" pitchFamily="18" charset="0"/>
                <a:cs typeface="Times New Roman" panose="02020603050405020304" pitchFamily="18" charset="0"/>
              </a:rPr>
              <a:t>VM Reallocation:</a:t>
            </a:r>
            <a:r>
              <a:rPr lang="en-US" sz="2000" dirty="0" smtClean="0">
                <a:latin typeface="Times New Roman" panose="02020603050405020304" pitchFamily="18" charset="0"/>
                <a:cs typeface="Times New Roman" panose="02020603050405020304" pitchFamily="18" charset="0"/>
              </a:rPr>
              <a:t> Moving selected VMs from overloaded PMs to target PMs.</a:t>
            </a:r>
          </a:p>
        </p:txBody>
      </p:sp>
      <p:sp>
        <p:nvSpPr>
          <p:cNvPr id="4" name="Slide Number Placeholder 3"/>
          <p:cNvSpPr>
            <a:spLocks noGrp="1"/>
          </p:cNvSpPr>
          <p:nvPr>
            <p:ph type="sldNum" sz="quarter" idx="12"/>
          </p:nvPr>
        </p:nvSpPr>
        <p:spPr/>
        <p:txBody>
          <a:bodyPr/>
          <a:lstStyle/>
          <a:p>
            <a:fld id="{1DE3E7D1-2C71-497A-8583-ED8CEF4B2CEE}" type="slidenum">
              <a:rPr lang="en-IN" smtClean="0"/>
              <a:t>6</a:t>
            </a:fld>
            <a:endParaRPr lang="en-IN"/>
          </a:p>
        </p:txBody>
      </p:sp>
    </p:spTree>
    <p:extLst>
      <p:ext uri="{BB962C8B-B14F-4D97-AF65-F5344CB8AC3E}">
        <p14:creationId xmlns:p14="http://schemas.microsoft.com/office/powerpoint/2010/main" val="23257787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96D81-1D33-9125-5AAA-08AED9D1BDD5}"/>
              </a:ext>
            </a:extLst>
          </p:cNvPr>
          <p:cNvSpPr>
            <a:spLocks noGrp="1"/>
          </p:cNvSpPr>
          <p:nvPr>
            <p:ph type="title"/>
          </p:nvPr>
        </p:nvSpPr>
        <p:spPr>
          <a:xfrm>
            <a:off x="1156406" y="124076"/>
            <a:ext cx="6831188" cy="773191"/>
          </a:xfrm>
        </p:spPr>
        <p:txBody>
          <a:bodyPr>
            <a:normAutofit/>
          </a:bodyPr>
          <a:lstStyle/>
          <a:p>
            <a:pPr algn="ct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Hotspot PMs</a:t>
            </a:r>
          </a:p>
        </p:txBody>
      </p:sp>
      <p:sp>
        <p:nvSpPr>
          <p:cNvPr id="5" name="Rectangle 2"/>
          <p:cNvSpPr>
            <a:spLocks noChangeArrowheads="1"/>
          </p:cNvSpPr>
          <p:nvPr/>
        </p:nvSpPr>
        <p:spPr bwMode="auto">
          <a:xfrm>
            <a:off x="1378226" y="2782955"/>
            <a:ext cx="116056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IN"/>
          </a:p>
        </p:txBody>
      </p:sp>
      <p:graphicFrame>
        <p:nvGraphicFramePr>
          <p:cNvPr id="6" name="Object 5"/>
          <p:cNvGraphicFramePr>
            <a:graphicFrameLocks noChangeAspect="1"/>
          </p:cNvGraphicFramePr>
          <p:nvPr>
            <p:extLst>
              <p:ext uri="{D42A27DB-BD31-4B8C-83A1-F6EECF244321}">
                <p14:modId xmlns:p14="http://schemas.microsoft.com/office/powerpoint/2010/main" val="3730698662"/>
              </p:ext>
            </p:extLst>
          </p:nvPr>
        </p:nvGraphicFramePr>
        <p:xfrm>
          <a:off x="1378226" y="3145450"/>
          <a:ext cx="5809472" cy="2160104"/>
        </p:xfrm>
        <a:graphic>
          <a:graphicData uri="http://schemas.openxmlformats.org/presentationml/2006/ole">
            <mc:AlternateContent xmlns:mc="http://schemas.openxmlformats.org/markup-compatibility/2006">
              <mc:Choice xmlns:v="urn:schemas-microsoft-com:vml" Requires="v">
                <p:oleObj spid="_x0000_s2131" name="Visio" r:id="rId3" imgW="4934131" imgH="1847719" progId="Visio.Drawing.15">
                  <p:embed/>
                </p:oleObj>
              </mc:Choice>
              <mc:Fallback>
                <p:oleObj name="Visio" r:id="rId3" imgW="4934131" imgH="1847719" progId="Visio.Drawing.15">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8226" y="3145450"/>
                        <a:ext cx="5809472" cy="2160104"/>
                      </a:xfrm>
                      <a:prstGeom prst="rect">
                        <a:avLst/>
                      </a:prstGeom>
                      <a:noFill/>
                    </p:spPr>
                  </p:pic>
                </p:oleObj>
              </mc:Fallback>
            </mc:AlternateContent>
          </a:graphicData>
        </a:graphic>
      </p:graphicFrame>
      <p:sp>
        <p:nvSpPr>
          <p:cNvPr id="7" name="Rectangle 6"/>
          <p:cNvSpPr/>
          <p:nvPr/>
        </p:nvSpPr>
        <p:spPr>
          <a:xfrm>
            <a:off x="625763" y="916202"/>
            <a:ext cx="7892473" cy="1883657"/>
          </a:xfrm>
          <a:prstGeom prst="rect">
            <a:avLst/>
          </a:prstGeom>
        </p:spPr>
        <p:txBody>
          <a:bodyPr wrap="square">
            <a:spAutoFit/>
          </a:bodyPr>
          <a:lstStyle/>
          <a:p>
            <a:pPr algn="just">
              <a:lnSpc>
                <a:spcPct val="150000"/>
              </a:lnSpc>
              <a:spcAft>
                <a:spcPts val="0"/>
              </a:spcAft>
            </a:pPr>
            <a:r>
              <a:rPr lang="en-GB" sz="2000" dirty="0">
                <a:latin typeface="Times New Roman" panose="02020603050405020304" pitchFamily="18" charset="0"/>
                <a:ea typeface="Times New Roman" panose="02020603050405020304" pitchFamily="18" charset="0"/>
              </a:rPr>
              <a:t>A PM that is either not using its resources at the minimum demand or if the PM is using the resources to its maximum capacity, will be termed as underutilized and </a:t>
            </a:r>
            <a:r>
              <a:rPr lang="en-GB" sz="2000" dirty="0" err="1">
                <a:latin typeface="Times New Roman" panose="02020603050405020304" pitchFamily="18" charset="0"/>
                <a:ea typeface="Times New Roman" panose="02020603050405020304" pitchFamily="18" charset="0"/>
              </a:rPr>
              <a:t>overutilized</a:t>
            </a:r>
            <a:r>
              <a:rPr lang="en-GB" sz="2000" dirty="0">
                <a:latin typeface="Times New Roman" panose="02020603050405020304" pitchFamily="18" charset="0"/>
                <a:ea typeface="Times New Roman" panose="02020603050405020304" pitchFamily="18" charset="0"/>
              </a:rPr>
              <a:t> PMs respectively and in combination, these PMs are termed as </a:t>
            </a:r>
            <a:r>
              <a:rPr lang="en-GB" sz="2000" dirty="0" smtClean="0">
                <a:latin typeface="Times New Roman" panose="02020603050405020304" pitchFamily="18" charset="0"/>
                <a:ea typeface="Times New Roman" panose="02020603050405020304" pitchFamily="18" charset="0"/>
              </a:rPr>
              <a:t>hotspot.</a:t>
            </a:r>
          </a:p>
        </p:txBody>
      </p:sp>
      <p:sp>
        <p:nvSpPr>
          <p:cNvPr id="4" name="Slide Number Placeholder 3"/>
          <p:cNvSpPr>
            <a:spLocks noGrp="1"/>
          </p:cNvSpPr>
          <p:nvPr>
            <p:ph type="sldNum" sz="quarter" idx="12"/>
          </p:nvPr>
        </p:nvSpPr>
        <p:spPr/>
        <p:txBody>
          <a:bodyPr/>
          <a:lstStyle/>
          <a:p>
            <a:fld id="{1DE3E7D1-2C71-497A-8583-ED8CEF4B2CEE}" type="slidenum">
              <a:rPr lang="en-IN" smtClean="0"/>
              <a:t>7</a:t>
            </a:fld>
            <a:endParaRPr lang="en-IN" dirty="0"/>
          </a:p>
        </p:txBody>
      </p:sp>
      <p:sp>
        <p:nvSpPr>
          <p:cNvPr id="3" name="TextBox 2"/>
          <p:cNvSpPr txBox="1"/>
          <p:nvPr/>
        </p:nvSpPr>
        <p:spPr>
          <a:xfrm>
            <a:off x="625763" y="5681205"/>
            <a:ext cx="7889587" cy="800219"/>
          </a:xfrm>
          <a:prstGeom prst="rect">
            <a:avLst/>
          </a:prstGeom>
          <a:noFill/>
        </p:spPr>
        <p:txBody>
          <a:bodyPr wrap="square" rtlCol="0">
            <a:spAutoFit/>
          </a:bodyPr>
          <a:lstStyle/>
          <a:p>
            <a:r>
              <a:rPr lang="en-GB" sz="1400" dirty="0">
                <a:latin typeface="Times New Roman" panose="02020603050405020304" pitchFamily="18" charset="0"/>
                <a:ea typeface="Times New Roman" panose="02020603050405020304" pitchFamily="18" charset="0"/>
              </a:rPr>
              <a:t>Where Q1 and Q2 are the upper and lower threshold of the normalised CPU utilisation, RAM consumption and Bandwidth utilisation.</a:t>
            </a:r>
            <a:endParaRPr lang="en-IN" sz="1400" dirty="0">
              <a:latin typeface="Times New Roman" panose="02020603050405020304" pitchFamily="18" charset="0"/>
              <a:ea typeface="Times New Roman" panose="02020603050405020304" pitchFamily="18" charset="0"/>
            </a:endParaRPr>
          </a:p>
          <a:p>
            <a:endParaRPr lang="en-US" dirty="0"/>
          </a:p>
        </p:txBody>
      </p:sp>
      <p:sp>
        <p:nvSpPr>
          <p:cNvPr id="8" name="TextBox 7"/>
          <p:cNvSpPr txBox="1"/>
          <p:nvPr/>
        </p:nvSpPr>
        <p:spPr>
          <a:xfrm>
            <a:off x="6650780" y="6356351"/>
            <a:ext cx="1503810" cy="338554"/>
          </a:xfrm>
          <a:prstGeom prst="rect">
            <a:avLst/>
          </a:prstGeom>
          <a:noFill/>
        </p:spPr>
        <p:txBody>
          <a:bodyPr wrap="none" rtlCol="0">
            <a:spAutoFit/>
          </a:bodyPr>
          <a:lstStyle/>
          <a:p>
            <a:r>
              <a:rPr lang="en-US" sz="1600" i="1" dirty="0" smtClean="0">
                <a:hlinkClick r:id="rId5" action="ppaction://hlinksldjump"/>
              </a:rPr>
              <a:t>Background 2/3</a:t>
            </a:r>
            <a:endParaRPr lang="en-US" sz="1600" i="1" dirty="0"/>
          </a:p>
        </p:txBody>
      </p:sp>
    </p:spTree>
    <p:extLst>
      <p:ext uri="{BB962C8B-B14F-4D97-AF65-F5344CB8AC3E}">
        <p14:creationId xmlns:p14="http://schemas.microsoft.com/office/powerpoint/2010/main" val="14868273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1426304" y="112544"/>
            <a:ext cx="6368498" cy="880578"/>
          </a:xfrm>
        </p:spPr>
        <p:txBody>
          <a:bodyPr>
            <a:noAutofit/>
          </a:bodyPr>
          <a:lstStyle/>
          <a:p>
            <a:pPr lvl="1" algn="ctr" fontAlgn="base"/>
            <a:r>
              <a:rPr lang="en-IN" sz="3600" kern="1200" spc="-38" dirty="0" smtClean="0">
                <a:solidFill>
                  <a:schemeClr val="tx1"/>
                </a:solidFill>
                <a:latin typeface="Times New Roman" panose="02020603050405020304" pitchFamily="18" charset="0"/>
                <a:ea typeface="+mj-ea"/>
                <a:cs typeface="Times New Roman" panose="02020603050405020304" pitchFamily="18" charset="0"/>
              </a:rPr>
              <a:t>Statement of Problem</a:t>
            </a:r>
            <a:br>
              <a:rPr lang="en-IN" sz="3600" kern="1200" spc="-38" dirty="0" smtClean="0">
                <a:solidFill>
                  <a:schemeClr val="tx1"/>
                </a:solidFill>
                <a:latin typeface="Times New Roman" panose="02020603050405020304" pitchFamily="18" charset="0"/>
                <a:ea typeface="+mj-ea"/>
                <a:cs typeface="Times New Roman" panose="02020603050405020304" pitchFamily="18" charset="0"/>
              </a:rPr>
            </a:br>
            <a:r>
              <a:rPr lang="en-IN" sz="3600" kern="1200" spc="-38" dirty="0" smtClean="0">
                <a:solidFill>
                  <a:schemeClr val="tx1"/>
                </a:solidFill>
                <a:latin typeface="Times New Roman" panose="02020603050405020304" pitchFamily="18" charset="0"/>
                <a:ea typeface="+mj-ea"/>
                <a:cs typeface="Times New Roman" panose="02020603050405020304" pitchFamily="18" charset="0"/>
              </a:rPr>
              <a:t>VM Reallocation </a:t>
            </a:r>
            <a:r>
              <a:rPr lang="en-US" sz="2000" dirty="0" smtClean="0">
                <a:latin typeface="Times New Roman" panose="02020603050405020304" pitchFamily="18" charset="0"/>
                <a:cs typeface="Times New Roman" panose="02020603050405020304" pitchFamily="18" charset="0"/>
              </a:rPr>
              <a:t>(1/3)</a:t>
            </a:r>
            <a:endParaRPr lang="en-IN" sz="3600" kern="1200" spc="-38" dirty="0">
              <a:solidFill>
                <a:schemeClr val="tx1"/>
              </a:solidFill>
              <a:latin typeface="Times New Roman" panose="02020603050405020304" pitchFamily="18" charset="0"/>
              <a:ea typeface="+mj-ea"/>
              <a:cs typeface="Times New Roman" panose="02020603050405020304" pitchFamily="18" charset="0"/>
            </a:endParaRPr>
          </a:p>
        </p:txBody>
      </p:sp>
      <p:sp>
        <p:nvSpPr>
          <p:cNvPr id="12" name="Content Placeholder 11"/>
          <p:cNvSpPr>
            <a:spLocks noGrp="1"/>
          </p:cNvSpPr>
          <p:nvPr>
            <p:ph idx="1"/>
          </p:nvPr>
        </p:nvSpPr>
        <p:spPr>
          <a:xfrm>
            <a:off x="628649" y="1063462"/>
            <a:ext cx="7963807" cy="4704522"/>
          </a:xfrm>
        </p:spPr>
        <p:txBody>
          <a:bodyPr>
            <a:noAutofit/>
          </a:bodyPr>
          <a:lstStyle/>
          <a:p>
            <a:pPr marL="0" indent="0" algn="just">
              <a:lnSpc>
                <a:spcPct val="150000"/>
              </a:lnSpc>
              <a:buNone/>
            </a:pPr>
            <a:r>
              <a:rPr lang="en-US" sz="2000" b="1" dirty="0" smtClean="0">
                <a:latin typeface="Times New Roman" panose="02020603050405020304" pitchFamily="18" charset="0"/>
                <a:cs typeface="Times New Roman" panose="02020603050405020304" pitchFamily="18" charset="0"/>
              </a:rPr>
              <a:t>Issue</a:t>
            </a:r>
            <a:r>
              <a:rPr lang="en-US" sz="2000" b="1" dirty="0">
                <a:latin typeface="Times New Roman" panose="02020603050405020304" pitchFamily="18" charset="0"/>
                <a:cs typeface="Times New Roman" panose="02020603050405020304" pitchFamily="18" charset="0"/>
              </a:rPr>
              <a:t>: Inadequacies of Minimum Cost Policy in VM Replacement</a:t>
            </a:r>
            <a:endParaRPr lang="en-IN" sz="2000" b="1" dirty="0">
              <a:latin typeface="Times New Roman" panose="02020603050405020304" pitchFamily="18" charset="0"/>
              <a:cs typeface="Times New Roman" panose="02020603050405020304" pitchFamily="18" charset="0"/>
            </a:endParaRPr>
          </a:p>
          <a:p>
            <a:pPr algn="just">
              <a:lnSpc>
                <a:spcPct val="150000"/>
              </a:lnSpc>
            </a:pPr>
            <a:r>
              <a:rPr lang="en-US" sz="2000" b="1" dirty="0" smtClean="0">
                <a:latin typeface="Times New Roman" panose="02020603050405020304" pitchFamily="18" charset="0"/>
                <a:cs typeface="Times New Roman" panose="02020603050405020304" pitchFamily="18" charset="0"/>
              </a:rPr>
              <a:t>Current </a:t>
            </a:r>
            <a:r>
              <a:rPr lang="en-US" sz="2000" b="1" dirty="0">
                <a:latin typeface="Times New Roman" panose="02020603050405020304" pitchFamily="18" charset="0"/>
                <a:cs typeface="Times New Roman" panose="02020603050405020304" pitchFamily="18" charset="0"/>
              </a:rPr>
              <a:t>Performance Assessment: </a:t>
            </a:r>
            <a:r>
              <a:rPr lang="en-US" sz="2000" dirty="0">
                <a:latin typeface="Times New Roman" panose="02020603050405020304" pitchFamily="18" charset="0"/>
                <a:cs typeface="Times New Roman" panose="02020603050405020304" pitchFamily="18" charset="0"/>
              </a:rPr>
              <a:t>The minimum cost </a:t>
            </a:r>
            <a:r>
              <a:rPr lang="en-US" sz="2000" dirty="0" smtClean="0">
                <a:latin typeface="Times New Roman" panose="02020603050405020304" pitchFamily="18" charset="0"/>
                <a:cs typeface="Times New Roman" panose="02020603050405020304" pitchFamily="18" charset="0"/>
              </a:rPr>
              <a:t>policy(e.g. MBFD) </a:t>
            </a:r>
            <a:r>
              <a:rPr lang="en-US" sz="2000" dirty="0">
                <a:latin typeface="Times New Roman" panose="02020603050405020304" pitchFamily="18" charset="0"/>
                <a:cs typeface="Times New Roman" panose="02020603050405020304" pitchFamily="18" charset="0"/>
              </a:rPr>
              <a:t>typically assesses the immediate resource usage and availability on a physical machine to decide where to migrate a </a:t>
            </a:r>
            <a:r>
              <a:rPr lang="en-US" sz="2000" dirty="0" smtClean="0">
                <a:latin typeface="Times New Roman" panose="02020603050405020304" pitchFamily="18" charset="0"/>
                <a:cs typeface="Times New Roman" panose="02020603050405020304" pitchFamily="18" charset="0"/>
              </a:rPr>
              <a:t>VM. This </a:t>
            </a:r>
            <a:r>
              <a:rPr lang="en-US" sz="2000" dirty="0">
                <a:latin typeface="Times New Roman" panose="02020603050405020304" pitchFamily="18" charset="0"/>
                <a:cs typeface="Times New Roman" panose="02020603050405020304" pitchFamily="18" charset="0"/>
              </a:rPr>
              <a:t>assessment includes factors like CPU, memory, and I/O availability at the moment of migration.</a:t>
            </a:r>
            <a:endParaRPr lang="en-US" sz="2000" dirty="0" smtClean="0">
              <a:latin typeface="Times New Roman" panose="02020603050405020304" pitchFamily="18" charset="0"/>
              <a:cs typeface="Times New Roman" panose="02020603050405020304" pitchFamily="18" charset="0"/>
            </a:endParaRPr>
          </a:p>
          <a:p>
            <a:pPr algn="just">
              <a:lnSpc>
                <a:spcPct val="150000"/>
              </a:lnSpc>
            </a:pPr>
            <a:r>
              <a:rPr lang="en-US" sz="2000" b="1" dirty="0" smtClean="0">
                <a:latin typeface="Times New Roman" panose="02020603050405020304" pitchFamily="18" charset="0"/>
                <a:cs typeface="Times New Roman" panose="02020603050405020304" pitchFamily="18" charset="0"/>
              </a:rPr>
              <a:t>Lack </a:t>
            </a:r>
            <a:r>
              <a:rPr lang="en-US" sz="2000" b="1" dirty="0">
                <a:latin typeface="Times New Roman" panose="02020603050405020304" pitchFamily="18" charset="0"/>
                <a:cs typeface="Times New Roman" panose="02020603050405020304" pitchFamily="18" charset="0"/>
              </a:rPr>
              <a:t>of Future Performance Consideration: </a:t>
            </a:r>
            <a:r>
              <a:rPr lang="en-US" sz="2000" dirty="0">
                <a:latin typeface="Times New Roman" panose="02020603050405020304" pitchFamily="18" charset="0"/>
                <a:cs typeface="Times New Roman" panose="02020603050405020304" pitchFamily="18" charset="0"/>
              </a:rPr>
              <a:t>This policy, still, does not account for the future performance and workload variations that the physical machine might encounter. Consequently, while a PM might appear to be the optimal choice based on current metrics, it could soon become overloaded due to incoming workloads or other VMs migrating to it.</a:t>
            </a:r>
            <a:endParaRPr lang="en-US" sz="2000" dirty="0" smtClean="0">
              <a:latin typeface="Times New Roman" panose="02020603050405020304" pitchFamily="18" charset="0"/>
              <a:cs typeface="Times New Roman" panose="02020603050405020304" pitchFamily="18" charset="0"/>
            </a:endParaRPr>
          </a:p>
          <a:p>
            <a:pPr algn="just">
              <a:lnSpc>
                <a:spcPct val="150000"/>
              </a:lnSpc>
            </a:pPr>
            <a:endParaRPr lang="en-IN" sz="20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1DE3E7D1-2C71-497A-8583-ED8CEF4B2CEE}" type="slidenum">
              <a:rPr lang="en-IN" smtClean="0"/>
              <a:t>8</a:t>
            </a:fld>
            <a:endParaRPr lang="en-IN"/>
          </a:p>
        </p:txBody>
      </p:sp>
    </p:spTree>
    <p:extLst>
      <p:ext uri="{BB962C8B-B14F-4D97-AF65-F5344CB8AC3E}">
        <p14:creationId xmlns:p14="http://schemas.microsoft.com/office/powerpoint/2010/main" val="3577599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7335" y="234499"/>
            <a:ext cx="7194551" cy="665387"/>
          </a:xfrm>
        </p:spPr>
        <p:txBody>
          <a:bodyPr>
            <a:noAutofit/>
          </a:bodyPr>
          <a:lstStyle/>
          <a:p>
            <a:pPr algn="ctr"/>
            <a:r>
              <a:rPr lang="en-IN" sz="3600" spc="-38" dirty="0">
                <a:latin typeface="Times New Roman" panose="02020603050405020304" pitchFamily="18" charset="0"/>
                <a:cs typeface="Times New Roman" panose="02020603050405020304" pitchFamily="18" charset="0"/>
              </a:rPr>
              <a:t>Statement of </a:t>
            </a:r>
            <a:r>
              <a:rPr lang="en-IN" sz="3600" spc="-38" dirty="0" smtClean="0">
                <a:latin typeface="Times New Roman" panose="02020603050405020304" pitchFamily="18" charset="0"/>
                <a:cs typeface="Times New Roman" panose="02020603050405020304" pitchFamily="18" charset="0"/>
              </a:rPr>
              <a:t>Problem</a:t>
            </a:r>
            <a:br>
              <a:rPr lang="en-IN" sz="3600" spc="-38" dirty="0" smtClean="0">
                <a:latin typeface="Times New Roman" panose="02020603050405020304" pitchFamily="18" charset="0"/>
                <a:cs typeface="Times New Roman" panose="02020603050405020304" pitchFamily="18" charset="0"/>
              </a:rPr>
            </a:br>
            <a:r>
              <a:rPr lang="en-IN" dirty="0" smtClean="0">
                <a:latin typeface="Times New Roman" panose="02020603050405020304" pitchFamily="18" charset="0"/>
                <a:cs typeface="Times New Roman" panose="02020603050405020304" pitchFamily="18" charset="0"/>
              </a:rPr>
              <a:t>VM Reallocation </a:t>
            </a:r>
            <a:r>
              <a:rPr lang="en-US" sz="1800" dirty="0" smtClean="0">
                <a:latin typeface="Times New Roman" panose="02020603050405020304" pitchFamily="18" charset="0"/>
                <a:cs typeface="Times New Roman" panose="02020603050405020304" pitchFamily="18" charset="0"/>
              </a:rPr>
              <a:t>(2/3</a:t>
            </a:r>
            <a:r>
              <a:rPr lang="en-US" sz="1800"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21662" y="1054634"/>
            <a:ext cx="8417538" cy="5675085"/>
          </a:xfrm>
        </p:spPr>
        <p:txBody>
          <a:bodyPr>
            <a:noAutofit/>
          </a:bodyPr>
          <a:lstStyle/>
          <a:p>
            <a:pPr marL="0" indent="0">
              <a:lnSpc>
                <a:spcPct val="100000"/>
              </a:lnSpc>
              <a:buNone/>
            </a:pPr>
            <a:r>
              <a:rPr lang="en-IN" sz="2000" b="1" u="sng" dirty="0" smtClean="0">
                <a:latin typeface="Times New Roman" panose="02020603050405020304" pitchFamily="18" charset="0"/>
                <a:cs typeface="Times New Roman" panose="02020603050405020304" pitchFamily="18" charset="0"/>
              </a:rPr>
              <a:t>Scenario Illustration (minimum cost policy)</a:t>
            </a:r>
            <a:endParaRPr lang="en-US" sz="2000" b="1" u="sng"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smtClean="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Initial </a:t>
            </a:r>
            <a:r>
              <a:rPr lang="en-US" sz="2000" b="1" dirty="0">
                <a:latin typeface="Times New Roman" panose="02020603050405020304" pitchFamily="18" charset="0"/>
                <a:cs typeface="Times New Roman" panose="02020603050405020304" pitchFamily="18" charset="0"/>
              </a:rPr>
              <a:t>Migration Decision: </a:t>
            </a:r>
            <a:r>
              <a:rPr lang="en-US" sz="2000" dirty="0">
                <a:latin typeface="Times New Roman" panose="02020603050405020304" pitchFamily="18" charset="0"/>
                <a:cs typeface="Times New Roman" panose="02020603050405020304" pitchFamily="18" charset="0"/>
              </a:rPr>
              <a:t>Suppose a </a:t>
            </a:r>
            <a:r>
              <a:rPr lang="en-US" sz="2000" dirty="0" smtClean="0">
                <a:latin typeface="Times New Roman" panose="02020603050405020304" pitchFamily="18" charset="0"/>
                <a:cs typeface="Times New Roman" panose="02020603050405020304" pitchFamily="18" charset="0"/>
              </a:rPr>
              <a:t>VM1 </a:t>
            </a:r>
            <a:r>
              <a:rPr lang="en-US" sz="2000" dirty="0">
                <a:latin typeface="Times New Roman" panose="02020603050405020304" pitchFamily="18" charset="0"/>
                <a:cs typeface="Times New Roman" panose="02020603050405020304" pitchFamily="18" charset="0"/>
              </a:rPr>
              <a:t>is currently being hosted on PM1 and needs to be migrated due to performance degradation or </a:t>
            </a:r>
            <a:r>
              <a:rPr lang="en-US" sz="2000" dirty="0" smtClean="0">
                <a:latin typeface="Times New Roman" panose="02020603050405020304" pitchFamily="18" charset="0"/>
                <a:cs typeface="Times New Roman" panose="02020603050405020304" pitchFamily="18" charset="0"/>
              </a:rPr>
              <a:t>maintenance </a:t>
            </a:r>
            <a:r>
              <a:rPr lang="en-US" sz="2000" i="1" dirty="0" smtClean="0">
                <a:latin typeface="Times New Roman" panose="02020603050405020304" pitchFamily="18" charset="0"/>
                <a:cs typeface="Times New Roman" panose="02020603050405020304" pitchFamily="18" charset="0"/>
              </a:rPr>
              <a:t>(using minimum cost policy</a:t>
            </a:r>
            <a:r>
              <a:rPr lang="en-US" sz="2000" dirty="0" smtClean="0">
                <a:latin typeface="Times New Roman" panose="02020603050405020304" pitchFamily="18" charset="0"/>
                <a:cs typeface="Times New Roman" panose="02020603050405020304" pitchFamily="18" charset="0"/>
              </a:rPr>
              <a:t>). And migrated to PM2 </a:t>
            </a:r>
            <a:r>
              <a:rPr lang="en-US" sz="2000" i="1" dirty="0" smtClean="0">
                <a:latin typeface="Times New Roman" panose="02020603050405020304" pitchFamily="18" charset="0"/>
                <a:cs typeface="Times New Roman" panose="02020603050405020304" pitchFamily="18" charset="0"/>
              </a:rPr>
              <a:t>(Based on minimum cost).</a:t>
            </a:r>
          </a:p>
          <a:p>
            <a:pPr marL="0" indent="0" algn="just">
              <a:lnSpc>
                <a:spcPct val="100000"/>
              </a:lnSpc>
              <a:buNone/>
            </a:pPr>
            <a:r>
              <a:rPr lang="en-US" sz="2000" dirty="0" smtClean="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Post-Migration </a:t>
            </a:r>
            <a:r>
              <a:rPr lang="en-US" sz="2000" b="1" dirty="0">
                <a:latin typeface="Times New Roman" panose="02020603050405020304" pitchFamily="18" charset="0"/>
                <a:cs typeface="Times New Roman" panose="02020603050405020304" pitchFamily="18" charset="0"/>
              </a:rPr>
              <a:t>Performance: </a:t>
            </a:r>
            <a:r>
              <a:rPr lang="en-US" sz="2000" dirty="0" smtClean="0">
                <a:latin typeface="Times New Roman" panose="02020603050405020304" pitchFamily="18" charset="0"/>
                <a:cs typeface="Times New Roman" panose="02020603050405020304" pitchFamily="18" charset="0"/>
              </a:rPr>
              <a:t>After </a:t>
            </a:r>
            <a:r>
              <a:rPr lang="en-US" sz="2000" dirty="0">
                <a:latin typeface="Times New Roman" panose="02020603050405020304" pitchFamily="18" charset="0"/>
                <a:cs typeface="Times New Roman" panose="02020603050405020304" pitchFamily="18" charset="0"/>
              </a:rPr>
              <a:t>the migration, PM2 begins to experience increased workloads from other </a:t>
            </a:r>
            <a:r>
              <a:rPr lang="en-US" sz="2000" dirty="0" smtClean="0">
                <a:latin typeface="Times New Roman" panose="02020603050405020304" pitchFamily="18" charset="0"/>
                <a:cs typeface="Times New Roman" panose="02020603050405020304" pitchFamily="18" charset="0"/>
              </a:rPr>
              <a:t>VMs. This will lead to performance bottleneck. </a:t>
            </a:r>
          </a:p>
          <a:p>
            <a:pPr marL="0" indent="0" algn="just">
              <a:lnSpc>
                <a:spcPct val="100000"/>
              </a:lnSpc>
              <a:buNone/>
            </a:pPr>
            <a:endParaRPr lang="en-US" sz="2000" b="1" u="sng"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US" sz="2000" b="1" dirty="0" smtClean="0">
                <a:solidFill>
                  <a:schemeClr val="accent1"/>
                </a:solidFill>
              </a:rPr>
              <a:t>		</a:t>
            </a:r>
            <a:r>
              <a:rPr lang="en-US" sz="2800" b="1" dirty="0" smtClean="0">
                <a:solidFill>
                  <a:schemeClr val="accent1"/>
                </a:solidFill>
              </a:rPr>
              <a:t>Solution</a:t>
            </a:r>
            <a:endParaRPr lang="en-US" sz="2800" b="1" u="sng"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1" u="sng"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US" sz="2000" b="1" u="sng" dirty="0" smtClean="0">
                <a:latin typeface="Times New Roman" panose="02020603050405020304" pitchFamily="18" charset="0"/>
                <a:cs typeface="Times New Roman" panose="02020603050405020304" pitchFamily="18" charset="0"/>
              </a:rPr>
              <a:t>Reputation </a:t>
            </a:r>
            <a:r>
              <a:rPr lang="en-US" sz="2000" b="1" u="sng" dirty="0" err="1" smtClean="0">
                <a:latin typeface="Times New Roman" panose="02020603050405020304" pitchFamily="18" charset="0"/>
                <a:cs typeface="Times New Roman" panose="02020603050405020304" pitchFamily="18" charset="0"/>
              </a:rPr>
              <a:t>Matrics</a:t>
            </a:r>
            <a:endParaRPr lang="en-US" sz="2000" b="1" u="sng"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smtClean="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Historical </a:t>
            </a:r>
            <a:r>
              <a:rPr lang="en-US" sz="2000" b="1" dirty="0">
                <a:latin typeface="Times New Roman" panose="02020603050405020304" pitchFamily="18" charset="0"/>
                <a:cs typeface="Times New Roman" panose="02020603050405020304" pitchFamily="18" charset="0"/>
              </a:rPr>
              <a:t>Performance Data: </a:t>
            </a:r>
            <a:r>
              <a:rPr lang="en-US" sz="2000" dirty="0">
                <a:latin typeface="Times New Roman" panose="02020603050405020304" pitchFamily="18" charset="0"/>
                <a:cs typeface="Times New Roman" panose="02020603050405020304" pitchFamily="18" charset="0"/>
              </a:rPr>
              <a:t>Reputation management involves maintaining a record of factual performance data for all physical machine</a:t>
            </a:r>
            <a:r>
              <a:rPr lang="en-US" sz="2000" dirty="0" smtClean="0">
                <a:latin typeface="Times New Roman" panose="02020603050405020304" pitchFamily="18" charset="0"/>
                <a:cs typeface="Times New Roman" panose="02020603050405020304" pitchFamily="18" charset="0"/>
              </a:rPr>
              <a:t>.</a:t>
            </a:r>
          </a:p>
          <a:p>
            <a:pPr marL="0" indent="0" algn="just">
              <a:lnSpc>
                <a:spcPct val="100000"/>
              </a:lnSpc>
              <a:buNone/>
            </a:pPr>
            <a:r>
              <a:rPr lang="en-US" sz="2000" dirty="0" smtClean="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Predictive </a:t>
            </a:r>
            <a:r>
              <a:rPr lang="en-US" sz="2000" b="1" dirty="0">
                <a:latin typeface="Times New Roman" panose="02020603050405020304" pitchFamily="18" charset="0"/>
                <a:cs typeface="Times New Roman" panose="02020603050405020304" pitchFamily="18" charset="0"/>
              </a:rPr>
              <a:t>Analysis: </a:t>
            </a:r>
            <a:r>
              <a:rPr lang="en-US" sz="2000" dirty="0">
                <a:latin typeface="Times New Roman" panose="02020603050405020304" pitchFamily="18" charset="0"/>
                <a:cs typeface="Times New Roman" panose="02020603050405020304" pitchFamily="18" charset="0"/>
              </a:rPr>
              <a:t>By analyzing these historical metrics, a predictive model can be developed to forecast future performance trends and potential bottlenecks</a:t>
            </a:r>
            <a:r>
              <a:rPr lang="en-US" sz="2000" dirty="0" smtClean="0">
                <a:latin typeface="Times New Roman" panose="02020603050405020304" pitchFamily="18" charset="0"/>
                <a:cs typeface="Times New Roman" panose="02020603050405020304" pitchFamily="18" charset="0"/>
              </a:rPr>
              <a:t>.</a:t>
            </a:r>
          </a:p>
          <a:p>
            <a:pPr marL="0" indent="0" algn="just">
              <a:lnSpc>
                <a:spcPct val="100000"/>
              </a:lnSpc>
              <a:buNone/>
            </a:pPr>
            <a:r>
              <a:rPr lang="en-US"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1DE3E7D1-2C71-497A-8583-ED8CEF4B2CEE}" type="slidenum">
              <a:rPr lang="en-IN" smtClean="0"/>
              <a:t>9</a:t>
            </a:fld>
            <a:endParaRPr lang="en-IN"/>
          </a:p>
        </p:txBody>
      </p:sp>
      <p:sp>
        <p:nvSpPr>
          <p:cNvPr id="6" name="Bent Arrow 5"/>
          <p:cNvSpPr/>
          <p:nvPr/>
        </p:nvSpPr>
        <p:spPr>
          <a:xfrm rot="5400000" flipV="1">
            <a:off x="1561516" y="2672866"/>
            <a:ext cx="1069145" cy="227896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8186554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281948"/>
            <a:ext cx="7886700" cy="4351338"/>
          </a:xfrm>
        </p:spPr>
        <p:txBody>
          <a:bodyPr>
            <a:normAutofit/>
          </a:bodyPr>
          <a:lstStyle/>
          <a:p>
            <a:pPr marL="0" indent="0" algn="just">
              <a:lnSpc>
                <a:spcPct val="100000"/>
              </a:lnSpc>
              <a:buNone/>
            </a:pPr>
            <a:r>
              <a:rPr lang="en-IN" sz="2000" b="1" u="sng" dirty="0">
                <a:latin typeface="Times New Roman" panose="02020603050405020304" pitchFamily="18" charset="0"/>
                <a:cs typeface="Times New Roman" panose="02020603050405020304" pitchFamily="18" charset="0"/>
              </a:rPr>
              <a:t>Scenario Illustration (with reputation management)</a:t>
            </a:r>
            <a:endParaRPr lang="en-US" sz="2000" b="1" u="sng" dirty="0">
              <a:latin typeface="Times New Roman" panose="02020603050405020304" pitchFamily="18" charset="0"/>
              <a:cs typeface="Times New Roman" panose="02020603050405020304" pitchFamily="18" charset="0"/>
            </a:endParaRPr>
          </a:p>
          <a:p>
            <a:pPr algn="just">
              <a:lnSpc>
                <a:spcPct val="100000"/>
              </a:lnSpc>
            </a:pPr>
            <a:r>
              <a:rPr lang="en-US" sz="2000" b="1" dirty="0" smtClean="0">
                <a:latin typeface="Times New Roman" panose="02020603050405020304" pitchFamily="18" charset="0"/>
                <a:cs typeface="Times New Roman" panose="02020603050405020304" pitchFamily="18" charset="0"/>
              </a:rPr>
              <a:t>Reputation-Based </a:t>
            </a:r>
            <a:r>
              <a:rPr lang="en-US" sz="2000" b="1" dirty="0">
                <a:latin typeface="Times New Roman" panose="02020603050405020304" pitchFamily="18" charset="0"/>
                <a:cs typeface="Times New Roman" panose="02020603050405020304" pitchFamily="18" charset="0"/>
              </a:rPr>
              <a:t>Decision Making</a:t>
            </a:r>
            <a:r>
              <a:rPr lang="en-US" sz="2000" dirty="0">
                <a:latin typeface="Times New Roman" panose="02020603050405020304" pitchFamily="18" charset="0"/>
                <a:cs typeface="Times New Roman" panose="02020603050405020304" pitchFamily="18" charset="0"/>
              </a:rPr>
              <a:t>: Before migrating a </a:t>
            </a:r>
            <a:r>
              <a:rPr lang="en-US" sz="2000" dirty="0" smtClean="0">
                <a:latin typeface="Times New Roman" panose="02020603050405020304" pitchFamily="18" charset="0"/>
                <a:cs typeface="Times New Roman" panose="02020603050405020304" pitchFamily="18" charset="0"/>
              </a:rPr>
              <a:t>VM1 </a:t>
            </a:r>
            <a:r>
              <a:rPr lang="en-US" sz="2000" dirty="0">
                <a:latin typeface="Times New Roman" panose="02020603050405020304" pitchFamily="18" charset="0"/>
                <a:cs typeface="Times New Roman" panose="02020603050405020304" pitchFamily="18" charset="0"/>
              </a:rPr>
              <a:t>from PM1, </a:t>
            </a: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system evaluates not only the current resource availability on PM2 but also its historical performance and predicted future </a:t>
            </a:r>
            <a:r>
              <a:rPr lang="en-US" sz="2000" dirty="0" smtClean="0">
                <a:latin typeface="Times New Roman" panose="02020603050405020304" pitchFamily="18" charset="0"/>
                <a:cs typeface="Times New Roman" panose="02020603050405020304" pitchFamily="18" charset="0"/>
              </a:rPr>
              <a:t>workloads.</a:t>
            </a:r>
          </a:p>
          <a:p>
            <a:pPr algn="just">
              <a:lnSpc>
                <a:spcPct val="100000"/>
              </a:lnSpc>
            </a:pPr>
            <a:r>
              <a:rPr lang="en-US" sz="2000" b="1" dirty="0" smtClean="0">
                <a:latin typeface="Times New Roman" panose="02020603050405020304" pitchFamily="18" charset="0"/>
                <a:cs typeface="Times New Roman" panose="02020603050405020304" pitchFamily="18" charset="0"/>
              </a:rPr>
              <a:t>Proactive </a:t>
            </a:r>
            <a:r>
              <a:rPr lang="en-US" sz="2000" b="1" dirty="0">
                <a:latin typeface="Times New Roman" panose="02020603050405020304" pitchFamily="18" charset="0"/>
                <a:cs typeface="Times New Roman" panose="02020603050405020304" pitchFamily="18" charset="0"/>
              </a:rPr>
              <a:t>Performance Assurance: </a:t>
            </a:r>
            <a:r>
              <a:rPr lang="en-US" sz="2000" dirty="0">
                <a:latin typeface="Times New Roman" panose="02020603050405020304" pitchFamily="18" charset="0"/>
                <a:cs typeface="Times New Roman" panose="02020603050405020304" pitchFamily="18" charset="0"/>
              </a:rPr>
              <a:t>By factoring in reputation </a:t>
            </a:r>
            <a:r>
              <a:rPr lang="en-US" sz="2000" dirty="0" smtClean="0">
                <a:latin typeface="Times New Roman" panose="02020603050405020304" pitchFamily="18" charset="0"/>
                <a:cs typeface="Times New Roman" panose="02020603050405020304" pitchFamily="18" charset="0"/>
              </a:rPr>
              <a:t>mechanism, </a:t>
            </a:r>
            <a:r>
              <a:rPr lang="en-US" sz="2000" dirty="0">
                <a:latin typeface="Times New Roman" panose="02020603050405020304" pitchFamily="18" charset="0"/>
                <a:cs typeface="Times New Roman" panose="02020603050405020304" pitchFamily="18" charset="0"/>
              </a:rPr>
              <a:t>the system ensures that the chosen PM for migration is less likely to encounter unexpected performance issues.</a:t>
            </a:r>
            <a:endParaRPr lang="en-US" sz="2000" dirty="0"/>
          </a:p>
        </p:txBody>
      </p:sp>
      <p:sp>
        <p:nvSpPr>
          <p:cNvPr id="4" name="Slide Number Placeholder 3"/>
          <p:cNvSpPr>
            <a:spLocks noGrp="1"/>
          </p:cNvSpPr>
          <p:nvPr>
            <p:ph type="sldNum" sz="quarter" idx="12"/>
          </p:nvPr>
        </p:nvSpPr>
        <p:spPr/>
        <p:txBody>
          <a:bodyPr/>
          <a:lstStyle/>
          <a:p>
            <a:fld id="{1DE3E7D1-2C71-497A-8583-ED8CEF4B2CEE}" type="slidenum">
              <a:rPr lang="en-IN" smtClean="0"/>
              <a:t>10</a:t>
            </a:fld>
            <a:endParaRPr lang="en-IN"/>
          </a:p>
        </p:txBody>
      </p:sp>
      <p:graphicFrame>
        <p:nvGraphicFramePr>
          <p:cNvPr id="5" name="Diagram 4"/>
          <p:cNvGraphicFramePr/>
          <p:nvPr>
            <p:extLst>
              <p:ext uri="{D42A27DB-BD31-4B8C-83A1-F6EECF244321}">
                <p14:modId xmlns:p14="http://schemas.microsoft.com/office/powerpoint/2010/main" val="901947344"/>
              </p:ext>
            </p:extLst>
          </p:nvPr>
        </p:nvGraphicFramePr>
        <p:xfrm>
          <a:off x="817335" y="2700997"/>
          <a:ext cx="7313791" cy="47435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txBox="1">
            <a:spLocks/>
          </p:cNvSpPr>
          <p:nvPr/>
        </p:nvSpPr>
        <p:spPr>
          <a:xfrm>
            <a:off x="817335" y="234499"/>
            <a:ext cx="7194551" cy="665387"/>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IN" sz="3600" spc="-38" dirty="0">
                <a:latin typeface="Times New Roman" panose="02020603050405020304" pitchFamily="18" charset="0"/>
                <a:cs typeface="Times New Roman" panose="02020603050405020304" pitchFamily="18" charset="0"/>
              </a:rPr>
              <a:t>Statement of Problem </a:t>
            </a:r>
            <a:endParaRPr lang="en-IN" sz="3600" spc="-38" dirty="0" smtClean="0">
              <a:latin typeface="Times New Roman" panose="02020603050405020304" pitchFamily="18" charset="0"/>
              <a:cs typeface="Times New Roman" panose="02020603050405020304" pitchFamily="18" charset="0"/>
            </a:endParaRPr>
          </a:p>
          <a:p>
            <a:pPr algn="ctr"/>
            <a:r>
              <a:rPr lang="en-IN" dirty="0" smtClean="0">
                <a:latin typeface="Times New Roman" panose="02020603050405020304" pitchFamily="18" charset="0"/>
                <a:cs typeface="Times New Roman" panose="02020603050405020304" pitchFamily="18" charset="0"/>
              </a:rPr>
              <a:t>VM Reallocation </a:t>
            </a:r>
            <a:r>
              <a:rPr lang="en-US" sz="1800" dirty="0" smtClean="0">
                <a:latin typeface="Times New Roman" panose="02020603050405020304" pitchFamily="18" charset="0"/>
                <a:cs typeface="Times New Roman" panose="02020603050405020304" pitchFamily="18" charset="0"/>
              </a:rPr>
              <a:t>(3/3</a:t>
            </a:r>
            <a:r>
              <a:rPr lang="en-US" sz="1800"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79046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2192" y="974726"/>
            <a:ext cx="7886700" cy="4685845"/>
          </a:xfrm>
        </p:spPr>
        <p:txBody>
          <a:bodyPr>
            <a:normAutofit/>
          </a:bodyPr>
          <a:lstStyle/>
          <a:p>
            <a:pPr algn="ctr"/>
            <a:r>
              <a:rPr lang="en-US" dirty="0">
                <a:latin typeface="Times New Roman" panose="02020603050405020304" pitchFamily="18" charset="0"/>
                <a:cs typeface="Times New Roman" panose="02020603050405020304" pitchFamily="18" charset="0"/>
              </a:rPr>
              <a:t>CHAPTER – 2</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“Related Work-Literature Review”</a:t>
            </a:r>
            <a:endParaRPr lang="en-US" b="1" dirty="0"/>
          </a:p>
        </p:txBody>
      </p:sp>
      <p:sp>
        <p:nvSpPr>
          <p:cNvPr id="3" name="Slide Number Placeholder 2"/>
          <p:cNvSpPr>
            <a:spLocks noGrp="1"/>
          </p:cNvSpPr>
          <p:nvPr>
            <p:ph type="sldNum" sz="quarter" idx="12"/>
          </p:nvPr>
        </p:nvSpPr>
        <p:spPr/>
        <p:txBody>
          <a:bodyPr/>
          <a:lstStyle/>
          <a:p>
            <a:fld id="{1DE3E7D1-2C71-497A-8583-ED8CEF4B2CEE}" type="slidenum">
              <a:rPr lang="en-IN" smtClean="0"/>
              <a:t>11</a:t>
            </a:fld>
            <a:endParaRPr lang="en-IN"/>
          </a:p>
        </p:txBody>
      </p:sp>
    </p:spTree>
    <p:extLst>
      <p:ext uri="{BB962C8B-B14F-4D97-AF65-F5344CB8AC3E}">
        <p14:creationId xmlns:p14="http://schemas.microsoft.com/office/powerpoint/2010/main" val="11595543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txBox="1">
            <a:spLocks/>
          </p:cNvSpPr>
          <p:nvPr/>
        </p:nvSpPr>
        <p:spPr>
          <a:xfrm>
            <a:off x="338916" y="250776"/>
            <a:ext cx="8435748" cy="79425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3200" dirty="0">
                <a:solidFill>
                  <a:schemeClr val="tx1"/>
                </a:solidFill>
                <a:latin typeface="Times New Roman" panose="02020603050405020304" pitchFamily="18" charset="0"/>
                <a:cs typeface="Times New Roman" panose="02020603050405020304" pitchFamily="18" charset="0"/>
              </a:rPr>
              <a:t>Literature </a:t>
            </a:r>
            <a:r>
              <a:rPr lang="en-US" sz="3200" dirty="0" smtClean="0">
                <a:solidFill>
                  <a:schemeClr val="tx1"/>
                </a:solidFill>
                <a:latin typeface="Times New Roman" panose="02020603050405020304" pitchFamily="18" charset="0"/>
                <a:cs typeface="Times New Roman" panose="02020603050405020304" pitchFamily="18" charset="0"/>
              </a:rPr>
              <a:t>Survey </a:t>
            </a:r>
            <a:r>
              <a:rPr lang="en-US" sz="2000" dirty="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1/2)</a:t>
            </a:r>
            <a:endParaRPr lang="en-IN" sz="2000" dirty="0">
              <a:solidFill>
                <a:schemeClr val="tx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751427721"/>
              </p:ext>
            </p:extLst>
          </p:nvPr>
        </p:nvGraphicFramePr>
        <p:xfrm>
          <a:off x="464457" y="1045029"/>
          <a:ext cx="7892210" cy="5505838"/>
        </p:xfrm>
        <a:graphic>
          <a:graphicData uri="http://schemas.openxmlformats.org/drawingml/2006/table">
            <a:tbl>
              <a:tblPr firstRow="1" firstCol="1" bandRow="1">
                <a:tableStyleId>{BC89EF96-8CEA-46FF-86C4-4CE0E7609802}</a:tableStyleId>
              </a:tblPr>
              <a:tblGrid>
                <a:gridCol w="525432">
                  <a:extLst>
                    <a:ext uri="{9D8B030D-6E8A-4147-A177-3AD203B41FA5}">
                      <a16:colId xmlns:a16="http://schemas.microsoft.com/office/drawing/2014/main" val="1895155148"/>
                    </a:ext>
                  </a:extLst>
                </a:gridCol>
                <a:gridCol w="1949401">
                  <a:extLst>
                    <a:ext uri="{9D8B030D-6E8A-4147-A177-3AD203B41FA5}">
                      <a16:colId xmlns:a16="http://schemas.microsoft.com/office/drawing/2014/main" val="3586626602"/>
                    </a:ext>
                  </a:extLst>
                </a:gridCol>
                <a:gridCol w="3230724">
                  <a:extLst>
                    <a:ext uri="{9D8B030D-6E8A-4147-A177-3AD203B41FA5}">
                      <a16:colId xmlns:a16="http://schemas.microsoft.com/office/drawing/2014/main" val="3340882042"/>
                    </a:ext>
                  </a:extLst>
                </a:gridCol>
                <a:gridCol w="2186653">
                  <a:extLst>
                    <a:ext uri="{9D8B030D-6E8A-4147-A177-3AD203B41FA5}">
                      <a16:colId xmlns:a16="http://schemas.microsoft.com/office/drawing/2014/main" val="3041604387"/>
                    </a:ext>
                  </a:extLst>
                </a:gridCol>
              </a:tblGrid>
              <a:tr h="832679">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Year</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Algorithm Used</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Purpose of Algorithm</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Evaluation Parameters</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extLst>
                  <a:ext uri="{0D108BD9-81ED-4DB2-BD59-A6C34878D82A}">
                    <a16:rowId xmlns:a16="http://schemas.microsoft.com/office/drawing/2014/main" val="546322383"/>
                  </a:ext>
                </a:extLst>
              </a:tr>
              <a:tr h="832679">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2018</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Enhanced Cuckoo Search Algorithm</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Optimize resource utilization and minimize energy consumption</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Resource demand, energy efficiency, load balancing</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extLst>
                  <a:ext uri="{0D108BD9-81ED-4DB2-BD59-A6C34878D82A}">
                    <a16:rowId xmlns:a16="http://schemas.microsoft.com/office/drawing/2014/main" val="2005784857"/>
                  </a:ext>
                </a:extLst>
              </a:tr>
              <a:tr h="832679">
                <a:tc>
                  <a:txBody>
                    <a:bodyPr/>
                    <a:lstStyle/>
                    <a:p>
                      <a:pPr algn="just">
                        <a:lnSpc>
                          <a:spcPct val="150000"/>
                        </a:lnSpc>
                        <a:spcAft>
                          <a:spcPts val="0"/>
                        </a:spcAft>
                      </a:pPr>
                      <a:r>
                        <a:rPr lang="en-IN" sz="1400" kern="100" dirty="0" smtClean="0">
                          <a:effectLst/>
                          <a:latin typeface="Times New Roman" panose="02020603050405020304" pitchFamily="18" charset="0"/>
                          <a:cs typeface="Times New Roman" panose="02020603050405020304" pitchFamily="18" charset="0"/>
                        </a:rPr>
                        <a:t>2023</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smtClean="0">
                          <a:effectLst/>
                          <a:latin typeface="Times New Roman" panose="02020603050405020304" pitchFamily="18" charset="0"/>
                          <a:ea typeface="Times New Roman" panose="02020603050405020304" pitchFamily="18" charset="0"/>
                          <a:cs typeface="Times New Roman" panose="02020603050405020304" pitchFamily="18" charset="0"/>
                        </a:rPr>
                        <a:t>Updated SESA</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smtClean="0">
                          <a:effectLst/>
                          <a:latin typeface="Times New Roman" panose="02020603050405020304" pitchFamily="18" charset="0"/>
                          <a:cs typeface="Times New Roman" panose="02020603050405020304" pitchFamily="18" charset="0"/>
                        </a:rPr>
                        <a:t>Reducing</a:t>
                      </a:r>
                      <a:r>
                        <a:rPr lang="en-IN" sz="1400" kern="100" baseline="0" dirty="0" smtClean="0">
                          <a:effectLst/>
                          <a:latin typeface="Times New Roman" panose="02020603050405020304" pitchFamily="18" charset="0"/>
                          <a:cs typeface="Times New Roman" panose="02020603050405020304" pitchFamily="18" charset="0"/>
                        </a:rPr>
                        <a:t> migration time &amp; down time</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smtClean="0">
                          <a:effectLst/>
                          <a:latin typeface="Times New Roman" panose="02020603050405020304" pitchFamily="18" charset="0"/>
                          <a:cs typeface="Times New Roman" panose="02020603050405020304" pitchFamily="18" charset="0"/>
                        </a:rPr>
                        <a:t>Improved performance in terms of </a:t>
                      </a:r>
                      <a:r>
                        <a:rPr lang="en-IN" sz="1400" kern="100" dirty="0" err="1" smtClean="0">
                          <a:effectLst/>
                          <a:latin typeface="Times New Roman" panose="02020603050405020304" pitchFamily="18" charset="0"/>
                          <a:cs typeface="Times New Roman" panose="02020603050405020304" pitchFamily="18" charset="0"/>
                        </a:rPr>
                        <a:t>QoS</a:t>
                      </a:r>
                      <a:r>
                        <a:rPr lang="en-IN" sz="1400" kern="100" dirty="0" smtClean="0">
                          <a:effectLst/>
                          <a:latin typeface="Times New Roman" panose="02020603050405020304" pitchFamily="18" charset="0"/>
                          <a:cs typeface="Times New Roman" panose="02020603050405020304" pitchFamily="18" charset="0"/>
                        </a:rPr>
                        <a:t>,</a:t>
                      </a:r>
                      <a:r>
                        <a:rPr lang="en-IN" sz="1400" kern="100" baseline="0" dirty="0" smtClean="0">
                          <a:effectLst/>
                          <a:latin typeface="Times New Roman" panose="02020603050405020304" pitchFamily="18" charset="0"/>
                          <a:cs typeface="Times New Roman" panose="02020603050405020304" pitchFamily="18" charset="0"/>
                        </a:rPr>
                        <a:t> Power consumption &amp; SLA-V</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extLst>
                  <a:ext uri="{0D108BD9-81ED-4DB2-BD59-A6C34878D82A}">
                    <a16:rowId xmlns:a16="http://schemas.microsoft.com/office/drawing/2014/main" val="638908155"/>
                  </a:ext>
                </a:extLst>
              </a:tr>
              <a:tr h="937761">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2022</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Order Exchange and Migration Ant Colony System</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Optimize VM placement and migration for balanced resource utilization</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Load balancing, energy consumption, migration costs</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extLst>
                  <a:ext uri="{0D108BD9-81ED-4DB2-BD59-A6C34878D82A}">
                    <a16:rowId xmlns:a16="http://schemas.microsoft.com/office/drawing/2014/main" val="3279402044"/>
                  </a:ext>
                </a:extLst>
              </a:tr>
              <a:tr h="937761">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2020</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PAPSO (Particle Swarm Optimization)</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Reduce power consumption while maintaining performance levels</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Server power usage, CPU and memory utilization, migration costs</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extLst>
                  <a:ext uri="{0D108BD9-81ED-4DB2-BD59-A6C34878D82A}">
                    <a16:rowId xmlns:a16="http://schemas.microsoft.com/office/drawing/2014/main" val="516615983"/>
                  </a:ext>
                </a:extLst>
              </a:tr>
              <a:tr h="937761">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2021</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Monarch Butterfly Algorithm</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Optimize VM placement balancing energy efficiency and resource utilization</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Computational overhead, energy consumption, migration costs</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extLst>
                  <a:ext uri="{0D108BD9-81ED-4DB2-BD59-A6C34878D82A}">
                    <a16:rowId xmlns:a16="http://schemas.microsoft.com/office/drawing/2014/main" val="1636245945"/>
                  </a:ext>
                </a:extLst>
              </a:tr>
            </a:tbl>
          </a:graphicData>
        </a:graphic>
      </p:graphicFrame>
      <p:sp>
        <p:nvSpPr>
          <p:cNvPr id="4" name="Slide Number Placeholder 3"/>
          <p:cNvSpPr>
            <a:spLocks noGrp="1"/>
          </p:cNvSpPr>
          <p:nvPr>
            <p:ph type="sldNum" sz="quarter" idx="12"/>
          </p:nvPr>
        </p:nvSpPr>
        <p:spPr/>
        <p:txBody>
          <a:bodyPr/>
          <a:lstStyle/>
          <a:p>
            <a:fld id="{1DE3E7D1-2C71-497A-8583-ED8CEF4B2CEE}" type="slidenum">
              <a:rPr lang="en-IN" smtClean="0"/>
              <a:t>12</a:t>
            </a:fld>
            <a:endParaRPr lang="en-IN"/>
          </a:p>
        </p:txBody>
      </p:sp>
    </p:spTree>
    <p:extLst>
      <p:ext uri="{BB962C8B-B14F-4D97-AF65-F5344CB8AC3E}">
        <p14:creationId xmlns:p14="http://schemas.microsoft.com/office/powerpoint/2010/main" val="20243702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txBox="1">
            <a:spLocks/>
          </p:cNvSpPr>
          <p:nvPr/>
        </p:nvSpPr>
        <p:spPr>
          <a:xfrm>
            <a:off x="185738" y="159658"/>
            <a:ext cx="8609920" cy="624113"/>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3200" dirty="0">
                <a:solidFill>
                  <a:schemeClr val="tx1"/>
                </a:solidFill>
                <a:latin typeface="Times New Roman" panose="02020603050405020304" pitchFamily="18" charset="0"/>
                <a:cs typeface="Times New Roman" panose="02020603050405020304" pitchFamily="18" charset="0"/>
              </a:rPr>
              <a:t>Literature </a:t>
            </a:r>
            <a:r>
              <a:rPr lang="en-US" sz="3200" dirty="0" smtClean="0">
                <a:solidFill>
                  <a:schemeClr val="tx1"/>
                </a:solidFill>
                <a:latin typeface="Times New Roman" panose="02020603050405020304" pitchFamily="18" charset="0"/>
                <a:cs typeface="Times New Roman" panose="02020603050405020304" pitchFamily="18" charset="0"/>
              </a:rPr>
              <a:t>Survey </a:t>
            </a:r>
            <a:r>
              <a:rPr lang="en-US" sz="2000" dirty="0" smtClean="0">
                <a:latin typeface="Times New Roman" panose="02020603050405020304" pitchFamily="18" charset="0"/>
                <a:cs typeface="Times New Roman" panose="02020603050405020304" pitchFamily="18" charset="0"/>
              </a:rPr>
              <a:t>(2/2)</a:t>
            </a:r>
            <a:endParaRPr lang="en-IN" sz="2000" dirty="0">
              <a:solidFill>
                <a:schemeClr val="tx1"/>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357166363"/>
              </p:ext>
            </p:extLst>
          </p:nvPr>
        </p:nvGraphicFramePr>
        <p:xfrm>
          <a:off x="400561" y="899888"/>
          <a:ext cx="7972830" cy="5516977"/>
        </p:xfrm>
        <a:graphic>
          <a:graphicData uri="http://schemas.openxmlformats.org/drawingml/2006/table">
            <a:tbl>
              <a:tblPr firstRow="1" firstCol="1" bandRow="1">
                <a:tableStyleId>{BC89EF96-8CEA-46FF-86C4-4CE0E7609802}</a:tableStyleId>
              </a:tblPr>
              <a:tblGrid>
                <a:gridCol w="537034">
                  <a:extLst>
                    <a:ext uri="{9D8B030D-6E8A-4147-A177-3AD203B41FA5}">
                      <a16:colId xmlns:a16="http://schemas.microsoft.com/office/drawing/2014/main" val="881663735"/>
                    </a:ext>
                  </a:extLst>
                </a:gridCol>
                <a:gridCol w="1963080">
                  <a:extLst>
                    <a:ext uri="{9D8B030D-6E8A-4147-A177-3AD203B41FA5}">
                      <a16:colId xmlns:a16="http://schemas.microsoft.com/office/drawing/2014/main" val="784649872"/>
                    </a:ext>
                  </a:extLst>
                </a:gridCol>
                <a:gridCol w="3263725">
                  <a:extLst>
                    <a:ext uri="{9D8B030D-6E8A-4147-A177-3AD203B41FA5}">
                      <a16:colId xmlns:a16="http://schemas.microsoft.com/office/drawing/2014/main" val="968614636"/>
                    </a:ext>
                  </a:extLst>
                </a:gridCol>
                <a:gridCol w="2208991">
                  <a:extLst>
                    <a:ext uri="{9D8B030D-6E8A-4147-A177-3AD203B41FA5}">
                      <a16:colId xmlns:a16="http://schemas.microsoft.com/office/drawing/2014/main" val="1576242074"/>
                    </a:ext>
                  </a:extLst>
                </a:gridCol>
              </a:tblGrid>
              <a:tr h="701979">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Year</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Algorithm Used</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Purpose of Algorithm</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tc>
                  <a:txBody>
                    <a:bodyPr/>
                    <a:lstStyle/>
                    <a:p>
                      <a:pPr algn="just">
                        <a:lnSpc>
                          <a:spcPct val="150000"/>
                        </a:lnSpc>
                        <a:spcAft>
                          <a:spcPts val="0"/>
                        </a:spcAft>
                      </a:pPr>
                      <a:r>
                        <a:rPr lang="en-IN" sz="1600" kern="100" dirty="0">
                          <a:effectLst/>
                          <a:latin typeface="Times New Roman" panose="02020603050405020304" pitchFamily="18" charset="0"/>
                          <a:cs typeface="Times New Roman" panose="02020603050405020304" pitchFamily="18" charset="0"/>
                        </a:rPr>
                        <a:t>Evaluation Parameters</a:t>
                      </a:r>
                      <a:endParaRPr lang="en-IN" sz="16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326" marR="45326" marT="0" marB="0"/>
                </a:tc>
                <a:extLst>
                  <a:ext uri="{0D108BD9-81ED-4DB2-BD59-A6C34878D82A}">
                    <a16:rowId xmlns:a16="http://schemas.microsoft.com/office/drawing/2014/main" val="4182464259"/>
                  </a:ext>
                </a:extLst>
              </a:tr>
              <a:tr h="1025219">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2024</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Adaptive Threshold-based Modified Artificial Bee Colony Optimization</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Dynamically adjust placement thresholds based on real-time resource availability</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CPU utilization, memory usage, network bandwidth</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extLst>
                  <a:ext uri="{0D108BD9-81ED-4DB2-BD59-A6C34878D82A}">
                    <a16:rowId xmlns:a16="http://schemas.microsoft.com/office/drawing/2014/main" val="863423461"/>
                  </a:ext>
                </a:extLst>
              </a:tr>
              <a:tr h="921348">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2023</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Dynamic Arithmetic Optimized Double Deep Q-Network</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Optimize task allocation and resource management to enhance performance and reduce energy consumption</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Task execution time, resource availability, energy efficiency</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extLst>
                  <a:ext uri="{0D108BD9-81ED-4DB2-BD59-A6C34878D82A}">
                    <a16:rowId xmlns:a16="http://schemas.microsoft.com/office/drawing/2014/main" val="1232381054"/>
                  </a:ext>
                </a:extLst>
              </a:tr>
              <a:tr h="921348">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2022</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Energy-Aware Virtual Machines Consolidation Method</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Minimize energy consumption while maintaining performance levels</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CPU utilization, memory usage, power consumption</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extLst>
                  <a:ext uri="{0D108BD9-81ED-4DB2-BD59-A6C34878D82A}">
                    <a16:rowId xmlns:a16="http://schemas.microsoft.com/office/drawing/2014/main" val="958899315"/>
                  </a:ext>
                </a:extLst>
              </a:tr>
              <a:tr h="921348">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2020</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Energy-Efficient and Quality-Aware VM Consolidation Method</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Optimize trade-offs between energy efficiency and service quality</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Energy consumption, VM performance, SLA compliance</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extLst>
                  <a:ext uri="{0D108BD9-81ED-4DB2-BD59-A6C34878D82A}">
                    <a16:rowId xmlns:a16="http://schemas.microsoft.com/office/drawing/2014/main" val="415277131"/>
                  </a:ext>
                </a:extLst>
              </a:tr>
              <a:tr h="909419">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2023</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Dynamic Virtual Machine Relocation System</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a:effectLst/>
                          <a:latin typeface="Times New Roman" panose="02020603050405020304" pitchFamily="18" charset="0"/>
                          <a:cs typeface="Times New Roman" panose="02020603050405020304" pitchFamily="18" charset="0"/>
                        </a:rPr>
                        <a:t>Energy-efficient resource management</a:t>
                      </a:r>
                      <a:endParaRPr lang="en-IN"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tc>
                  <a:txBody>
                    <a:bodyPr/>
                    <a:lstStyle/>
                    <a:p>
                      <a:pPr algn="just">
                        <a:lnSpc>
                          <a:spcPct val="150000"/>
                        </a:lnSpc>
                        <a:spcAft>
                          <a:spcPts val="0"/>
                        </a:spcAft>
                      </a:pPr>
                      <a:r>
                        <a:rPr lang="en-IN" sz="1400" kern="100" dirty="0">
                          <a:effectLst/>
                          <a:latin typeface="Times New Roman" panose="02020603050405020304" pitchFamily="18" charset="0"/>
                          <a:cs typeface="Times New Roman" panose="02020603050405020304" pitchFamily="18" charset="0"/>
                        </a:rPr>
                        <a:t>CPU utilization, memory usage, power consumption</a:t>
                      </a:r>
                      <a:endParaRPr lang="en-IN" sz="1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447" marR="49447" marT="0" marB="0"/>
                </a:tc>
                <a:extLst>
                  <a:ext uri="{0D108BD9-81ED-4DB2-BD59-A6C34878D82A}">
                    <a16:rowId xmlns:a16="http://schemas.microsoft.com/office/drawing/2014/main" val="333330888"/>
                  </a:ext>
                </a:extLst>
              </a:tr>
            </a:tbl>
          </a:graphicData>
        </a:graphic>
      </p:graphicFrame>
      <p:sp>
        <p:nvSpPr>
          <p:cNvPr id="4" name="Slide Number Placeholder 3"/>
          <p:cNvSpPr>
            <a:spLocks noGrp="1"/>
          </p:cNvSpPr>
          <p:nvPr>
            <p:ph type="sldNum" sz="quarter" idx="12"/>
          </p:nvPr>
        </p:nvSpPr>
        <p:spPr/>
        <p:txBody>
          <a:bodyPr/>
          <a:lstStyle/>
          <a:p>
            <a:fld id="{1DE3E7D1-2C71-497A-8583-ED8CEF4B2CEE}" type="slidenum">
              <a:rPr lang="en-IN" smtClean="0"/>
              <a:t>13</a:t>
            </a:fld>
            <a:endParaRPr lang="en-IN"/>
          </a:p>
        </p:txBody>
      </p:sp>
    </p:spTree>
    <p:extLst>
      <p:ext uri="{BB962C8B-B14F-4D97-AF65-F5344CB8AC3E}">
        <p14:creationId xmlns:p14="http://schemas.microsoft.com/office/powerpoint/2010/main" val="5322747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09053" y="949442"/>
            <a:ext cx="8775290" cy="4366531"/>
          </a:xfrm>
        </p:spPr>
        <p:txBody>
          <a:bodyPr>
            <a:normAutofit/>
          </a:bodyPr>
          <a:lstStyle/>
          <a:p>
            <a:pPr lvl="0" algn="ctr"/>
            <a:r>
              <a:rPr lang="en-IN" b="1" cap="all" dirty="0" smtClean="0">
                <a:latin typeface="Times New Roman" panose="02020603050405020304" pitchFamily="18" charset="0"/>
                <a:cs typeface="Times New Roman" panose="02020603050405020304" pitchFamily="18" charset="0"/>
              </a:rPr>
              <a:t>“Proposed Work”</a:t>
            </a:r>
            <a:endParaRPr lang="en-US" b="1" cap="all"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1DE3E7D1-2C71-497A-8583-ED8CEF4B2CEE}" type="slidenum">
              <a:rPr lang="en-IN" smtClean="0"/>
              <a:t>14</a:t>
            </a:fld>
            <a:endParaRPr lang="en-IN"/>
          </a:p>
        </p:txBody>
      </p:sp>
    </p:spTree>
    <p:extLst>
      <p:ext uri="{BB962C8B-B14F-4D97-AF65-F5344CB8AC3E}">
        <p14:creationId xmlns:p14="http://schemas.microsoft.com/office/powerpoint/2010/main" val="17978271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7324"/>
            <a:ext cx="7886700" cy="1325563"/>
          </a:xfrm>
        </p:spPr>
        <p:txBody>
          <a:bodyPr/>
          <a:lstStyle/>
          <a:p>
            <a:pPr algn="ctr"/>
            <a:r>
              <a:rPr lang="en-US" dirty="0" smtClean="0">
                <a:latin typeface="Times New Roman" panose="02020603050405020304" pitchFamily="18" charset="0"/>
                <a:cs typeface="Times New Roman" panose="02020603050405020304" pitchFamily="18" charset="0"/>
              </a:rPr>
              <a:t>Flow Diagram- Phase 1</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DE3E7D1-2C71-497A-8583-ED8CEF4B2CEE}" type="slidenum">
              <a:rPr lang="en-IN" smtClean="0"/>
              <a:t>15</a:t>
            </a:fld>
            <a:endParaRPr lang="en-IN" dirty="0"/>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t="1396"/>
          <a:stretch/>
        </p:blipFill>
        <p:spPr>
          <a:xfrm>
            <a:off x="0" y="1219199"/>
            <a:ext cx="9041198" cy="3363005"/>
          </a:xfrm>
          <a:prstGeom prst="rect">
            <a:avLst/>
          </a:prstGeom>
        </p:spPr>
      </p:pic>
      <p:sp>
        <p:nvSpPr>
          <p:cNvPr id="11" name="TextBox 10"/>
          <p:cNvSpPr txBox="1"/>
          <p:nvPr/>
        </p:nvSpPr>
        <p:spPr>
          <a:xfrm>
            <a:off x="5562600" y="5810250"/>
            <a:ext cx="3411511" cy="261610"/>
          </a:xfrm>
          <a:prstGeom prst="rect">
            <a:avLst/>
          </a:prstGeom>
          <a:noFill/>
        </p:spPr>
        <p:txBody>
          <a:bodyPr wrap="none" rtlCol="0">
            <a:spAutoFit/>
          </a:bodyPr>
          <a:lstStyle/>
          <a:p>
            <a:r>
              <a:rPr lang="en-US" sz="1100" i="1" dirty="0" smtClean="0"/>
              <a:t>Where Q1 and Q2 are Upper and Lower thresholds resp.</a:t>
            </a:r>
            <a:endParaRPr lang="en-US" sz="1100" i="1" dirty="0"/>
          </a:p>
        </p:txBody>
      </p:sp>
    </p:spTree>
    <p:extLst>
      <p:ext uri="{BB962C8B-B14F-4D97-AF65-F5344CB8AC3E}">
        <p14:creationId xmlns:p14="http://schemas.microsoft.com/office/powerpoint/2010/main" val="8382698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DE3E7D1-2C71-497A-8583-ED8CEF4B2CEE}" type="slidenum">
              <a:rPr lang="en-IN" smtClean="0"/>
              <a:t>16</a:t>
            </a:fld>
            <a:endParaRPr lang="en-IN"/>
          </a:p>
        </p:txBody>
      </p:sp>
      <p:sp>
        <p:nvSpPr>
          <p:cNvPr id="5" name="Title 1"/>
          <p:cNvSpPr txBox="1">
            <a:spLocks/>
          </p:cNvSpPr>
          <p:nvPr/>
        </p:nvSpPr>
        <p:spPr>
          <a:xfrm>
            <a:off x="212725" y="130628"/>
            <a:ext cx="8931275" cy="1262743"/>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IN" sz="3200" dirty="0" smtClean="0">
                <a:latin typeface="Times New Roman" panose="02020603050405020304" pitchFamily="18" charset="0"/>
                <a:cs typeface="Times New Roman" panose="02020603050405020304" pitchFamily="18" charset="0"/>
              </a:rPr>
              <a:t>Phase 1: </a:t>
            </a:r>
            <a:r>
              <a:rPr lang="en-US" sz="3200" dirty="0" smtClean="0">
                <a:effectLst>
                  <a:outerShdw sx="0" sy="0">
                    <a:srgbClr val="000000"/>
                  </a:outerShdw>
                </a:effectLst>
                <a:latin typeface="Times New Roman" panose="02020603050405020304" pitchFamily="18" charset="0"/>
                <a:cs typeface="Times New Roman" panose="02020603050405020304" pitchFamily="18" charset="0"/>
              </a:rPr>
              <a:t>Modelling, Allocation and VM selection </a:t>
            </a:r>
            <a:r>
              <a:rPr lang="en-IN" sz="3200" dirty="0" smtClean="0">
                <a:effectLst>
                  <a:outerShdw sx="0" sy="0">
                    <a:srgbClr val="000000"/>
                  </a:outerShdw>
                </a:effectLst>
                <a:latin typeface="Times New Roman" panose="02020603050405020304" pitchFamily="18" charset="0"/>
                <a:cs typeface="Times New Roman" panose="02020603050405020304" pitchFamily="18" charset="0"/>
              </a:rPr>
              <a:t> </a:t>
            </a:r>
            <a:endParaRPr lang="en-US" sz="3200" dirty="0"/>
          </a:p>
        </p:txBody>
      </p:sp>
      <p:sp>
        <p:nvSpPr>
          <p:cNvPr id="2" name="Content Placeholder 1"/>
          <p:cNvSpPr>
            <a:spLocks noGrp="1" noChangeArrowheads="1"/>
          </p:cNvSpPr>
          <p:nvPr>
            <p:ph idx="1"/>
          </p:nvPr>
        </p:nvSpPr>
        <p:spPr bwMode="auto">
          <a:xfrm>
            <a:off x="628650" y="2008923"/>
            <a:ext cx="788670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defTabSz="914400" eaLnBrk="0" fontAlgn="base" hangingPunct="0">
              <a:lnSpc>
                <a:spcPct val="100000"/>
              </a:lnSpc>
              <a:spcBef>
                <a:spcPct val="0"/>
              </a:spcBef>
              <a:spcAft>
                <a:spcPct val="0"/>
              </a:spcAft>
            </a:pPr>
            <a:r>
              <a:rPr kumimoji="0" lang="en-US" alt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Initial Placement:</a:t>
            </a:r>
            <a:r>
              <a:rPr kumimoji="0" lang="en-US" altLang="en-US"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All VMs are assigned to PMs based on their resource requirements and PM capacities using MBFD algorithm.</a:t>
            </a:r>
          </a:p>
          <a:p>
            <a:pPr algn="just" defTabSz="914400" eaLnBrk="0" fontAlgn="base" hangingPunct="0">
              <a:lnSpc>
                <a:spcPct val="100000"/>
              </a:lnSpc>
              <a:spcBef>
                <a:spcPct val="0"/>
              </a:spcBef>
              <a:spcAft>
                <a:spcPct val="0"/>
              </a:spcAft>
            </a:pPr>
            <a:r>
              <a:rPr kumimoji="0" lang="en-US" altLang="en-US"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Overutilized</a:t>
            </a:r>
            <a:r>
              <a:rPr kumimoji="0" lang="en-US" alt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PM Identification:</a:t>
            </a:r>
            <a:r>
              <a:rPr kumimoji="0" lang="en-US" altLang="en-US"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PMs exceeding predefined thresholds for CPU, memory, or power consumption are flagged as O_PMs.</a:t>
            </a:r>
          </a:p>
          <a:p>
            <a:pPr algn="just" defTabSz="914400" eaLnBrk="0" fontAlgn="base" hangingPunct="0">
              <a:lnSpc>
                <a:spcPct val="100000"/>
              </a:lnSpc>
              <a:spcBef>
                <a:spcPct val="0"/>
              </a:spcBef>
              <a:spcAft>
                <a:spcPct val="0"/>
              </a:spcAft>
            </a:pPr>
            <a:r>
              <a:rPr kumimoji="0" lang="en-US" alt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VM Selection for Migration:</a:t>
            </a:r>
            <a:r>
              <a:rPr kumimoji="0" lang="en-US" altLang="en-US"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VMs with highest resource usage or significant impact on performance metrics are selected for migration.</a:t>
            </a:r>
          </a:p>
          <a:p>
            <a:pPr algn="just" defTabSz="914400" eaLnBrk="0" fontAlgn="base" hangingPunct="0">
              <a:lnSpc>
                <a:spcPct val="100000"/>
              </a:lnSpc>
              <a:spcBef>
                <a:spcPct val="0"/>
              </a:spcBef>
              <a:spcAft>
                <a:spcPct val="0"/>
              </a:spcAft>
            </a:pPr>
            <a:r>
              <a:rPr kumimoji="0" lang="en-US" alt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Migration Criteria:</a:t>
            </a:r>
            <a:r>
              <a:rPr kumimoji="0" lang="en-US" altLang="en-US"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Selected VMs should reduce load on O_PMs without significantly impacting destination PMs.</a:t>
            </a:r>
          </a:p>
        </p:txBody>
      </p:sp>
    </p:spTree>
    <p:extLst>
      <p:ext uri="{BB962C8B-B14F-4D97-AF65-F5344CB8AC3E}">
        <p14:creationId xmlns:p14="http://schemas.microsoft.com/office/powerpoint/2010/main" val="38985625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DE3E7D1-2C71-497A-8583-ED8CEF4B2CEE}" type="slidenum">
              <a:rPr lang="en-IN" smtClean="0"/>
              <a:t>17</a:t>
            </a:fld>
            <a:endParaRPr lang="en-IN"/>
          </a:p>
        </p:txBody>
      </p:sp>
      <p:sp>
        <p:nvSpPr>
          <p:cNvPr id="4" name="Title 3"/>
          <p:cNvSpPr>
            <a:spLocks noGrp="1"/>
          </p:cNvSpPr>
          <p:nvPr>
            <p:ph type="title"/>
          </p:nvPr>
        </p:nvSpPr>
        <p:spPr>
          <a:xfrm>
            <a:off x="628650" y="-183518"/>
            <a:ext cx="7886700" cy="1325563"/>
          </a:xfrm>
        </p:spPr>
        <p:txBody>
          <a:bodyPr/>
          <a:lstStyle/>
          <a:p>
            <a:pPr algn="ctr"/>
            <a:r>
              <a:rPr lang="en-US" dirty="0" smtClean="0">
                <a:latin typeface="Times New Roman" panose="02020603050405020304" pitchFamily="18" charset="0"/>
                <a:cs typeface="Times New Roman" panose="02020603050405020304" pitchFamily="18" charset="0"/>
              </a:rPr>
              <a:t>MBFD Algorithm with dual threshold policy</a:t>
            </a:r>
            <a:endParaRPr lang="en-US" dirty="0">
              <a:latin typeface="Times New Roman" panose="02020603050405020304" pitchFamily="18" charset="0"/>
              <a:cs typeface="Times New Roman" panose="02020603050405020304" pitchFamily="18" charset="0"/>
            </a:endParaRP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3489" t="1943" r="9428" b="531"/>
          <a:stretch/>
        </p:blipFill>
        <p:spPr bwMode="auto">
          <a:xfrm>
            <a:off x="885372" y="870857"/>
            <a:ext cx="7329714" cy="548549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057846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309" y="-49214"/>
            <a:ext cx="7886700" cy="1325563"/>
          </a:xfrm>
        </p:spPr>
        <p:txBody>
          <a:bodyPr/>
          <a:lstStyle/>
          <a:p>
            <a:pPr algn="ctr"/>
            <a:r>
              <a:rPr lang="en-US" dirty="0" smtClean="0">
                <a:latin typeface="Times New Roman" panose="02020603050405020304" pitchFamily="18" charset="0"/>
                <a:cs typeface="Times New Roman" panose="02020603050405020304" pitchFamily="18" charset="0"/>
              </a:rPr>
              <a:t>Flow Diagram - Phase 2</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DE3E7D1-2C71-497A-8583-ED8CEF4B2CEE}" type="slidenum">
              <a:rPr lang="en-IN" smtClean="0"/>
              <a:t>18</a:t>
            </a:fld>
            <a:endParaRPr lang="en-IN"/>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050" y="1276349"/>
            <a:ext cx="7473903" cy="3064187"/>
          </a:xfrm>
          <a:prstGeom prst="rect">
            <a:avLst/>
          </a:prstGeom>
        </p:spPr>
      </p:pic>
    </p:spTree>
    <p:extLst>
      <p:ext uri="{BB962C8B-B14F-4D97-AF65-F5344CB8AC3E}">
        <p14:creationId xmlns:p14="http://schemas.microsoft.com/office/powerpoint/2010/main" val="5503042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586475"/>
            <a:ext cx="7886700" cy="4351338"/>
          </a:xfrm>
        </p:spPr>
        <p:txBody>
          <a:bodyPr>
            <a:noAutofit/>
          </a:bodyPr>
          <a:lstStyle/>
          <a:p>
            <a:pPr algn="just"/>
            <a:r>
              <a:rPr lang="en-US" sz="2000" b="1" dirty="0">
                <a:latin typeface="Times New Roman" panose="02020603050405020304" pitchFamily="18" charset="0"/>
                <a:cs typeface="Times New Roman" panose="02020603050405020304" pitchFamily="18" charset="0"/>
              </a:rPr>
              <a:t>Data Aggregation from Previous Allocations</a:t>
            </a:r>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Data Collection:</a:t>
            </a:r>
            <a:r>
              <a:rPr lang="en-US" sz="2000" dirty="0">
                <a:latin typeface="Times New Roman" panose="02020603050405020304" pitchFamily="18" charset="0"/>
                <a:cs typeface="Times New Roman" panose="02020603050405020304" pitchFamily="18" charset="0"/>
              </a:rPr>
              <a:t> Aggregate data from previous VM allocations, including resource utilization metrics, performance metrics, and historical VM performance.</a:t>
            </a:r>
          </a:p>
          <a:p>
            <a:pPr algn="just"/>
            <a:r>
              <a:rPr lang="en-US" sz="2000" b="1" dirty="0">
                <a:latin typeface="Times New Roman" panose="02020603050405020304" pitchFamily="18" charset="0"/>
                <a:cs typeface="Times New Roman" panose="02020603050405020304" pitchFamily="18" charset="0"/>
              </a:rPr>
              <a:t>Data Preprocessing:</a:t>
            </a:r>
            <a:r>
              <a:rPr lang="en-US" sz="2000" dirty="0">
                <a:latin typeface="Times New Roman" panose="02020603050405020304" pitchFamily="18" charset="0"/>
                <a:cs typeface="Times New Roman" panose="02020603050405020304" pitchFamily="18" charset="0"/>
              </a:rPr>
              <a:t> Clean and preprocess the data to ensure consistency and accuracy.</a:t>
            </a:r>
          </a:p>
          <a:p>
            <a:pPr algn="just"/>
            <a:r>
              <a:rPr lang="en-US" sz="2000" b="1" dirty="0">
                <a:latin typeface="Times New Roman" panose="02020603050405020304" pitchFamily="18" charset="0"/>
                <a:cs typeface="Times New Roman" panose="02020603050405020304" pitchFamily="18" charset="0"/>
              </a:rPr>
              <a:t>Rank Generation Using Deep </a:t>
            </a:r>
            <a:r>
              <a:rPr lang="en-US" sz="2000" b="1" dirty="0" smtClean="0">
                <a:latin typeface="Times New Roman" panose="02020603050405020304" pitchFamily="18" charset="0"/>
                <a:cs typeface="Times New Roman" panose="02020603050405020304" pitchFamily="18" charset="0"/>
              </a:rPr>
              <a:t>Learning</a:t>
            </a:r>
          </a:p>
          <a:p>
            <a:pPr algn="just"/>
            <a:r>
              <a:rPr lang="en-US" sz="2000" b="1" dirty="0" smtClean="0">
                <a:latin typeface="Times New Roman" panose="02020603050405020304" pitchFamily="18" charset="0"/>
                <a:cs typeface="Times New Roman" panose="02020603050405020304" pitchFamily="18" charset="0"/>
              </a:rPr>
              <a:t>Training </a:t>
            </a:r>
            <a:r>
              <a:rPr lang="en-US" sz="2000" b="1" dirty="0">
                <a:latin typeface="Times New Roman" panose="02020603050405020304" pitchFamily="18" charset="0"/>
                <a:cs typeface="Times New Roman" panose="02020603050405020304" pitchFamily="18" charset="0"/>
              </a:rPr>
              <a:t>DNN Model:</a:t>
            </a:r>
            <a:r>
              <a:rPr lang="en-US" sz="2000" dirty="0">
                <a:latin typeface="Times New Roman" panose="02020603050405020304" pitchFamily="18" charset="0"/>
                <a:cs typeface="Times New Roman" panose="02020603050405020304" pitchFamily="18" charset="0"/>
              </a:rPr>
              <a:t> Train a DNN model on the categorized data to generate ranks for the PMs. Calculate the classification score, which will act as the PM score, reflecting the effectiveness of each PM in handling VMs</a:t>
            </a:r>
            <a:r>
              <a:rPr lang="en-US" sz="2000" dirty="0" smtClean="0">
                <a:latin typeface="Times New Roman" panose="02020603050405020304" pitchFamily="18" charset="0"/>
                <a:cs typeface="Times New Roman" panose="02020603050405020304" pitchFamily="18" charset="0"/>
              </a:rPr>
              <a:t>.</a:t>
            </a:r>
            <a:endParaRPr lang="en-US" sz="2000" b="1"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DE3E7D1-2C71-497A-8583-ED8CEF4B2CEE}" type="slidenum">
              <a:rPr lang="en-IN" smtClean="0"/>
              <a:t>19</a:t>
            </a:fld>
            <a:endParaRPr lang="en-IN"/>
          </a:p>
        </p:txBody>
      </p:sp>
      <p:sp>
        <p:nvSpPr>
          <p:cNvPr id="5" name="Title 1"/>
          <p:cNvSpPr txBox="1">
            <a:spLocks/>
          </p:cNvSpPr>
          <p:nvPr/>
        </p:nvSpPr>
        <p:spPr>
          <a:xfrm>
            <a:off x="1274536" y="217716"/>
            <a:ext cx="6657521" cy="86428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US" dirty="0" smtClean="0">
                <a:latin typeface="Times New Roman" panose="02020603050405020304" pitchFamily="18" charset="0"/>
                <a:cs typeface="Times New Roman" panose="02020603050405020304" pitchFamily="18" charset="0"/>
              </a:rPr>
              <a:t>Phase 2: Ranking of PMs </a:t>
            </a:r>
            <a:r>
              <a:rPr lang="en-US" sz="1800" dirty="0">
                <a:latin typeface="Times New Roman" panose="02020603050405020304" pitchFamily="18" charset="0"/>
                <a:cs typeface="Times New Roman" panose="02020603050405020304" pitchFamily="18" charset="0"/>
              </a:rPr>
              <a:t>(</a:t>
            </a:r>
            <a:r>
              <a:rPr lang="en-US" sz="1800" dirty="0" smtClean="0">
                <a:latin typeface="Times New Roman" panose="02020603050405020304" pitchFamily="18" charset="0"/>
                <a:cs typeface="Times New Roman" panose="02020603050405020304" pitchFamily="18" charset="0"/>
              </a:rPr>
              <a:t>1/2)</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2615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1325563"/>
          </a:xfrm>
        </p:spPr>
        <p:txBody>
          <a:bodyPr/>
          <a:lstStyle/>
          <a:p>
            <a:pPr algn="ctr"/>
            <a:r>
              <a:rPr lang="en-US" dirty="0" smtClean="0"/>
              <a:t>Results and Discussion</a:t>
            </a:r>
            <a:endParaRPr lang="en-US" dirty="0"/>
          </a:p>
        </p:txBody>
      </p:sp>
      <p:sp>
        <p:nvSpPr>
          <p:cNvPr id="4" name="Slide Number Placeholder 3"/>
          <p:cNvSpPr>
            <a:spLocks noGrp="1"/>
          </p:cNvSpPr>
          <p:nvPr>
            <p:ph type="sldNum" sz="quarter" idx="12"/>
          </p:nvPr>
        </p:nvSpPr>
        <p:spPr/>
        <p:txBody>
          <a:bodyPr/>
          <a:lstStyle/>
          <a:p>
            <a:fld id="{1DE3E7D1-2C71-497A-8583-ED8CEF4B2CEE}" type="slidenum">
              <a:rPr lang="en-IN" smtClean="0"/>
              <a:t>20</a:t>
            </a:fld>
            <a:endParaRPr lang="en-IN"/>
          </a:p>
        </p:txBody>
      </p:sp>
      <p:graphicFrame>
        <p:nvGraphicFramePr>
          <p:cNvPr id="5" name="Table 4"/>
          <p:cNvGraphicFramePr>
            <a:graphicFrameLocks noGrp="1"/>
          </p:cNvGraphicFramePr>
          <p:nvPr>
            <p:extLst>
              <p:ext uri="{D42A27DB-BD31-4B8C-83A1-F6EECF244321}">
                <p14:modId xmlns:p14="http://schemas.microsoft.com/office/powerpoint/2010/main" val="3823263204"/>
              </p:ext>
            </p:extLst>
          </p:nvPr>
        </p:nvGraphicFramePr>
        <p:xfrm>
          <a:off x="781051" y="1463200"/>
          <a:ext cx="7734300" cy="4226404"/>
        </p:xfrm>
        <a:graphic>
          <a:graphicData uri="http://schemas.openxmlformats.org/drawingml/2006/table">
            <a:tbl>
              <a:tblPr firstRow="1" firstCol="1" bandRow="1">
                <a:tableStyleId>{5C22544A-7EE6-4342-B048-85BDC9FD1C3A}</a:tableStyleId>
              </a:tblPr>
              <a:tblGrid>
                <a:gridCol w="1233818">
                  <a:extLst>
                    <a:ext uri="{9D8B030D-6E8A-4147-A177-3AD203B41FA5}">
                      <a16:colId xmlns:a16="http://schemas.microsoft.com/office/drawing/2014/main" val="4169927659"/>
                    </a:ext>
                  </a:extLst>
                </a:gridCol>
                <a:gridCol w="1238406">
                  <a:extLst>
                    <a:ext uri="{9D8B030D-6E8A-4147-A177-3AD203B41FA5}">
                      <a16:colId xmlns:a16="http://schemas.microsoft.com/office/drawing/2014/main" val="1329643229"/>
                    </a:ext>
                  </a:extLst>
                </a:gridCol>
                <a:gridCol w="1650060">
                  <a:extLst>
                    <a:ext uri="{9D8B030D-6E8A-4147-A177-3AD203B41FA5}">
                      <a16:colId xmlns:a16="http://schemas.microsoft.com/office/drawing/2014/main" val="3440030202"/>
                    </a:ext>
                  </a:extLst>
                </a:gridCol>
                <a:gridCol w="1857608">
                  <a:extLst>
                    <a:ext uri="{9D8B030D-6E8A-4147-A177-3AD203B41FA5}">
                      <a16:colId xmlns:a16="http://schemas.microsoft.com/office/drawing/2014/main" val="1756761626"/>
                    </a:ext>
                  </a:extLst>
                </a:gridCol>
                <a:gridCol w="1754408">
                  <a:extLst>
                    <a:ext uri="{9D8B030D-6E8A-4147-A177-3AD203B41FA5}">
                      <a16:colId xmlns:a16="http://schemas.microsoft.com/office/drawing/2014/main" val="3782931706"/>
                    </a:ext>
                  </a:extLst>
                </a:gridCol>
              </a:tblGrid>
              <a:tr h="905658">
                <a:tc>
                  <a:txBody>
                    <a:bodyPr/>
                    <a:lstStyle/>
                    <a:p>
                      <a:pPr marL="0" marR="0" algn="l" eaLnBrk="0" hangingPunct="0">
                        <a:spcBef>
                          <a:spcPts val="0"/>
                        </a:spcBef>
                        <a:spcAft>
                          <a:spcPts val="0"/>
                        </a:spcAft>
                      </a:pPr>
                      <a:r>
                        <a:rPr lang="en-US" sz="1400" dirty="0">
                          <a:effectLst/>
                        </a:rPr>
                        <a:t>Total Number of PMs</a:t>
                      </a:r>
                      <a:endParaRPr lang="en-US" sz="1400" dirty="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Total Number of VMs</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Power consumption in kw Proposed</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dirty="0">
                          <a:effectLst/>
                        </a:rPr>
                        <a:t>Power consumption in kw </a:t>
                      </a:r>
                      <a:r>
                        <a:rPr lang="en-US" sz="1400" dirty="0" err="1">
                          <a:effectLst/>
                        </a:rPr>
                        <a:t>Talwani</a:t>
                      </a:r>
                      <a:r>
                        <a:rPr lang="en-US" sz="1400" dirty="0">
                          <a:effectLst/>
                        </a:rPr>
                        <a:t> et al. </a:t>
                      </a:r>
                      <a:endParaRPr lang="en-US" sz="1400" dirty="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dirty="0">
                          <a:effectLst/>
                        </a:rPr>
                        <a:t>Power consumption in kw </a:t>
                      </a:r>
                      <a:r>
                        <a:rPr lang="en-US" sz="1400" dirty="0" err="1">
                          <a:effectLst/>
                        </a:rPr>
                        <a:t>Saurabh</a:t>
                      </a:r>
                      <a:r>
                        <a:rPr lang="en-US" sz="1400" dirty="0">
                          <a:effectLst/>
                        </a:rPr>
                        <a:t> et al</a:t>
                      </a:r>
                      <a:r>
                        <a:rPr lang="en-US" sz="1400" dirty="0" smtClean="0">
                          <a:effectLst/>
                        </a:rPr>
                        <a:t>.</a:t>
                      </a:r>
                      <a:endParaRPr lang="en-US" sz="1400" dirty="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2093803369"/>
                  </a:ext>
                </a:extLst>
              </a:tr>
              <a:tr h="301886">
                <a:tc>
                  <a:txBody>
                    <a:bodyPr/>
                    <a:lstStyle/>
                    <a:p>
                      <a:pPr marL="0" marR="0" algn="l" eaLnBrk="0" hangingPunct="0">
                        <a:spcBef>
                          <a:spcPts val="0"/>
                        </a:spcBef>
                        <a:spcAft>
                          <a:spcPts val="0"/>
                        </a:spcAft>
                      </a:pPr>
                      <a:r>
                        <a:rPr lang="en-US" sz="1400">
                          <a:effectLst/>
                        </a:rPr>
                        <a:t>10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50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8.21177311</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9.24046912</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9.24629075</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47802425"/>
                  </a:ext>
                </a:extLst>
              </a:tr>
              <a:tr h="301886">
                <a:tc>
                  <a:txBody>
                    <a:bodyPr/>
                    <a:lstStyle/>
                    <a:p>
                      <a:pPr marL="0" marR="0" algn="l" eaLnBrk="0" hangingPunct="0">
                        <a:spcBef>
                          <a:spcPts val="0"/>
                        </a:spcBef>
                        <a:spcAft>
                          <a:spcPts val="0"/>
                        </a:spcAft>
                      </a:pPr>
                      <a:r>
                        <a:rPr lang="en-US" sz="1400">
                          <a:effectLst/>
                        </a:rPr>
                        <a:t>20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8.44843247</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9.25644142</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8.94288731</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2894138939"/>
                  </a:ext>
                </a:extLst>
              </a:tr>
              <a:tr h="301886">
                <a:tc>
                  <a:txBody>
                    <a:bodyPr/>
                    <a:lstStyle/>
                    <a:p>
                      <a:pPr marL="0" marR="0" algn="l" eaLnBrk="0" hangingPunct="0">
                        <a:spcBef>
                          <a:spcPts val="0"/>
                        </a:spcBef>
                        <a:spcAft>
                          <a:spcPts val="0"/>
                        </a:spcAft>
                      </a:pPr>
                      <a:r>
                        <a:rPr lang="en-US" sz="1400">
                          <a:effectLst/>
                        </a:rPr>
                        <a:t>30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150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8.63953571</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9.35088385</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10.0008405</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634303133"/>
                  </a:ext>
                </a:extLst>
              </a:tr>
              <a:tr h="301886">
                <a:tc>
                  <a:txBody>
                    <a:bodyPr/>
                    <a:lstStyle/>
                    <a:p>
                      <a:pPr marL="0" marR="0" algn="l" eaLnBrk="0" hangingPunct="0">
                        <a:spcBef>
                          <a:spcPts val="0"/>
                        </a:spcBef>
                        <a:spcAft>
                          <a:spcPts val="0"/>
                        </a:spcAft>
                      </a:pPr>
                      <a:r>
                        <a:rPr lang="en-US" sz="1400">
                          <a:effectLst/>
                        </a:rPr>
                        <a:t>40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200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8.80679928</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9.21069871</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9.16195288</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1973385297"/>
                  </a:ext>
                </a:extLst>
              </a:tr>
              <a:tr h="301886">
                <a:tc>
                  <a:txBody>
                    <a:bodyPr/>
                    <a:lstStyle/>
                    <a:p>
                      <a:pPr marL="0" marR="0" algn="l" eaLnBrk="0" hangingPunct="0">
                        <a:spcBef>
                          <a:spcPts val="0"/>
                        </a:spcBef>
                        <a:spcAft>
                          <a:spcPts val="0"/>
                        </a:spcAft>
                      </a:pPr>
                      <a:r>
                        <a:rPr lang="en-US" sz="1400">
                          <a:effectLst/>
                        </a:rPr>
                        <a:t>50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250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9.00014388</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9.7493235</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9.68760032</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3652340960"/>
                  </a:ext>
                </a:extLst>
              </a:tr>
              <a:tr h="301886">
                <a:tc>
                  <a:txBody>
                    <a:bodyPr/>
                    <a:lstStyle/>
                    <a:p>
                      <a:pPr marL="0" marR="0" algn="l" eaLnBrk="0" hangingPunct="0">
                        <a:spcBef>
                          <a:spcPts val="0"/>
                        </a:spcBef>
                        <a:spcAft>
                          <a:spcPts val="0"/>
                        </a:spcAft>
                      </a:pPr>
                      <a:r>
                        <a:rPr lang="en-US" sz="1400">
                          <a:effectLst/>
                        </a:rPr>
                        <a:t>60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300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dirty="0">
                          <a:effectLst/>
                        </a:rPr>
                        <a:t>9.22290818</a:t>
                      </a:r>
                      <a:endParaRPr lang="en-US" sz="1400" dirty="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9.78921715</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10.2312493</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2902438858"/>
                  </a:ext>
                </a:extLst>
              </a:tr>
              <a:tr h="301886">
                <a:tc>
                  <a:txBody>
                    <a:bodyPr/>
                    <a:lstStyle/>
                    <a:p>
                      <a:pPr marL="0" marR="0" algn="l" eaLnBrk="0" hangingPunct="0">
                        <a:spcBef>
                          <a:spcPts val="0"/>
                        </a:spcBef>
                        <a:spcAft>
                          <a:spcPts val="0"/>
                        </a:spcAft>
                      </a:pPr>
                      <a:r>
                        <a:rPr lang="en-US" sz="1400">
                          <a:effectLst/>
                        </a:rPr>
                        <a:t>70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350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9.50083664</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10.6694907</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10.4355932</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2067955124"/>
                  </a:ext>
                </a:extLst>
              </a:tr>
              <a:tr h="301886">
                <a:tc>
                  <a:txBody>
                    <a:bodyPr/>
                    <a:lstStyle/>
                    <a:p>
                      <a:pPr marL="0" marR="0" algn="l" eaLnBrk="0" hangingPunct="0">
                        <a:spcBef>
                          <a:spcPts val="0"/>
                        </a:spcBef>
                        <a:spcAft>
                          <a:spcPts val="0"/>
                        </a:spcAft>
                      </a:pPr>
                      <a:r>
                        <a:rPr lang="en-US" sz="1400">
                          <a:effectLst/>
                        </a:rPr>
                        <a:t>80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400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9.62387925</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10.6759108</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10.403652</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671216079"/>
                  </a:ext>
                </a:extLst>
              </a:tr>
              <a:tr h="301886">
                <a:tc>
                  <a:txBody>
                    <a:bodyPr/>
                    <a:lstStyle/>
                    <a:p>
                      <a:pPr marL="0" marR="0" algn="l" eaLnBrk="0" hangingPunct="0">
                        <a:spcBef>
                          <a:spcPts val="0"/>
                        </a:spcBef>
                        <a:spcAft>
                          <a:spcPts val="0"/>
                        </a:spcAft>
                      </a:pPr>
                      <a:r>
                        <a:rPr lang="en-US" sz="1400">
                          <a:effectLst/>
                        </a:rPr>
                        <a:t>90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450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9.93802867</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10.9795823</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10.9053276</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2358176603"/>
                  </a:ext>
                </a:extLst>
              </a:tr>
              <a:tr h="301886">
                <a:tc>
                  <a:txBody>
                    <a:bodyPr/>
                    <a:lstStyle/>
                    <a:p>
                      <a:pPr marL="0" marR="0" algn="l" eaLnBrk="0" hangingPunct="0">
                        <a:spcBef>
                          <a:spcPts val="0"/>
                        </a:spcBef>
                        <a:spcAft>
                          <a:spcPts val="0"/>
                        </a:spcAft>
                      </a:pPr>
                      <a:r>
                        <a:rPr lang="en-US" sz="1400">
                          <a:effectLst/>
                        </a:rPr>
                        <a:t>100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500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10.1618279</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11.1566654</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11.4807152</a:t>
                      </a:r>
                      <a:endParaRPr lang="en-US" sz="140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3897351141"/>
                  </a:ext>
                </a:extLst>
              </a:tr>
              <a:tr h="301886">
                <a:tc>
                  <a:txBody>
                    <a:bodyPr/>
                    <a:lstStyle/>
                    <a:p>
                      <a:pPr marL="0" marR="0" algn="l" eaLnBrk="0" hangingPunct="0">
                        <a:spcBef>
                          <a:spcPts val="0"/>
                        </a:spcBef>
                        <a:spcAft>
                          <a:spcPts val="0"/>
                        </a:spcAft>
                      </a:pPr>
                      <a:r>
                        <a:rPr lang="en-US" sz="1400">
                          <a:effectLst/>
                        </a:rPr>
                        <a:t>110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550</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10.4099638</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a:effectLst/>
                        </a:rPr>
                        <a:t>11.5865119</a:t>
                      </a:r>
                      <a:endParaRPr lang="en-US" sz="1400">
                        <a:effectLst/>
                        <a:latin typeface="Times New Roman" panose="02020603050405020304" pitchFamily="18" charset="0"/>
                        <a:ea typeface="SimSun" panose="02010600030101010101" pitchFamily="2" charset="-122"/>
                      </a:endParaRPr>
                    </a:p>
                  </a:txBody>
                  <a:tcPr marL="27305" marR="27305" marT="0" marB="0"/>
                </a:tc>
                <a:tc>
                  <a:txBody>
                    <a:bodyPr/>
                    <a:lstStyle/>
                    <a:p>
                      <a:pPr marL="0" marR="0" algn="l" eaLnBrk="0" hangingPunct="0">
                        <a:spcBef>
                          <a:spcPts val="0"/>
                        </a:spcBef>
                        <a:spcAft>
                          <a:spcPts val="0"/>
                        </a:spcAft>
                      </a:pPr>
                      <a:r>
                        <a:rPr lang="en-US" sz="1400" dirty="0">
                          <a:effectLst/>
                        </a:rPr>
                        <a:t>11.8564956</a:t>
                      </a:r>
                      <a:endParaRPr lang="en-US" sz="1400" dirty="0">
                        <a:effectLst/>
                        <a:latin typeface="Times New Roman" panose="02020603050405020304" pitchFamily="18" charset="0"/>
                        <a:ea typeface="SimSun" panose="02010600030101010101" pitchFamily="2" charset="-122"/>
                      </a:endParaRPr>
                    </a:p>
                  </a:txBody>
                  <a:tcPr marL="27305" marR="27305" marT="0" marB="0"/>
                </a:tc>
                <a:extLst>
                  <a:ext uri="{0D108BD9-81ED-4DB2-BD59-A6C34878D82A}">
                    <a16:rowId xmlns:a16="http://schemas.microsoft.com/office/drawing/2014/main" val="58412359"/>
                  </a:ext>
                </a:extLst>
              </a:tr>
            </a:tbl>
          </a:graphicData>
        </a:graphic>
      </p:graphicFrame>
    </p:spTree>
    <p:extLst>
      <p:ext uri="{BB962C8B-B14F-4D97-AF65-F5344CB8AC3E}">
        <p14:creationId xmlns:p14="http://schemas.microsoft.com/office/powerpoint/2010/main" val="204520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DE3E7D1-2C71-497A-8583-ED8CEF4B2CEE}" type="slidenum">
              <a:rPr lang="en-IN" smtClean="0"/>
              <a:t>21</a:t>
            </a:fld>
            <a:endParaRPr lang="en-IN"/>
          </a:p>
        </p:txBody>
      </p:sp>
      <p:pic>
        <p:nvPicPr>
          <p:cNvPr id="5" name="Picture 4"/>
          <p:cNvPicPr/>
          <p:nvPr/>
        </p:nvPicPr>
        <p:blipFill>
          <a:blip r:embed="rId2"/>
          <a:stretch>
            <a:fillRect/>
          </a:stretch>
        </p:blipFill>
        <p:spPr>
          <a:xfrm>
            <a:off x="1045030" y="1475740"/>
            <a:ext cx="7213600" cy="4504146"/>
          </a:xfrm>
          <a:prstGeom prst="rect">
            <a:avLst/>
          </a:prstGeom>
        </p:spPr>
      </p:pic>
    </p:spTree>
    <p:extLst>
      <p:ext uri="{BB962C8B-B14F-4D97-AF65-F5344CB8AC3E}">
        <p14:creationId xmlns:p14="http://schemas.microsoft.com/office/powerpoint/2010/main" val="3235309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94"/>
            <a:ext cx="7886700" cy="1325563"/>
          </a:xfrm>
        </p:spPr>
        <p:txBody>
          <a:bodyPr/>
          <a:lstStyle/>
          <a:p>
            <a:pPr algn="ctr"/>
            <a:r>
              <a:rPr lang="en-US" dirty="0" smtClean="0">
                <a:latin typeface="Times New Roman" panose="02020603050405020304" pitchFamily="18" charset="0"/>
                <a:cs typeface="Times New Roman" panose="02020603050405020304" pitchFamily="18" charset="0"/>
              </a:rPr>
              <a:t>Conclusion</a:t>
            </a:r>
            <a:endParaRPr lang="en-US"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idx="1"/>
          </p:nvPr>
        </p:nvSpPr>
        <p:spPr>
          <a:xfrm>
            <a:off x="628650" y="1207291"/>
            <a:ext cx="7886700" cy="4696506"/>
          </a:xfrm>
        </p:spPr>
        <p:txBody>
          <a:bodyPr>
            <a:noAutofit/>
          </a:bodyPr>
          <a:lstStyle/>
          <a:p>
            <a:pPr algn="just" defTabSz="914400" eaLnBrk="0" fontAlgn="base" hangingPunct="0">
              <a:lnSpc>
                <a:spcPct val="100000"/>
              </a:lnSpc>
              <a:spcBef>
                <a:spcPct val="0"/>
              </a:spcBef>
              <a:spcAft>
                <a:spcPct val="0"/>
              </a:spcAft>
            </a:pPr>
            <a:r>
              <a:rPr lang="en-US" altLang="en-US" sz="2000" dirty="0" smtClean="0">
                <a:latin typeface="Times New Roman" panose="02020603050405020304" pitchFamily="18" charset="0"/>
                <a:cs typeface="Times New Roman" panose="02020603050405020304" pitchFamily="18" charset="0"/>
              </a:rPr>
              <a:t>Proposed work </a:t>
            </a:r>
            <a:r>
              <a:rPr lang="en-US" altLang="en-US" sz="2000" dirty="0">
                <a:latin typeface="Times New Roman" panose="02020603050405020304" pitchFamily="18" charset="0"/>
                <a:cs typeface="Times New Roman" panose="02020603050405020304" pitchFamily="18" charset="0"/>
              </a:rPr>
              <a:t>introduces a method for optimizing the allocation of virtual machines (VMs) and resource management in cloud computing, aiming to enhance energy </a:t>
            </a:r>
            <a:r>
              <a:rPr lang="en-US" altLang="en-US" sz="2000" dirty="0" smtClean="0">
                <a:latin typeface="Times New Roman" panose="02020603050405020304" pitchFamily="18" charset="0"/>
                <a:cs typeface="Times New Roman" panose="02020603050405020304" pitchFamily="18" charset="0"/>
              </a:rPr>
              <a:t>efficiency and </a:t>
            </a:r>
            <a:r>
              <a:rPr lang="en-US" altLang="en-US" sz="2000" dirty="0">
                <a:latin typeface="Times New Roman" panose="02020603050405020304" pitchFamily="18" charset="0"/>
                <a:cs typeface="Times New Roman" panose="02020603050405020304" pitchFamily="18" charset="0"/>
              </a:rPr>
              <a:t>improve task </a:t>
            </a:r>
            <a:r>
              <a:rPr lang="en-US" altLang="en-US" sz="2000" dirty="0" smtClean="0">
                <a:latin typeface="Times New Roman" panose="02020603050405020304" pitchFamily="18" charset="0"/>
                <a:cs typeface="Times New Roman" panose="02020603050405020304" pitchFamily="18" charset="0"/>
              </a:rPr>
              <a:t>scheduling.</a:t>
            </a:r>
          </a:p>
          <a:p>
            <a:pPr algn="just" defTabSz="914400" eaLnBrk="0" fontAlgn="base" hangingPunct="0">
              <a:lnSpc>
                <a:spcPct val="100000"/>
              </a:lnSpc>
              <a:spcBef>
                <a:spcPct val="0"/>
              </a:spcBef>
              <a:spcAft>
                <a:spcPct val="0"/>
              </a:spcAft>
            </a:pPr>
            <a:endParaRPr lang="en-US" altLang="en-US" sz="2000" dirty="0" smtClean="0">
              <a:latin typeface="Times New Roman" panose="02020603050405020304" pitchFamily="18" charset="0"/>
              <a:cs typeface="Times New Roman" panose="02020603050405020304" pitchFamily="18" charset="0"/>
            </a:endParaRPr>
          </a:p>
          <a:p>
            <a:pPr algn="just" defTabSz="914400" eaLnBrk="0" fontAlgn="base" hangingPunct="0">
              <a:lnSpc>
                <a:spcPct val="100000"/>
              </a:lnSpc>
              <a:spcBef>
                <a:spcPct val="0"/>
              </a:spcBef>
              <a:spcAft>
                <a:spcPct val="0"/>
              </a:spcAft>
            </a:pPr>
            <a:r>
              <a:rPr lang="en-US" altLang="en-US" sz="2000" dirty="0" smtClean="0">
                <a:latin typeface="Times New Roman" panose="02020603050405020304" pitchFamily="18" charset="0"/>
                <a:cs typeface="Times New Roman" panose="02020603050405020304" pitchFamily="18" charset="0"/>
              </a:rPr>
              <a:t>A </a:t>
            </a:r>
            <a:r>
              <a:rPr lang="en-US" altLang="en-US" sz="2000" dirty="0">
                <a:latin typeface="Times New Roman" panose="02020603050405020304" pitchFamily="18" charset="0"/>
                <a:cs typeface="Times New Roman" panose="02020603050405020304" pitchFamily="18" charset="0"/>
              </a:rPr>
              <a:t>ranking system for physical machines (PMs) based on their historical performance, using </a:t>
            </a:r>
            <a:r>
              <a:rPr lang="en-US" altLang="en-US" sz="2000" dirty="0" smtClean="0">
                <a:latin typeface="Times New Roman" panose="02020603050405020304" pitchFamily="18" charset="0"/>
                <a:cs typeface="Times New Roman" panose="02020603050405020304" pitchFamily="18" charset="0"/>
              </a:rPr>
              <a:t>a deep </a:t>
            </a:r>
            <a:r>
              <a:rPr lang="en-US" altLang="en-US" sz="2000" dirty="0">
                <a:latin typeface="Times New Roman" panose="02020603050405020304" pitchFamily="18" charset="0"/>
                <a:cs typeface="Times New Roman" panose="02020603050405020304" pitchFamily="18" charset="0"/>
              </a:rPr>
              <a:t>neural network (DNN) for accurate PM </a:t>
            </a:r>
            <a:r>
              <a:rPr lang="en-US" altLang="en-US" sz="2000" dirty="0" smtClean="0">
                <a:latin typeface="Times New Roman" panose="02020603050405020304" pitchFamily="18" charset="0"/>
                <a:cs typeface="Times New Roman" panose="02020603050405020304" pitchFamily="18" charset="0"/>
              </a:rPr>
              <a:t>ranking.</a:t>
            </a:r>
          </a:p>
          <a:p>
            <a:pPr algn="just" defTabSz="914400" eaLnBrk="0" fontAlgn="base" hangingPunct="0">
              <a:lnSpc>
                <a:spcPct val="100000"/>
              </a:lnSpc>
              <a:spcBef>
                <a:spcPct val="0"/>
              </a:spcBef>
              <a:spcAft>
                <a:spcPct val="0"/>
              </a:spcAft>
            </a:pPr>
            <a:endParaRPr lang="en-US" altLang="en-US" sz="2000" dirty="0" smtClean="0">
              <a:latin typeface="Times New Roman" panose="02020603050405020304" pitchFamily="18" charset="0"/>
              <a:cs typeface="Times New Roman" panose="02020603050405020304" pitchFamily="18" charset="0"/>
            </a:endParaRPr>
          </a:p>
          <a:p>
            <a:pPr algn="just" defTabSz="914400" eaLnBrk="0" fontAlgn="base" hangingPunct="0">
              <a:lnSpc>
                <a:spcPct val="100000"/>
              </a:lnSpc>
              <a:spcBef>
                <a:spcPct val="0"/>
              </a:spcBef>
              <a:spcAft>
                <a:spcPct val="0"/>
              </a:spcAft>
            </a:pPr>
            <a:r>
              <a:rPr lang="en-US" altLang="en-US" sz="2000" dirty="0" smtClean="0">
                <a:latin typeface="Times New Roman" panose="02020603050405020304" pitchFamily="18" charset="0"/>
                <a:cs typeface="Times New Roman" panose="02020603050405020304" pitchFamily="18" charset="0"/>
              </a:rPr>
              <a:t>The </a:t>
            </a:r>
            <a:r>
              <a:rPr lang="en-US" altLang="en-US" sz="2000" dirty="0">
                <a:latin typeface="Times New Roman" panose="02020603050405020304" pitchFamily="18" charset="0"/>
                <a:cs typeface="Times New Roman" panose="02020603050405020304" pitchFamily="18" charset="0"/>
              </a:rPr>
              <a:t>approach improves VM allocation by accounting for both idle and active costs, leading to better overall utilization of </a:t>
            </a:r>
            <a:r>
              <a:rPr lang="en-US" altLang="en-US" sz="2000" dirty="0" smtClean="0">
                <a:latin typeface="Times New Roman" panose="02020603050405020304" pitchFamily="18" charset="0"/>
                <a:cs typeface="Times New Roman" panose="02020603050405020304" pitchFamily="18" charset="0"/>
              </a:rPr>
              <a:t>resources.</a:t>
            </a:r>
          </a:p>
          <a:p>
            <a:pPr algn="just" defTabSz="914400" eaLnBrk="0" fontAlgn="base" hangingPunct="0">
              <a:lnSpc>
                <a:spcPct val="100000"/>
              </a:lnSpc>
              <a:spcBef>
                <a:spcPct val="0"/>
              </a:spcBef>
              <a:spcAft>
                <a:spcPct val="0"/>
              </a:spcAft>
            </a:pPr>
            <a:endParaRPr lang="en-US" altLang="en-US" sz="2000" dirty="0" smtClean="0">
              <a:latin typeface="Times New Roman" panose="02020603050405020304" pitchFamily="18" charset="0"/>
              <a:cs typeface="Times New Roman" panose="02020603050405020304" pitchFamily="18" charset="0"/>
            </a:endParaRPr>
          </a:p>
          <a:p>
            <a:pPr algn="just" defTabSz="914400" eaLnBrk="0" fontAlgn="base" hangingPunct="0">
              <a:lnSpc>
                <a:spcPct val="100000"/>
              </a:lnSpc>
              <a:spcBef>
                <a:spcPct val="0"/>
              </a:spcBef>
              <a:spcAft>
                <a:spcPct val="0"/>
              </a:spcAft>
            </a:pPr>
            <a:r>
              <a:rPr lang="en-US" altLang="en-US" sz="2000" dirty="0" smtClean="0">
                <a:latin typeface="Times New Roman" panose="02020603050405020304" pitchFamily="18" charset="0"/>
                <a:cs typeface="Times New Roman" panose="02020603050405020304" pitchFamily="18" charset="0"/>
              </a:rPr>
              <a:t>The </a:t>
            </a:r>
            <a:r>
              <a:rPr lang="en-US" altLang="en-US" sz="2000" dirty="0">
                <a:latin typeface="Times New Roman" panose="02020603050405020304" pitchFamily="18" charset="0"/>
                <a:cs typeface="Times New Roman" panose="02020603050405020304" pitchFamily="18" charset="0"/>
              </a:rPr>
              <a:t>model achieves a reduction in power consumption of up to 11.12% (8.21 kW for 50 VMs and 10.40 kW for 550 VMs, compared to 9.24 kW and 11.58 kW in existing methods</a:t>
            </a:r>
            <a:r>
              <a:rPr lang="en-US" altLang="en-US" sz="2000" dirty="0" smtClean="0">
                <a:latin typeface="Times New Roman" panose="02020603050405020304" pitchFamily="18" charset="0"/>
                <a:cs typeface="Times New Roman" panose="02020603050405020304" pitchFamily="18" charset="0"/>
              </a:rPr>
              <a:t>).</a:t>
            </a:r>
          </a:p>
          <a:p>
            <a:pPr algn="just" defTabSz="914400" eaLnBrk="0" fontAlgn="base" hangingPunct="0">
              <a:lnSpc>
                <a:spcPct val="100000"/>
              </a:lnSpc>
              <a:spcBef>
                <a:spcPct val="0"/>
              </a:spcBef>
              <a:spcAft>
                <a:spcPct val="0"/>
              </a:spcAft>
            </a:pPr>
            <a:endParaRPr lang="en-US" altLang="en-US" sz="2000" dirty="0" smtClean="0">
              <a:latin typeface="Times New Roman" panose="02020603050405020304" pitchFamily="18" charset="0"/>
              <a:cs typeface="Times New Roman" panose="02020603050405020304" pitchFamily="18" charset="0"/>
            </a:endParaRPr>
          </a:p>
          <a:p>
            <a:pPr algn="just" defTabSz="914400" eaLnBrk="0" fontAlgn="base" hangingPunct="0">
              <a:lnSpc>
                <a:spcPct val="100000"/>
              </a:lnSpc>
              <a:spcBef>
                <a:spcPct val="0"/>
              </a:spcBef>
              <a:spcAft>
                <a:spcPct val="0"/>
              </a:spcAft>
            </a:pPr>
            <a:r>
              <a:rPr lang="en-US" altLang="en-US" sz="2000" dirty="0" smtClean="0">
                <a:latin typeface="Times New Roman" panose="02020603050405020304" pitchFamily="18" charset="0"/>
                <a:cs typeface="Times New Roman" panose="02020603050405020304" pitchFamily="18" charset="0"/>
              </a:rPr>
              <a:t>The </a:t>
            </a:r>
            <a:r>
              <a:rPr lang="en-US" altLang="en-US" sz="2000" dirty="0">
                <a:latin typeface="Times New Roman" panose="02020603050405020304" pitchFamily="18" charset="0"/>
                <a:cs typeface="Times New Roman" panose="02020603050405020304" pitchFamily="18" charset="0"/>
              </a:rPr>
              <a:t>proposed approach outperforms current methods in </a:t>
            </a:r>
            <a:r>
              <a:rPr lang="en-US" altLang="en-US" sz="2000" dirty="0" smtClean="0">
                <a:latin typeface="Times New Roman" panose="02020603050405020304" pitchFamily="18" charset="0"/>
                <a:cs typeface="Times New Roman" panose="02020603050405020304" pitchFamily="18" charset="0"/>
              </a:rPr>
              <a:t>reducing energy consumption.</a:t>
            </a:r>
            <a:endParaRPr lang="en-US" altLang="en-US"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DE3E7D1-2C71-497A-8583-ED8CEF4B2CEE}" type="slidenum">
              <a:rPr lang="en-IN" smtClean="0"/>
              <a:t>22</a:t>
            </a:fld>
            <a:endParaRPr lang="en-IN"/>
          </a:p>
        </p:txBody>
      </p:sp>
    </p:spTree>
    <p:extLst>
      <p:ext uri="{BB962C8B-B14F-4D97-AF65-F5344CB8AC3E}">
        <p14:creationId xmlns:p14="http://schemas.microsoft.com/office/powerpoint/2010/main" val="12830845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581" y="-118092"/>
            <a:ext cx="7886700" cy="1325563"/>
          </a:xfrm>
        </p:spPr>
        <p:txBody>
          <a:bodyPr>
            <a:normAutofit/>
          </a:bodyPr>
          <a:lstStyle/>
          <a:p>
            <a:pPr algn="ctr"/>
            <a:r>
              <a:rPr lang="en-IN" dirty="0">
                <a:latin typeface="Times New Roman" panose="02020603050405020304" pitchFamily="18" charset="0"/>
                <a:cs typeface="Times New Roman" panose="02020603050405020304" pitchFamily="18" charset="0"/>
              </a:rPr>
              <a:t>References</a:t>
            </a:r>
          </a:p>
        </p:txBody>
      </p:sp>
      <p:sp>
        <p:nvSpPr>
          <p:cNvPr id="6" name="Content Placeholder 5"/>
          <p:cNvSpPr>
            <a:spLocks noGrp="1"/>
          </p:cNvSpPr>
          <p:nvPr>
            <p:ph idx="1"/>
          </p:nvPr>
        </p:nvSpPr>
        <p:spPr>
          <a:xfrm>
            <a:off x="522514" y="954255"/>
            <a:ext cx="8157029" cy="5402096"/>
          </a:xfrm>
        </p:spPr>
        <p:txBody>
          <a:bodyPr>
            <a:noAutofit/>
          </a:bodyPr>
          <a:lstStyle/>
          <a:p>
            <a:pPr lvl="0" algn="just" eaLnBrk="0" fontAlgn="base" hangingPunct="0"/>
            <a:r>
              <a:rPr lang="en-US" sz="1600" dirty="0">
                <a:latin typeface="Times New Roman" panose="02020603050405020304" pitchFamily="18" charset="0"/>
                <a:cs typeface="Times New Roman" panose="02020603050405020304" pitchFamily="18" charset="0"/>
              </a:rPr>
              <a:t>Yao, W., Shen, Y., and Wang, D., 2019. A weighted </a:t>
            </a:r>
            <a:r>
              <a:rPr lang="en-US" sz="1600" dirty="0" err="1">
                <a:latin typeface="Times New Roman" panose="02020603050405020304" pitchFamily="18" charset="0"/>
                <a:cs typeface="Times New Roman" panose="02020603050405020304" pitchFamily="18" charset="0"/>
              </a:rPr>
              <a:t>pagerank</a:t>
            </a:r>
            <a:r>
              <a:rPr lang="en-US" sz="1600" dirty="0">
                <a:latin typeface="Times New Roman" panose="02020603050405020304" pitchFamily="18" charset="0"/>
                <a:cs typeface="Times New Roman" panose="02020603050405020304" pitchFamily="18" charset="0"/>
              </a:rPr>
              <a:t>-based algorithm for virtual machine placement in cloud computing. </a:t>
            </a:r>
            <a:r>
              <a:rPr lang="en-US" sz="1600" i="1" dirty="0">
                <a:latin typeface="Times New Roman" panose="02020603050405020304" pitchFamily="18" charset="0"/>
                <a:cs typeface="Times New Roman" panose="02020603050405020304" pitchFamily="18" charset="0"/>
              </a:rPr>
              <a:t>IEEE Access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7</a:t>
            </a:r>
            <a:r>
              <a:rPr lang="en-US" sz="1600" dirty="0">
                <a:latin typeface="Times New Roman" panose="02020603050405020304" pitchFamily="18" charset="0"/>
                <a:cs typeface="Times New Roman" panose="02020603050405020304" pitchFamily="18" charset="0"/>
              </a:rPr>
              <a:t>, pp. 176369-176381.</a:t>
            </a:r>
          </a:p>
          <a:p>
            <a:pPr lvl="0" algn="just" eaLnBrk="0" fontAlgn="base" hangingPunct="0"/>
            <a:r>
              <a:rPr lang="en-US" sz="1600" dirty="0" err="1">
                <a:latin typeface="Times New Roman" panose="02020603050405020304" pitchFamily="18" charset="0"/>
                <a:cs typeface="Times New Roman" panose="02020603050405020304" pitchFamily="18" charset="0"/>
              </a:rPr>
              <a:t>Saurabh</a:t>
            </a:r>
            <a:r>
              <a:rPr lang="en-US" sz="1600" dirty="0">
                <a:latin typeface="Times New Roman" panose="02020603050405020304" pitchFamily="18" charset="0"/>
                <a:cs typeface="Times New Roman" panose="02020603050405020304" pitchFamily="18" charset="0"/>
              </a:rPr>
              <a:t> and </a:t>
            </a:r>
            <a:r>
              <a:rPr lang="en-US" sz="1600" dirty="0" err="1">
                <a:latin typeface="Times New Roman" panose="02020603050405020304" pitchFamily="18" charset="0"/>
                <a:cs typeface="Times New Roman" panose="02020603050405020304" pitchFamily="18" charset="0"/>
              </a:rPr>
              <a:t>Dhanaraj</a:t>
            </a:r>
            <a:r>
              <a:rPr lang="en-US" sz="1600" dirty="0">
                <a:latin typeface="Times New Roman" panose="02020603050405020304" pitchFamily="18" charset="0"/>
                <a:cs typeface="Times New Roman" panose="02020603050405020304" pitchFamily="18" charset="0"/>
              </a:rPr>
              <a:t>, R.K., 2024. Enhance </a:t>
            </a:r>
            <a:r>
              <a:rPr lang="en-US" sz="1600" dirty="0" err="1">
                <a:latin typeface="Times New Roman" panose="02020603050405020304" pitchFamily="18" charset="0"/>
                <a:cs typeface="Times New Roman" panose="02020603050405020304" pitchFamily="18" charset="0"/>
              </a:rPr>
              <a:t>QoS</a:t>
            </a:r>
            <a:r>
              <a:rPr lang="en-US" sz="1600" dirty="0">
                <a:latin typeface="Times New Roman" panose="02020603050405020304" pitchFamily="18" charset="0"/>
                <a:cs typeface="Times New Roman" panose="02020603050405020304" pitchFamily="18" charset="0"/>
              </a:rPr>
              <a:t> with fog computing based on sigmoid NN clustering and entropy-based scheduling. </a:t>
            </a:r>
            <a:r>
              <a:rPr lang="en-US" sz="1600" i="1" dirty="0">
                <a:latin typeface="Times New Roman" panose="02020603050405020304" pitchFamily="18" charset="0"/>
                <a:cs typeface="Times New Roman" panose="02020603050405020304" pitchFamily="18" charset="0"/>
              </a:rPr>
              <a:t>Multimedia Tools and Applications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83</a:t>
            </a:r>
            <a:r>
              <a:rPr lang="en-US" sz="1600" dirty="0">
                <a:latin typeface="Times New Roman" panose="02020603050405020304" pitchFamily="18" charset="0"/>
                <a:cs typeface="Times New Roman" panose="02020603050405020304" pitchFamily="18" charset="0"/>
              </a:rPr>
              <a:t>(1), pp. 305-326.</a:t>
            </a:r>
          </a:p>
          <a:p>
            <a:pPr lvl="0" algn="just" eaLnBrk="0" fontAlgn="base" hangingPunct="0"/>
            <a:r>
              <a:rPr lang="en-US" sz="1600" dirty="0" err="1">
                <a:latin typeface="Times New Roman" panose="02020603050405020304" pitchFamily="18" charset="0"/>
                <a:cs typeface="Times New Roman" panose="02020603050405020304" pitchFamily="18" charset="0"/>
              </a:rPr>
              <a:t>Ruan</a:t>
            </a:r>
            <a:r>
              <a:rPr lang="en-US" sz="1600" dirty="0">
                <a:latin typeface="Times New Roman" panose="02020603050405020304" pitchFamily="18" charset="0"/>
                <a:cs typeface="Times New Roman" panose="02020603050405020304" pitchFamily="18" charset="0"/>
              </a:rPr>
              <a:t>, X., Chen, H., Tian, Y., and Yin, S., 2019. Virtual machine allocation and migration based on performance-to-power ratio in energy-efficient clouds. </a:t>
            </a:r>
            <a:r>
              <a:rPr lang="en-US" sz="1600" i="1" dirty="0">
                <a:latin typeface="Times New Roman" panose="02020603050405020304" pitchFamily="18" charset="0"/>
                <a:cs typeface="Times New Roman" panose="02020603050405020304" pitchFamily="18" charset="0"/>
              </a:rPr>
              <a:t>Future Generation Computer Systems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100</a:t>
            </a:r>
            <a:r>
              <a:rPr lang="en-US" sz="1600" dirty="0">
                <a:latin typeface="Times New Roman" panose="02020603050405020304" pitchFamily="18" charset="0"/>
                <a:cs typeface="Times New Roman" panose="02020603050405020304" pitchFamily="18" charset="0"/>
              </a:rPr>
              <a:t>, pp. 380-394.</a:t>
            </a:r>
          </a:p>
          <a:p>
            <a:pPr lvl="0" algn="just" eaLnBrk="0" fontAlgn="base" hangingPunct="0"/>
            <a:r>
              <a:rPr lang="en-US" sz="1600" dirty="0" err="1">
                <a:latin typeface="Times New Roman" panose="02020603050405020304" pitchFamily="18" charset="0"/>
                <a:cs typeface="Times New Roman" panose="02020603050405020304" pitchFamily="18" charset="0"/>
              </a:rPr>
              <a:t>Talwani</a:t>
            </a:r>
            <a:r>
              <a:rPr lang="en-US" sz="1600" dirty="0">
                <a:latin typeface="Times New Roman" panose="02020603050405020304" pitchFamily="18" charset="0"/>
                <a:cs typeface="Times New Roman" panose="02020603050405020304" pitchFamily="18" charset="0"/>
              </a:rPr>
              <a:t>, S., </a:t>
            </a:r>
            <a:r>
              <a:rPr lang="en-US" sz="1600" dirty="0" err="1">
                <a:latin typeface="Times New Roman" panose="02020603050405020304" pitchFamily="18" charset="0"/>
                <a:cs typeface="Times New Roman" panose="02020603050405020304" pitchFamily="18" charset="0"/>
              </a:rPr>
              <a:t>Alhazmi</a:t>
            </a:r>
            <a:r>
              <a:rPr lang="en-US" sz="1600" dirty="0">
                <a:latin typeface="Times New Roman" panose="02020603050405020304" pitchFamily="18" charset="0"/>
                <a:cs typeface="Times New Roman" panose="02020603050405020304" pitchFamily="18" charset="0"/>
              </a:rPr>
              <a:t>, K., </a:t>
            </a:r>
            <a:r>
              <a:rPr lang="en-US" sz="1600" dirty="0" err="1">
                <a:latin typeface="Times New Roman" panose="02020603050405020304" pitchFamily="18" charset="0"/>
                <a:cs typeface="Times New Roman" panose="02020603050405020304" pitchFamily="18" charset="0"/>
              </a:rPr>
              <a:t>Singla</a:t>
            </a:r>
            <a:r>
              <a:rPr lang="en-US" sz="1600" dirty="0">
                <a:latin typeface="Times New Roman" panose="02020603050405020304" pitchFamily="18" charset="0"/>
                <a:cs typeface="Times New Roman" panose="02020603050405020304" pitchFamily="18" charset="0"/>
              </a:rPr>
              <a:t>, J., </a:t>
            </a:r>
            <a:r>
              <a:rPr lang="en-US" sz="1600" dirty="0" err="1">
                <a:latin typeface="Times New Roman" panose="02020603050405020304" pitchFamily="18" charset="0"/>
                <a:cs typeface="Times New Roman" panose="02020603050405020304" pitchFamily="18" charset="0"/>
              </a:rPr>
              <a:t>Alyamani</a:t>
            </a:r>
            <a:r>
              <a:rPr lang="en-US" sz="1600" dirty="0">
                <a:latin typeface="Times New Roman" panose="02020603050405020304" pitchFamily="18" charset="0"/>
                <a:cs typeface="Times New Roman" panose="02020603050405020304" pitchFamily="18" charset="0"/>
              </a:rPr>
              <a:t>, H.J., and Bashir, A.K., 2022. Allocation and migration of virtual machines using machine learning. </a:t>
            </a:r>
            <a:r>
              <a:rPr lang="en-US" sz="1600" i="1" dirty="0">
                <a:latin typeface="Times New Roman" panose="02020603050405020304" pitchFamily="18" charset="0"/>
                <a:cs typeface="Times New Roman" panose="02020603050405020304" pitchFamily="18" charset="0"/>
              </a:rPr>
              <a:t>Computers, Materials and Continua</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70</a:t>
            </a:r>
            <a:r>
              <a:rPr lang="en-US" sz="1600" dirty="0">
                <a:latin typeface="Times New Roman" panose="02020603050405020304" pitchFamily="18" charset="0"/>
                <a:cs typeface="Times New Roman" panose="02020603050405020304" pitchFamily="18" charset="0"/>
              </a:rPr>
              <a:t>(2), pp. 3349-3364.</a:t>
            </a:r>
          </a:p>
          <a:p>
            <a:pPr lvl="0" algn="just" eaLnBrk="0" fontAlgn="base" hangingPunct="0"/>
            <a:r>
              <a:rPr lang="en-US" sz="1600" dirty="0" err="1">
                <a:latin typeface="Times New Roman" panose="02020603050405020304" pitchFamily="18" charset="0"/>
                <a:cs typeface="Times New Roman" panose="02020603050405020304" pitchFamily="18" charset="0"/>
              </a:rPr>
              <a:t>Saxena</a:t>
            </a:r>
            <a:r>
              <a:rPr lang="en-US" sz="1600" dirty="0">
                <a:latin typeface="Times New Roman" panose="02020603050405020304" pitchFamily="18" charset="0"/>
                <a:cs typeface="Times New Roman" panose="02020603050405020304" pitchFamily="18" charset="0"/>
              </a:rPr>
              <a:t>, D., and Singh, A.K., 2022. A high availability management model based on VM significance ranking and resource estimation for cloud applications. </a:t>
            </a:r>
            <a:r>
              <a:rPr lang="en-US" sz="1600" i="1" dirty="0">
                <a:latin typeface="Times New Roman" panose="02020603050405020304" pitchFamily="18" charset="0"/>
                <a:cs typeface="Times New Roman" panose="02020603050405020304" pitchFamily="18" charset="0"/>
              </a:rPr>
              <a:t>IEEE Transactions on Services Computing</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16</a:t>
            </a:r>
            <a:r>
              <a:rPr lang="en-US" sz="1600" dirty="0">
                <a:latin typeface="Times New Roman" panose="02020603050405020304" pitchFamily="18" charset="0"/>
                <a:cs typeface="Times New Roman" panose="02020603050405020304" pitchFamily="18" charset="0"/>
              </a:rPr>
              <a:t>(3), pp. 1604-1615.</a:t>
            </a:r>
          </a:p>
          <a:p>
            <a:pPr lvl="0" algn="just" eaLnBrk="0" fontAlgn="base" hangingPunct="0"/>
            <a:r>
              <a:rPr lang="en-US" sz="1600" dirty="0">
                <a:latin typeface="Times New Roman" panose="02020603050405020304" pitchFamily="18" charset="0"/>
                <a:cs typeface="Times New Roman" panose="02020603050405020304" pitchFamily="18" charset="0"/>
              </a:rPr>
              <a:t>Li, Z., Shen, H., and Miles, C., 2018. </a:t>
            </a:r>
            <a:r>
              <a:rPr lang="en-US" sz="1600" dirty="0" err="1">
                <a:latin typeface="Times New Roman" panose="02020603050405020304" pitchFamily="18" charset="0"/>
                <a:cs typeface="Times New Roman" panose="02020603050405020304" pitchFamily="18" charset="0"/>
              </a:rPr>
              <a:t>PageRankVM</a:t>
            </a:r>
            <a:r>
              <a:rPr lang="en-US" sz="1600" dirty="0">
                <a:latin typeface="Times New Roman" panose="02020603050405020304" pitchFamily="18" charset="0"/>
                <a:cs typeface="Times New Roman" panose="02020603050405020304" pitchFamily="18" charset="0"/>
              </a:rPr>
              <a:t>: A </a:t>
            </a:r>
            <a:r>
              <a:rPr lang="en-US" sz="1600" dirty="0" err="1">
                <a:latin typeface="Times New Roman" panose="02020603050405020304" pitchFamily="18" charset="0"/>
                <a:cs typeface="Times New Roman" panose="02020603050405020304" pitchFamily="18" charset="0"/>
              </a:rPr>
              <a:t>pagerank</a:t>
            </a:r>
            <a:r>
              <a:rPr lang="en-US" sz="1600" dirty="0">
                <a:latin typeface="Times New Roman" panose="02020603050405020304" pitchFamily="18" charset="0"/>
                <a:cs typeface="Times New Roman" panose="02020603050405020304" pitchFamily="18" charset="0"/>
              </a:rPr>
              <a:t> based algorithm with anti-collocation constraints for virtual machine placement in cloud datacenters. In </a:t>
            </a:r>
            <a:r>
              <a:rPr lang="en-US" sz="1600" i="1" dirty="0">
                <a:latin typeface="Times New Roman" panose="02020603050405020304" pitchFamily="18" charset="0"/>
                <a:cs typeface="Times New Roman" panose="02020603050405020304" pitchFamily="18" charset="0"/>
              </a:rPr>
              <a:t>2018 IEEE 38th International Conference on Distributed Computing Systems (ICDCS)</a:t>
            </a:r>
            <a:r>
              <a:rPr lang="en-US" sz="1600" dirty="0">
                <a:latin typeface="Times New Roman" panose="02020603050405020304" pitchFamily="18" charset="0"/>
                <a:cs typeface="Times New Roman" panose="02020603050405020304" pitchFamily="18" charset="0"/>
              </a:rPr>
              <a:t>, pp. 634-644.</a:t>
            </a:r>
          </a:p>
          <a:p>
            <a:pPr lvl="0" algn="just" eaLnBrk="0" fontAlgn="base" hangingPunct="0"/>
            <a:r>
              <a:rPr lang="en-US" sz="1600" dirty="0" err="1">
                <a:latin typeface="Times New Roman" panose="02020603050405020304" pitchFamily="18" charset="0"/>
                <a:cs typeface="Times New Roman" panose="02020603050405020304" pitchFamily="18" charset="0"/>
              </a:rPr>
              <a:t>Quang</a:t>
            </a:r>
            <a:r>
              <a:rPr lang="en-US" sz="1600" dirty="0">
                <a:latin typeface="Times New Roman" panose="02020603050405020304" pitchFamily="18" charset="0"/>
                <a:cs typeface="Times New Roman" panose="02020603050405020304" pitchFamily="18" charset="0"/>
              </a:rPr>
              <a:t>-Hung, N., </a:t>
            </a:r>
            <a:r>
              <a:rPr lang="en-US" sz="1600" dirty="0" err="1">
                <a:latin typeface="Times New Roman" panose="02020603050405020304" pitchFamily="18" charset="0"/>
                <a:cs typeface="Times New Roman" panose="02020603050405020304" pitchFamily="18" charset="0"/>
              </a:rPr>
              <a:t>Thoai</a:t>
            </a:r>
            <a:r>
              <a:rPr lang="en-US" sz="1600" dirty="0">
                <a:latin typeface="Times New Roman" panose="02020603050405020304" pitchFamily="18" charset="0"/>
                <a:cs typeface="Times New Roman" panose="02020603050405020304" pitchFamily="18" charset="0"/>
              </a:rPr>
              <a:t>, N., and Son, N.T., 2014. EPOBF: energy efficient allocation of virtual machines in high performance computing cloud. </a:t>
            </a:r>
            <a:r>
              <a:rPr lang="en-US" sz="1600" i="1" dirty="0">
                <a:latin typeface="Times New Roman" panose="02020603050405020304" pitchFamily="18" charset="0"/>
                <a:cs typeface="Times New Roman" panose="02020603050405020304" pitchFamily="18" charset="0"/>
              </a:rPr>
              <a:t>Transactions on Large-Scale Data-and Knowledge-Centered Systems XVI: Selected Papers From ACOMP 2013</a:t>
            </a:r>
            <a:r>
              <a:rPr lang="en-US" sz="1600" dirty="0">
                <a:latin typeface="Times New Roman" panose="02020603050405020304" pitchFamily="18" charset="0"/>
                <a:cs typeface="Times New Roman" panose="02020603050405020304" pitchFamily="18" charset="0"/>
              </a:rPr>
              <a:t>, pp. 71-86.</a:t>
            </a:r>
          </a:p>
          <a:p>
            <a:pPr marL="0" lvl="0" indent="0" algn="just">
              <a:buNone/>
            </a:pPr>
            <a:endParaRPr lang="en-US" sz="16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DE3E7D1-2C71-497A-8583-ED8CEF4B2CEE}" type="slidenum">
              <a:rPr lang="en-IN" smtClean="0"/>
              <a:t>23</a:t>
            </a:fld>
            <a:endParaRPr lang="en-IN"/>
          </a:p>
        </p:txBody>
      </p:sp>
    </p:spTree>
    <p:extLst>
      <p:ext uri="{BB962C8B-B14F-4D97-AF65-F5344CB8AC3E}">
        <p14:creationId xmlns:p14="http://schemas.microsoft.com/office/powerpoint/2010/main" val="18374316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207471"/>
            <a:ext cx="7886700" cy="4775200"/>
          </a:xfrm>
        </p:spPr>
        <p:txBody>
          <a:bodyPr>
            <a:noAutofit/>
          </a:bodyPr>
          <a:lstStyle/>
          <a:p>
            <a:pPr lvl="0" algn="just" eaLnBrk="0" fontAlgn="base" hangingPunct="0"/>
            <a:r>
              <a:rPr lang="en-US" sz="1600" dirty="0">
                <a:latin typeface="Times New Roman" panose="02020603050405020304" pitchFamily="18" charset="0"/>
                <a:cs typeface="Times New Roman" panose="02020603050405020304" pitchFamily="18" charset="0"/>
              </a:rPr>
              <a:t>Kumar, S., Pal, S., Singh, S., Singh, R.P., Singh, S.K., and </a:t>
            </a:r>
            <a:r>
              <a:rPr lang="en-US" sz="1600" dirty="0" err="1">
                <a:latin typeface="Times New Roman" panose="02020603050405020304" pitchFamily="18" charset="0"/>
                <a:cs typeface="Times New Roman" panose="02020603050405020304" pitchFamily="18" charset="0"/>
              </a:rPr>
              <a:t>Jaiswal</a:t>
            </a:r>
            <a:r>
              <a:rPr lang="en-US" sz="1600" dirty="0">
                <a:latin typeface="Times New Roman" panose="02020603050405020304" pitchFamily="18" charset="0"/>
                <a:cs typeface="Times New Roman" panose="02020603050405020304" pitchFamily="18" charset="0"/>
              </a:rPr>
              <a:t>, P., 2022. An energy &amp; cost efficient task consolidation algorithm for cloud computing systems. In </a:t>
            </a:r>
            <a:r>
              <a:rPr lang="en-US" sz="1600" i="1" dirty="0">
                <a:latin typeface="Times New Roman" panose="02020603050405020304" pitchFamily="18" charset="0"/>
                <a:cs typeface="Times New Roman" panose="02020603050405020304" pitchFamily="18" charset="0"/>
              </a:rPr>
              <a:t>International Conference on Advancements in Smart Computing and Information Security</a:t>
            </a:r>
            <a:r>
              <a:rPr lang="en-US" sz="1600" dirty="0">
                <a:latin typeface="Times New Roman" panose="02020603050405020304" pitchFamily="18" charset="0"/>
                <a:cs typeface="Times New Roman" panose="02020603050405020304" pitchFamily="18" charset="0"/>
              </a:rPr>
              <a:t>, pp. 446-454.</a:t>
            </a:r>
          </a:p>
          <a:p>
            <a:pPr lvl="0" algn="just" eaLnBrk="0" fontAlgn="base" hangingPunct="0"/>
            <a:r>
              <a:rPr lang="en-US" sz="1600" dirty="0" err="1">
                <a:latin typeface="Times New Roman" panose="02020603050405020304" pitchFamily="18" charset="0"/>
                <a:cs typeface="Times New Roman" panose="02020603050405020304" pitchFamily="18" charset="0"/>
              </a:rPr>
              <a:t>Saidi</a:t>
            </a:r>
            <a:r>
              <a:rPr lang="en-US" sz="1600" dirty="0">
                <a:latin typeface="Times New Roman" panose="02020603050405020304" pitchFamily="18" charset="0"/>
                <a:cs typeface="Times New Roman" panose="02020603050405020304" pitchFamily="18" charset="0"/>
              </a:rPr>
              <a:t>, K., and </a:t>
            </a:r>
            <a:r>
              <a:rPr lang="en-US" sz="1600" dirty="0" err="1">
                <a:latin typeface="Times New Roman" panose="02020603050405020304" pitchFamily="18" charset="0"/>
                <a:cs typeface="Times New Roman" panose="02020603050405020304" pitchFamily="18" charset="0"/>
              </a:rPr>
              <a:t>Bardou</a:t>
            </a:r>
            <a:r>
              <a:rPr lang="en-US" sz="1600" dirty="0">
                <a:latin typeface="Times New Roman" panose="02020603050405020304" pitchFamily="18" charset="0"/>
                <a:cs typeface="Times New Roman" panose="02020603050405020304" pitchFamily="18" charset="0"/>
              </a:rPr>
              <a:t>, D., 2023. Task scheduling and VM placement to resource allocation in cloud computing: challenges and opportunities. </a:t>
            </a:r>
            <a:r>
              <a:rPr lang="en-US" sz="1600" i="1" dirty="0">
                <a:latin typeface="Times New Roman" panose="02020603050405020304" pitchFamily="18" charset="0"/>
                <a:cs typeface="Times New Roman" panose="02020603050405020304" pitchFamily="18" charset="0"/>
              </a:rPr>
              <a:t>Cluster Computing</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26</a:t>
            </a:r>
            <a:r>
              <a:rPr lang="en-US" sz="1600" dirty="0">
                <a:latin typeface="Times New Roman" panose="02020603050405020304" pitchFamily="18" charset="0"/>
                <a:cs typeface="Times New Roman" panose="02020603050405020304" pitchFamily="18" charset="0"/>
              </a:rPr>
              <a:t>(5), pp. 3069-3087.</a:t>
            </a:r>
          </a:p>
          <a:p>
            <a:pPr lvl="0" algn="just" eaLnBrk="0" fontAlgn="base" hangingPunct="0"/>
            <a:r>
              <a:rPr lang="en-US" sz="1600" dirty="0">
                <a:latin typeface="Times New Roman" panose="02020603050405020304" pitchFamily="18" charset="0"/>
                <a:cs typeface="Times New Roman" panose="02020603050405020304" pitchFamily="18" charset="0"/>
              </a:rPr>
              <a:t>Liu, J., Zhao, G., Xu, H., Yang, P., Wang, B., and </a:t>
            </a:r>
            <a:r>
              <a:rPr lang="en-US" sz="1600" dirty="0" err="1">
                <a:latin typeface="Times New Roman" panose="02020603050405020304" pitchFamily="18" charset="0"/>
                <a:cs typeface="Times New Roman" panose="02020603050405020304" pitchFamily="18" charset="0"/>
              </a:rPr>
              <a:t>Qiao</a:t>
            </a:r>
            <a:r>
              <a:rPr lang="en-US" sz="1600" dirty="0">
                <a:latin typeface="Times New Roman" panose="02020603050405020304" pitchFamily="18" charset="0"/>
                <a:cs typeface="Times New Roman" panose="02020603050405020304" pitchFamily="18" charset="0"/>
              </a:rPr>
              <a:t>, C., 2024. Toward a service availability-guaranteed cloud through VM placement. </a:t>
            </a:r>
            <a:r>
              <a:rPr lang="en-US" sz="1600" i="1" dirty="0">
                <a:latin typeface="Times New Roman" panose="02020603050405020304" pitchFamily="18" charset="0"/>
                <a:cs typeface="Times New Roman" panose="02020603050405020304" pitchFamily="18" charset="0"/>
              </a:rPr>
              <a:t>IEEE/ACM Transactions on Networking</a:t>
            </a:r>
            <a:r>
              <a:rPr lang="en-US" sz="1600" dirty="0">
                <a:latin typeface="Times New Roman" panose="02020603050405020304" pitchFamily="18" charset="0"/>
                <a:cs typeface="Times New Roman" panose="02020603050405020304" pitchFamily="18" charset="0"/>
              </a:rPr>
              <a:t>.</a:t>
            </a:r>
          </a:p>
          <a:p>
            <a:pPr lvl="0" algn="just" eaLnBrk="0" fontAlgn="base" hangingPunct="0"/>
            <a:r>
              <a:rPr lang="en-US" sz="1600" dirty="0">
                <a:latin typeface="Times New Roman" panose="02020603050405020304" pitchFamily="18" charset="0"/>
                <a:cs typeface="Times New Roman" panose="02020603050405020304" pitchFamily="18" charset="0"/>
              </a:rPr>
              <a:t>Kaur, A., Kumar, S., Gupta, D., Hamid, Y., </a:t>
            </a:r>
            <a:r>
              <a:rPr lang="en-US" sz="1600" dirty="0" err="1">
                <a:latin typeface="Times New Roman" panose="02020603050405020304" pitchFamily="18" charset="0"/>
                <a:cs typeface="Times New Roman" panose="02020603050405020304" pitchFamily="18" charset="0"/>
              </a:rPr>
              <a:t>Hamdi</a:t>
            </a:r>
            <a:r>
              <a:rPr lang="en-US" sz="1600" dirty="0">
                <a:latin typeface="Times New Roman" panose="02020603050405020304" pitchFamily="18" charset="0"/>
                <a:cs typeface="Times New Roman" panose="02020603050405020304" pitchFamily="18" charset="0"/>
              </a:rPr>
              <a:t>, M., </a:t>
            </a:r>
            <a:r>
              <a:rPr lang="en-US" sz="1600" dirty="0" err="1">
                <a:latin typeface="Times New Roman" panose="02020603050405020304" pitchFamily="18" charset="0"/>
                <a:cs typeface="Times New Roman" panose="02020603050405020304" pitchFamily="18" charset="0"/>
              </a:rPr>
              <a:t>Ksibi</a:t>
            </a:r>
            <a:r>
              <a:rPr lang="en-US" sz="1600" dirty="0">
                <a:latin typeface="Times New Roman" panose="02020603050405020304" pitchFamily="18" charset="0"/>
                <a:cs typeface="Times New Roman" panose="02020603050405020304" pitchFamily="18" charset="0"/>
              </a:rPr>
              <a:t>, A., </a:t>
            </a:r>
            <a:r>
              <a:rPr lang="en-US" sz="1600" dirty="0" err="1">
                <a:latin typeface="Times New Roman" panose="02020603050405020304" pitchFamily="18" charset="0"/>
                <a:cs typeface="Times New Roman" panose="02020603050405020304" pitchFamily="18" charset="0"/>
              </a:rPr>
              <a:t>Elmannai</a:t>
            </a:r>
            <a:r>
              <a:rPr lang="en-US" sz="1600" dirty="0">
                <a:latin typeface="Times New Roman" panose="02020603050405020304" pitchFamily="18" charset="0"/>
                <a:cs typeface="Times New Roman" panose="02020603050405020304" pitchFamily="18" charset="0"/>
              </a:rPr>
              <a:t>, H., and Saini, S., 2023. Algorithmic approach to virtual machine migration in cloud computing with updated SESA algorithm. </a:t>
            </a:r>
            <a:r>
              <a:rPr lang="en-US" sz="1600" i="1" dirty="0">
                <a:latin typeface="Times New Roman" panose="02020603050405020304" pitchFamily="18" charset="0"/>
                <a:cs typeface="Times New Roman" panose="02020603050405020304" pitchFamily="18" charset="0"/>
              </a:rPr>
              <a:t>Sensors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23</a:t>
            </a:r>
            <a:r>
              <a:rPr lang="en-US" sz="1600" dirty="0">
                <a:latin typeface="Times New Roman" panose="02020603050405020304" pitchFamily="18" charset="0"/>
                <a:cs typeface="Times New Roman" panose="02020603050405020304" pitchFamily="18" charset="0"/>
              </a:rPr>
              <a:t>(13), 6117.</a:t>
            </a:r>
          </a:p>
          <a:p>
            <a:pPr lvl="0" algn="just" eaLnBrk="0" fontAlgn="base" hangingPunct="0"/>
            <a:r>
              <a:rPr lang="en-US" sz="1600" dirty="0">
                <a:latin typeface="Times New Roman" panose="02020603050405020304" pitchFamily="18" charset="0"/>
                <a:cs typeface="Times New Roman" panose="02020603050405020304" pitchFamily="18" charset="0"/>
              </a:rPr>
              <a:t>Kaur, A., and Kumar, S., 2023. Cosine elastic cluster scheduling algorithm for VM migration in cloud computing. In </a:t>
            </a:r>
            <a:r>
              <a:rPr lang="en-US" sz="1600" i="1" dirty="0">
                <a:latin typeface="Times New Roman" panose="02020603050405020304" pitchFamily="18" charset="0"/>
                <a:cs typeface="Times New Roman" panose="02020603050405020304" pitchFamily="18" charset="0"/>
              </a:rPr>
              <a:t>AIP Conference Proceedings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2916</a:t>
            </a:r>
            <a:r>
              <a:rPr lang="en-US" sz="1600" dirty="0">
                <a:latin typeface="Times New Roman" panose="02020603050405020304" pitchFamily="18" charset="0"/>
                <a:cs typeface="Times New Roman" panose="02020603050405020304" pitchFamily="18" charset="0"/>
              </a:rPr>
              <a:t>(1).</a:t>
            </a:r>
          </a:p>
          <a:p>
            <a:pPr lvl="0" algn="just" eaLnBrk="0" fontAlgn="base" hangingPunct="0"/>
            <a:r>
              <a:rPr lang="en-US" sz="1600" dirty="0" err="1">
                <a:latin typeface="Times New Roman" panose="02020603050405020304" pitchFamily="18" charset="0"/>
                <a:cs typeface="Times New Roman" panose="02020603050405020304" pitchFamily="18" charset="0"/>
              </a:rPr>
              <a:t>Alsubai</a:t>
            </a:r>
            <a:r>
              <a:rPr lang="en-US" sz="1600" dirty="0">
                <a:latin typeface="Times New Roman" panose="02020603050405020304" pitchFamily="18" charset="0"/>
                <a:cs typeface="Times New Roman" panose="02020603050405020304" pitchFamily="18" charset="0"/>
              </a:rPr>
              <a:t>, S., Garg, H., and </a:t>
            </a:r>
            <a:r>
              <a:rPr lang="en-US" sz="1600" dirty="0" err="1">
                <a:latin typeface="Times New Roman" panose="02020603050405020304" pitchFamily="18" charset="0"/>
                <a:cs typeface="Times New Roman" panose="02020603050405020304" pitchFamily="18" charset="0"/>
              </a:rPr>
              <a:t>Alqahtani</a:t>
            </a:r>
            <a:r>
              <a:rPr lang="en-US" sz="1600" dirty="0">
                <a:latin typeface="Times New Roman" panose="02020603050405020304" pitchFamily="18" charset="0"/>
                <a:cs typeface="Times New Roman" panose="02020603050405020304" pitchFamily="18" charset="0"/>
              </a:rPr>
              <a:t>, A., 2023. A novel hybrid MSA-CSA algorithm for cloud computing task scheduling problems. </a:t>
            </a:r>
            <a:r>
              <a:rPr lang="en-US" sz="1600" i="1" dirty="0">
                <a:latin typeface="Times New Roman" panose="02020603050405020304" pitchFamily="18" charset="0"/>
                <a:cs typeface="Times New Roman" panose="02020603050405020304" pitchFamily="18" charset="0"/>
              </a:rPr>
              <a:t>Symmetry</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15</a:t>
            </a:r>
            <a:r>
              <a:rPr lang="en-US" sz="1600" dirty="0">
                <a:latin typeface="Times New Roman" panose="02020603050405020304" pitchFamily="18" charset="0"/>
                <a:cs typeface="Times New Roman" panose="02020603050405020304" pitchFamily="18" charset="0"/>
              </a:rPr>
              <a:t>(10), 1931.</a:t>
            </a:r>
          </a:p>
          <a:p>
            <a:pPr lvl="0" algn="just" eaLnBrk="0" fontAlgn="base" hangingPunct="0"/>
            <a:r>
              <a:rPr lang="en-US" sz="1600" dirty="0" err="1">
                <a:latin typeface="Times New Roman" panose="02020603050405020304" pitchFamily="18" charset="0"/>
                <a:cs typeface="Times New Roman" panose="02020603050405020304" pitchFamily="18" charset="0"/>
              </a:rPr>
              <a:t>Talwani</a:t>
            </a:r>
            <a:r>
              <a:rPr lang="en-US" sz="1600" dirty="0">
                <a:latin typeface="Times New Roman" panose="02020603050405020304" pitchFamily="18" charset="0"/>
                <a:cs typeface="Times New Roman" panose="02020603050405020304" pitchFamily="18" charset="0"/>
              </a:rPr>
              <a:t>, S., </a:t>
            </a:r>
            <a:r>
              <a:rPr lang="en-US" sz="1600" dirty="0" err="1">
                <a:latin typeface="Times New Roman" panose="02020603050405020304" pitchFamily="18" charset="0"/>
                <a:cs typeface="Times New Roman" panose="02020603050405020304" pitchFamily="18" charset="0"/>
              </a:rPr>
              <a:t>Singla</a:t>
            </a:r>
            <a:r>
              <a:rPr lang="en-US" sz="1600" dirty="0">
                <a:latin typeface="Times New Roman" panose="02020603050405020304" pitchFamily="18" charset="0"/>
                <a:cs typeface="Times New Roman" panose="02020603050405020304" pitchFamily="18" charset="0"/>
              </a:rPr>
              <a:t>, J., </a:t>
            </a:r>
            <a:r>
              <a:rPr lang="en-US" sz="1600" dirty="0" err="1">
                <a:latin typeface="Times New Roman" panose="02020603050405020304" pitchFamily="18" charset="0"/>
                <a:cs typeface="Times New Roman" panose="02020603050405020304" pitchFamily="18" charset="0"/>
              </a:rPr>
              <a:t>Mathur</a:t>
            </a:r>
            <a:r>
              <a:rPr lang="en-US" sz="1600" dirty="0">
                <a:latin typeface="Times New Roman" panose="02020603050405020304" pitchFamily="18" charset="0"/>
                <a:cs typeface="Times New Roman" panose="02020603050405020304" pitchFamily="18" charset="0"/>
              </a:rPr>
              <a:t>, G., Malik, N., </a:t>
            </a:r>
            <a:r>
              <a:rPr lang="en-US" sz="1600" dirty="0" err="1">
                <a:latin typeface="Times New Roman" panose="02020603050405020304" pitchFamily="18" charset="0"/>
                <a:cs typeface="Times New Roman" panose="02020603050405020304" pitchFamily="18" charset="0"/>
              </a:rPr>
              <a:t>Jhanjhi</a:t>
            </a:r>
            <a:r>
              <a:rPr lang="en-US" sz="1600" dirty="0">
                <a:latin typeface="Times New Roman" panose="02020603050405020304" pitchFamily="18" charset="0"/>
                <a:cs typeface="Times New Roman" panose="02020603050405020304" pitchFamily="18" charset="0"/>
              </a:rPr>
              <a:t>, N.Z., </a:t>
            </a:r>
            <a:r>
              <a:rPr lang="en-US" sz="1600" dirty="0" err="1">
                <a:latin typeface="Times New Roman" panose="02020603050405020304" pitchFamily="18" charset="0"/>
                <a:cs typeface="Times New Roman" panose="02020603050405020304" pitchFamily="18" charset="0"/>
              </a:rPr>
              <a:t>Masud</a:t>
            </a:r>
            <a:r>
              <a:rPr lang="en-US" sz="1600" dirty="0">
                <a:latin typeface="Times New Roman" panose="02020603050405020304" pitchFamily="18" charset="0"/>
                <a:cs typeface="Times New Roman" panose="02020603050405020304" pitchFamily="18" charset="0"/>
              </a:rPr>
              <a:t>, M., and </a:t>
            </a:r>
            <a:r>
              <a:rPr lang="en-US" sz="1600" dirty="0" err="1">
                <a:latin typeface="Times New Roman" panose="02020603050405020304" pitchFamily="18" charset="0"/>
                <a:cs typeface="Times New Roman" panose="02020603050405020304" pitchFamily="18" charset="0"/>
              </a:rPr>
              <a:t>Aljahdali</a:t>
            </a:r>
            <a:r>
              <a:rPr lang="en-US" sz="1600" dirty="0">
                <a:latin typeface="Times New Roman" panose="02020603050405020304" pitchFamily="18" charset="0"/>
                <a:cs typeface="Times New Roman" panose="02020603050405020304" pitchFamily="18" charset="0"/>
              </a:rPr>
              <a:t>, S., 2022. Machine-learning-based approach for virtual machine allocation and migration. </a:t>
            </a:r>
            <a:r>
              <a:rPr lang="en-US" sz="1600" i="1" dirty="0">
                <a:latin typeface="Times New Roman" panose="02020603050405020304" pitchFamily="18" charset="0"/>
                <a:cs typeface="Times New Roman" panose="02020603050405020304" pitchFamily="18" charset="0"/>
              </a:rPr>
              <a:t>Electronics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11</a:t>
            </a:r>
            <a:r>
              <a:rPr lang="en-US" sz="1600" dirty="0">
                <a:latin typeface="Times New Roman" panose="02020603050405020304" pitchFamily="18" charset="0"/>
                <a:cs typeface="Times New Roman" panose="02020603050405020304" pitchFamily="18" charset="0"/>
              </a:rPr>
              <a:t>(19), 3249</a:t>
            </a:r>
            <a:r>
              <a:rPr lang="en-US"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DE3E7D1-2C71-497A-8583-ED8CEF4B2CEE}" type="slidenum">
              <a:rPr lang="en-IN" smtClean="0"/>
              <a:t>24</a:t>
            </a:fld>
            <a:endParaRPr lang="en-IN"/>
          </a:p>
        </p:txBody>
      </p:sp>
      <p:sp>
        <p:nvSpPr>
          <p:cNvPr id="5" name="Title 1"/>
          <p:cNvSpPr txBox="1">
            <a:spLocks/>
          </p:cNvSpPr>
          <p:nvPr/>
        </p:nvSpPr>
        <p:spPr>
          <a:xfrm>
            <a:off x="575581" y="-118092"/>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IN" smtClean="0">
                <a:latin typeface="Times New Roman" panose="02020603050405020304" pitchFamily="18" charset="0"/>
                <a:cs typeface="Times New Roman" panose="02020603050405020304" pitchFamily="18" charset="0"/>
              </a:rPr>
              <a:t>References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222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718331" y="2790215"/>
            <a:ext cx="7543800" cy="1087437"/>
          </a:xfrm>
        </p:spPr>
        <p:txBody>
          <a:bodyPr>
            <a:normAutofit/>
          </a:bodyPr>
          <a:lstStyle/>
          <a:p>
            <a:pPr algn="ctr"/>
            <a:r>
              <a:rPr lang="en-IN" sz="4800" dirty="0">
                <a:latin typeface="Times New Roman" panose="02020603050405020304" pitchFamily="18" charset="0"/>
                <a:cs typeface="Times New Roman" panose="02020603050405020304" pitchFamily="18" charset="0"/>
              </a:rPr>
              <a:t>Thank you</a:t>
            </a:r>
          </a:p>
        </p:txBody>
      </p:sp>
      <p:sp>
        <p:nvSpPr>
          <p:cNvPr id="3" name="Slide Number Placeholder 2"/>
          <p:cNvSpPr>
            <a:spLocks noGrp="1"/>
          </p:cNvSpPr>
          <p:nvPr>
            <p:ph type="sldNum" sz="quarter" idx="12"/>
          </p:nvPr>
        </p:nvSpPr>
        <p:spPr/>
        <p:txBody>
          <a:bodyPr/>
          <a:lstStyle/>
          <a:p>
            <a:fld id="{1DE3E7D1-2C71-497A-8583-ED8CEF4B2CEE}" type="slidenum">
              <a:rPr lang="en-IN" smtClean="0"/>
              <a:t>25</a:t>
            </a:fld>
            <a:endParaRPr lang="en-IN"/>
          </a:p>
        </p:txBody>
      </p:sp>
    </p:spTree>
    <p:extLst>
      <p:ext uri="{BB962C8B-B14F-4D97-AF65-F5344CB8AC3E}">
        <p14:creationId xmlns:p14="http://schemas.microsoft.com/office/powerpoint/2010/main" val="6950638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4592</TotalTime>
  <Words>2105</Words>
  <Application>Microsoft Office PowerPoint</Application>
  <PresentationFormat>On-screen Show (4:3)</PresentationFormat>
  <Paragraphs>245</Paragraphs>
  <Slides>25</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2" baseType="lpstr">
      <vt:lpstr>SimSun</vt:lpstr>
      <vt:lpstr>Arial</vt:lpstr>
      <vt:lpstr>Calibri</vt:lpstr>
      <vt:lpstr>Calibri Light</vt:lpstr>
      <vt:lpstr>Times New Roman</vt:lpstr>
      <vt:lpstr>Office Theme</vt:lpstr>
      <vt:lpstr>Visio</vt:lpstr>
      <vt:lpstr>Power Aware-Deep Learning Based Virtual Machine Allocation in Cloud Computing</vt:lpstr>
      <vt:lpstr>“Introduction”</vt:lpstr>
      <vt:lpstr>Introduction (1/3)</vt:lpstr>
      <vt:lpstr>Introduction (2/3)</vt:lpstr>
      <vt:lpstr>Introduction (3/3)</vt:lpstr>
      <vt:lpstr>VM Allocation and Migration policy</vt:lpstr>
      <vt:lpstr>The Hotspot PMs</vt:lpstr>
      <vt:lpstr>Statement of Problem VM Reallocation (1/3)</vt:lpstr>
      <vt:lpstr>Statement of Problem VM Reallocation (2/3)</vt:lpstr>
      <vt:lpstr>PowerPoint Presentation</vt:lpstr>
      <vt:lpstr>CHAPTER – 2  “Related Work-Literature Review”</vt:lpstr>
      <vt:lpstr>PowerPoint Presentation</vt:lpstr>
      <vt:lpstr>PowerPoint Presentation</vt:lpstr>
      <vt:lpstr>“Proposed Work”</vt:lpstr>
      <vt:lpstr>Flow Diagram- Phase 1</vt:lpstr>
      <vt:lpstr>PowerPoint Presentation</vt:lpstr>
      <vt:lpstr>MBFD Algorithm with dual threshold policy</vt:lpstr>
      <vt:lpstr>Flow Diagram - Phase 2</vt:lpstr>
      <vt:lpstr>PowerPoint Presentation</vt:lpstr>
      <vt:lpstr>Results and Discussion</vt:lpstr>
      <vt:lpstr>PowerPoint Presentation</vt:lpstr>
      <vt:lpstr>Conclusion</vt:lpstr>
      <vt:lpstr>References</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Vipan Prsentation Synopsis</dc:title>
  <dc:creator>Vipan</dc:creator>
  <cp:lastModifiedBy>VIPAN</cp:lastModifiedBy>
  <cp:revision>70</cp:revision>
  <cp:lastPrinted>2022-03-10T09:19:51Z</cp:lastPrinted>
  <dcterms:created xsi:type="dcterms:W3CDTF">2022-03-09T11:19:53Z</dcterms:created>
  <dcterms:modified xsi:type="dcterms:W3CDTF">2024-12-30T16:01:56Z</dcterms:modified>
</cp:coreProperties>
</file>