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983" autoAdjust="0"/>
    <p:restoredTop sz="94660"/>
  </p:normalViewPr>
  <p:slideViewPr>
    <p:cSldViewPr snapToGrid="0">
      <p:cViewPr varScale="1">
        <p:scale>
          <a:sx n="61" d="100"/>
          <a:sy n="61" d="100"/>
        </p:scale>
        <p:origin x="78" y="22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07568-1B58-4D51-90B9-FABC8948B7EE}" type="datetimeFigureOut">
              <a:rPr lang="en-US" smtClean="0"/>
              <a:t>1/31/2025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8C87B-8946-4CB1-AEFB-12101A11E8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77945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07568-1B58-4D51-90B9-FABC8948B7EE}" type="datetimeFigureOut">
              <a:rPr lang="en-US" smtClean="0"/>
              <a:t>1/31/2025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8C87B-8946-4CB1-AEFB-12101A11E8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01162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07568-1B58-4D51-90B9-FABC8948B7EE}" type="datetimeFigureOut">
              <a:rPr lang="en-US" smtClean="0"/>
              <a:t>1/31/2025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8C87B-8946-4CB1-AEFB-12101A11E8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96653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07568-1B58-4D51-90B9-FABC8948B7EE}" type="datetimeFigureOut">
              <a:rPr lang="en-US" smtClean="0"/>
              <a:t>1/31/2025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8C87B-8946-4CB1-AEFB-12101A11E8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10260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07568-1B58-4D51-90B9-FABC8948B7EE}" type="datetimeFigureOut">
              <a:rPr lang="en-US" smtClean="0"/>
              <a:t>1/31/2025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8C87B-8946-4CB1-AEFB-12101A11E8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71517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07568-1B58-4D51-90B9-FABC8948B7EE}" type="datetimeFigureOut">
              <a:rPr lang="en-US" smtClean="0"/>
              <a:t>1/31/2025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8C87B-8946-4CB1-AEFB-12101A11E8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88423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07568-1B58-4D51-90B9-FABC8948B7EE}" type="datetimeFigureOut">
              <a:rPr lang="en-US" smtClean="0"/>
              <a:t>1/31/2025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8C87B-8946-4CB1-AEFB-12101A11E8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97602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07568-1B58-4D51-90B9-FABC8948B7EE}" type="datetimeFigureOut">
              <a:rPr lang="en-US" smtClean="0"/>
              <a:t>1/31/2025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8C87B-8946-4CB1-AEFB-12101A11E8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99312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07568-1B58-4D51-90B9-FABC8948B7EE}" type="datetimeFigureOut">
              <a:rPr lang="en-US" smtClean="0"/>
              <a:t>1/31/2025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8C87B-8946-4CB1-AEFB-12101A11E8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18216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07568-1B58-4D51-90B9-FABC8948B7EE}" type="datetimeFigureOut">
              <a:rPr lang="en-US" smtClean="0"/>
              <a:t>1/31/2025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8C87B-8946-4CB1-AEFB-12101A11E8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71137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07568-1B58-4D51-90B9-FABC8948B7EE}" type="datetimeFigureOut">
              <a:rPr lang="en-US" smtClean="0"/>
              <a:t>1/31/2025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8C87B-8946-4CB1-AEFB-12101A11E8BA}" type="slidenum">
              <a:rPr lang="en-US" smtClean="0"/>
              <a:t>‹#›</a:t>
            </a:fld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81524336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07568-1B58-4D51-90B9-FABC8948B7EE}" type="datetimeFigureOut">
              <a:rPr lang="en-US" smtClean="0"/>
              <a:t>1/31/2025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8C87B-8946-4CB1-AEFB-12101A11E8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011658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07568-1B58-4D51-90B9-FABC8948B7EE}" type="datetimeFigureOut">
              <a:rPr lang="en-US" smtClean="0"/>
              <a:t>1/31/2025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8C87B-8946-4CB1-AEFB-12101A11E8BA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62088602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07568-1B58-4D51-90B9-FABC8948B7EE}" type="datetimeFigureOut">
              <a:rPr lang="en-US" smtClean="0"/>
              <a:t>1/31/2025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8C87B-8946-4CB1-AEFB-12101A11E8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621624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07568-1B58-4D51-90B9-FABC8948B7EE}" type="datetimeFigureOut">
              <a:rPr lang="en-US" smtClean="0"/>
              <a:t>1/31/2025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8C87B-8946-4CB1-AEFB-12101A11E8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249504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07568-1B58-4D51-90B9-FABC8948B7EE}" type="datetimeFigureOut">
              <a:rPr lang="en-US" smtClean="0"/>
              <a:t>1/31/2025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8C87B-8946-4CB1-AEFB-12101A11E8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33746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407568-1B58-4D51-90B9-FABC8948B7EE}" type="datetimeFigureOut">
              <a:rPr lang="en-US" smtClean="0"/>
              <a:t>1/31/2025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5AD8C87B-8946-4CB1-AEFB-12101A11E8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98456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rohita.yamaganti@gmail.com" TargetMode="External"/><Relationship Id="rId2" Type="http://schemas.openxmlformats.org/officeDocument/2006/relationships/hyperlink" Target="mailto:sharmanayan217@gmail.com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069C48-392A-0998-4BDB-4273B4F7EF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04041" y="1511977"/>
            <a:ext cx="9065173" cy="2172854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Assessment of Right to Education among the Tea Tribes in Dooars (Mal Sub-Division), Jalpaiguri, West Bengal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3C8BF73-8336-C179-E3EA-6BCA6885F32E}"/>
              </a:ext>
            </a:extLst>
          </p:cNvPr>
          <p:cNvSpPr txBox="1"/>
          <p:nvPr/>
        </p:nvSpPr>
        <p:spPr>
          <a:xfrm>
            <a:off x="437493" y="4121713"/>
            <a:ext cx="6109138" cy="24486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Mangal" panose="02040503050203030202" pitchFamily="18" charset="0"/>
              </a:rPr>
              <a:t>NAYAN SHARMA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Mangal" panose="02040503050203030202" pitchFamily="18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Mangal" panose="02040503050203030202" pitchFamily="18" charset="0"/>
              </a:rPr>
              <a:t>Research Scholar, 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Mangal" panose="02040503050203030202" pitchFamily="18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Mangal" panose="02040503050203030202" pitchFamily="18" charset="0"/>
              </a:rPr>
              <a:t>P.K. university, Shivpuri ( MP)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Mangal" panose="02040503050203030202" pitchFamily="18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Mangal" panose="02040503050203030202" pitchFamily="18" charset="0"/>
              </a:rPr>
              <a:t> </a:t>
            </a:r>
            <a:r>
              <a:rPr lang="en-US" sz="1800" u="sng" dirty="0">
                <a:solidFill>
                  <a:srgbClr val="0563C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Mangal" panose="02040503050203030202" pitchFamily="18" charset="0"/>
                <a:hlinkClick r:id="rId2"/>
              </a:rPr>
              <a:t>sharmanayan217@gmail.com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Mangal" panose="02040503050203030202" pitchFamily="18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Mangal" panose="02040503050203030202" pitchFamily="18" charset="0"/>
              </a:rPr>
              <a:t>Dr. ROHITA YAMAGANTI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Mangal" panose="02040503050203030202" pitchFamily="18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Mangal" panose="02040503050203030202" pitchFamily="18" charset="0"/>
              </a:rPr>
              <a:t>Assoc.Professor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Mangal" panose="02040503050203030202" pitchFamily="18" charset="0"/>
              </a:rPr>
              <a:t>, 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Mangal" panose="02040503050203030202" pitchFamily="18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Mangal" panose="02040503050203030202" pitchFamily="18" charset="0"/>
              </a:rPr>
              <a:t>PK University, Shivpuri (MP)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Mangal" panose="02040503050203030202" pitchFamily="18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Mangal" panose="02040503050203030202" pitchFamily="18" charset="0"/>
              </a:rPr>
              <a:t> </a:t>
            </a:r>
            <a:r>
              <a:rPr lang="en-US" sz="1800" u="sng" dirty="0">
                <a:solidFill>
                  <a:srgbClr val="0563C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Mangal" panose="02040503050203030202" pitchFamily="18" charset="0"/>
                <a:hlinkClick r:id="rId3"/>
              </a:rPr>
              <a:t>rohita.yamaganti@gmail.com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Mangal" panose="02040503050203030202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47654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DD2B80-BB75-54DF-4972-45C34E2F5F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535420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ABSTRACT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0A1867-F52D-53E8-31E6-1AA91E551D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5455"/>
            <a:ext cx="8804564" cy="4447309"/>
          </a:xfrm>
        </p:spPr>
        <p:txBody>
          <a:bodyPr>
            <a:normAutofit fontScale="92500"/>
          </a:bodyPr>
          <a:lstStyle/>
          <a:p>
            <a:pPr marL="0" indent="0" algn="just">
              <a:lnSpc>
                <a:spcPct val="160000"/>
              </a:lnSpc>
              <a:buNone/>
            </a:pPr>
            <a:r>
              <a:rPr lang="en-US" sz="1600" spc="-1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Handwritten</a:t>
            </a:r>
            <a:r>
              <a:rPr lang="en-US" sz="1600" spc="3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1600" spc="-10" dirty="0" err="1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charactcr</a:t>
            </a:r>
            <a:r>
              <a:rPr lang="en-US" sz="1600" spc="-5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1600" spc="-1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recognition is</a:t>
            </a:r>
            <a:r>
              <a:rPr lang="en-US" sz="1600" spc="-5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1600" spc="-1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a</a:t>
            </a:r>
            <a:r>
              <a:rPr lang="en-US" sz="1600" spc="-65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1600" spc="-1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challenging problem</a:t>
            </a:r>
            <a:r>
              <a:rPr lang="en-US" sz="1600" spc="-4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1600" spc="-1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in</a:t>
            </a:r>
            <a:r>
              <a:rPr lang="en-US" sz="1600" spc="-55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1600" spc="-1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the</a:t>
            </a:r>
            <a:r>
              <a:rPr lang="en-US" sz="1600" spc="-6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1600" spc="-1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field</a:t>
            </a:r>
            <a:r>
              <a:rPr lang="en-US" sz="1600" spc="-6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1600" spc="-10" dirty="0" err="1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ofcoeiputer</a:t>
            </a:r>
            <a:r>
              <a:rPr lang="en-US" sz="1600" spc="7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1600" spc="-1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vision</a:t>
            </a:r>
            <a:r>
              <a:rPr lang="en-US" sz="1600" spc="-55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1600" spc="-1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and </a:t>
            </a:r>
            <a:r>
              <a:rPr lang="en-US" sz="1600" spc="-2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pattern </a:t>
            </a:r>
            <a:r>
              <a:rPr lang="en-US" sz="1600" spc="-20" dirty="0" err="1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mcognition</a:t>
            </a:r>
            <a:r>
              <a:rPr lang="en-US" sz="1600" spc="-2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,</a:t>
            </a:r>
            <a:r>
              <a:rPr lang="en-US" sz="160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1600" spc="-20" dirty="0" err="1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particiilarly</a:t>
            </a:r>
            <a:r>
              <a:rPr lang="en-US" sz="1600" spc="-2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for</a:t>
            </a:r>
            <a:r>
              <a:rPr lang="en-US" sz="1600" spc="-25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1600" spc="-2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scripts</a:t>
            </a:r>
            <a:r>
              <a:rPr lang="en-US" sz="1600" spc="-4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1600" spc="-2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with</a:t>
            </a:r>
            <a:r>
              <a:rPr lang="en-US" sz="1600" spc="-3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1600" spc="-2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complex</a:t>
            </a:r>
            <a:r>
              <a:rPr lang="en-US" sz="160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1600" spc="-2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structures</a:t>
            </a:r>
            <a:r>
              <a:rPr lang="en-US" sz="160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1600" spc="-2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such</a:t>
            </a:r>
            <a:r>
              <a:rPr lang="en-US" sz="160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1600" spc="-2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as</a:t>
            </a:r>
            <a:r>
              <a:rPr lang="en-US" sz="1600" spc="-3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1600" spc="-2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Hindi.</a:t>
            </a:r>
            <a:r>
              <a:rPr lang="en-US" sz="1600" spc="-3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1600" spc="-2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The</a:t>
            </a:r>
            <a:r>
              <a:rPr lang="en-US" sz="1600" spc="-5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1600" spc="-20" dirty="0" err="1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entrent</a:t>
            </a:r>
            <a:r>
              <a:rPr lang="en-US" sz="1600" spc="-2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méthodologies</a:t>
            </a:r>
            <a:r>
              <a:rPr lang="en-US" sz="1600" spc="24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in</a:t>
            </a:r>
            <a:r>
              <a:rPr lang="en-US" sz="1600" spc="11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handwrilten</a:t>
            </a:r>
            <a:r>
              <a:rPr lang="en-US" sz="1600" spc="17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Hindi</a:t>
            </a:r>
            <a:r>
              <a:rPr lang="en-US" sz="1600" spc="15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cbaracter</a:t>
            </a:r>
            <a:r>
              <a:rPr lang="en-US" sz="1600" spc="185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recognition</a:t>
            </a:r>
            <a:r>
              <a:rPr lang="en-US" sz="1600" spc="155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have</a:t>
            </a:r>
            <a:r>
              <a:rPr lang="en-US" sz="1600" spc="145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made</a:t>
            </a:r>
            <a:r>
              <a:rPr lang="en-US" sz="1600" spc="16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significant</a:t>
            </a:r>
            <a:r>
              <a:rPr lang="en-US" sz="1600" spc="17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strides; however, they</a:t>
            </a:r>
            <a:r>
              <a:rPr lang="en-US" sz="1600" spc="-15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often</a:t>
            </a:r>
            <a:r>
              <a:rPr lang="en-US" sz="1600" spc="-65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face</a:t>
            </a:r>
            <a:r>
              <a:rPr lang="en-US" sz="1600" spc="-4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limitations</a:t>
            </a:r>
            <a:r>
              <a:rPr lang="en-US" sz="1600" spc="-15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in</a:t>
            </a:r>
            <a:r>
              <a:rPr lang="en-US" sz="1600" spc="-55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accuPhCÿ</a:t>
            </a:r>
            <a:r>
              <a:rPr lang="en-US" sz="1600" spc="7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8nd</a:t>
            </a:r>
            <a:r>
              <a:rPr lang="en-US" sz="1600" spc="-45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efficiency.</a:t>
            </a:r>
            <a:r>
              <a:rPr lang="en-US" sz="1600" spc="-7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This</a:t>
            </a:r>
            <a:r>
              <a:rPr lang="en-US" sz="1600" spc="-5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research</a:t>
            </a:r>
            <a:r>
              <a:rPr lang="en-US" sz="1600" spc="-1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paper</a:t>
            </a:r>
            <a:r>
              <a:rPr lang="en-US" sz="1600" spc="-45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arms</a:t>
            </a:r>
            <a:r>
              <a:rPr lang="en-US" sz="1600" spc="-15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to address</a:t>
            </a:r>
            <a:r>
              <a:rPr lang="en-US" sz="1600" spc="12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tbese</a:t>
            </a:r>
            <a:r>
              <a:rPr lang="en-US" sz="1600" spc="115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challenges</a:t>
            </a:r>
            <a:r>
              <a:rPr lang="en-US" sz="1600" spc="165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by</a:t>
            </a:r>
            <a:r>
              <a:rPr lang="en-US" sz="1600" spc="175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leveraging</a:t>
            </a:r>
            <a:r>
              <a:rPr lang="en-US" sz="1600" spc="17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advaricements</a:t>
            </a:r>
            <a:r>
              <a:rPr lang="en-US" sz="1600" spc="245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in</a:t>
            </a:r>
            <a:r>
              <a:rPr lang="en-US" sz="1600" spc="8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Convolutional</a:t>
            </a:r>
            <a:r>
              <a:rPr lang="en-US" sz="1600" spc="19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Neural</a:t>
            </a:r>
            <a:r>
              <a:rPr lang="en-US" sz="1600" spc="75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Networks (CHN)</a:t>
            </a:r>
            <a:r>
              <a:rPr lang="en-US" sz="1600" spc="355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and</a:t>
            </a:r>
            <a:r>
              <a:rPr lang="en-US" sz="1600" spc="40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Transfer</a:t>
            </a:r>
            <a:r>
              <a:rPr lang="en-US" sz="1600" spc="40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Learning</a:t>
            </a:r>
            <a:r>
              <a:rPr lang="en-US" sz="1600" spc="40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paradigms.</a:t>
            </a:r>
            <a:r>
              <a:rPr lang="en-US" sz="1600" spc="40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The</a:t>
            </a:r>
            <a:r>
              <a:rPr lang="en-US" sz="1600" spc="39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prirnary</a:t>
            </a:r>
            <a:r>
              <a:rPr lang="en-US" sz="1600" spc="40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objecäve</a:t>
            </a:r>
            <a:r>
              <a:rPr lang="en-US" sz="1600" spc="40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of</a:t>
            </a:r>
            <a:r>
              <a:rPr lang="en-US" sz="1600" spc="40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tltis</a:t>
            </a:r>
            <a:r>
              <a:rPr lang="en-US" sz="1600" spc="375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study</a:t>
            </a:r>
            <a:r>
              <a:rPr lang="en-US" sz="1600" spc="40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is</a:t>
            </a:r>
            <a:r>
              <a:rPr lang="en-US" sz="1600" spc="37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to </a:t>
            </a:r>
            <a:r>
              <a:rPr lang="en-US" sz="1600" spc="-1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comprehensively</a:t>
            </a:r>
            <a:r>
              <a:rPr lang="en-US" sz="1600" spc="11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1600" spc="-1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investigate</a:t>
            </a:r>
            <a:r>
              <a:rPr lang="en-US" sz="1600" spc="155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1600" spc="-1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and</a:t>
            </a:r>
            <a:r>
              <a:rPr lang="en-US" sz="1600" spc="85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1600" spc="-10" dirty="0" err="1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analyse</a:t>
            </a:r>
            <a:r>
              <a:rPr lang="en-US" sz="1600" spc="14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1600" spc="-1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existing</a:t>
            </a:r>
            <a:r>
              <a:rPr lang="en-US" sz="1600" spc="17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1600" spc="-10" dirty="0" err="1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handwritteit</a:t>
            </a:r>
            <a:r>
              <a:rPr lang="en-US" sz="1600" spc="185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1600" spc="-1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Hindi</a:t>
            </a:r>
            <a:r>
              <a:rPr lang="en-US" sz="1600" spc="9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1600" spc="-1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character</a:t>
            </a:r>
            <a:r>
              <a:rPr lang="en-US" sz="1600" spc="9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1600" spc="-1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recognition systems.</a:t>
            </a:r>
            <a:r>
              <a:rPr lang="en-US" sz="1600" spc="-35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1600" spc="-1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This</a:t>
            </a:r>
            <a:r>
              <a:rPr lang="en-US" sz="160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1600" spc="-1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includes</a:t>
            </a:r>
            <a:r>
              <a:rPr lang="en-US" sz="1600" spc="2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1600" spc="-1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evaluating</a:t>
            </a:r>
            <a:r>
              <a:rPr lang="en-US" sz="1600" spc="85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1600" spc="-1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various techniques,</a:t>
            </a:r>
            <a:r>
              <a:rPr lang="en-US" sz="1600" spc="2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1600" spc="-1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algorithms,</a:t>
            </a:r>
            <a:r>
              <a:rPr lang="en-US" sz="1600" spc="7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1600" spc="-1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and</a:t>
            </a:r>
            <a:r>
              <a:rPr lang="en-US" sz="1600" spc="-6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1600" spc="-1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models</a:t>
            </a:r>
            <a:r>
              <a:rPr lang="en-US" sz="160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1600" spc="-1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that</a:t>
            </a:r>
            <a:r>
              <a:rPr lang="en-US" sz="1600" spc="2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1600" spc="-1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have</a:t>
            </a:r>
            <a:r>
              <a:rPr lang="en-US" sz="1600" spc="-2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1600" spc="-1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been </a:t>
            </a:r>
            <a:r>
              <a:rPr lang="en-US" sz="160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developed</a:t>
            </a:r>
            <a:r>
              <a:rPr lang="en-US" sz="1600" spc="355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and</a:t>
            </a:r>
            <a:r>
              <a:rPr lang="en-US" sz="1600" spc="26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their</a:t>
            </a:r>
            <a:r>
              <a:rPr lang="en-US" sz="1600" spc="26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respective</a:t>
            </a:r>
            <a:r>
              <a:rPr lang="en-US" sz="1600" spc="275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performance</a:t>
            </a:r>
            <a:r>
              <a:rPr lang="en-US" sz="1600" spc="335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metrics.</a:t>
            </a:r>
            <a:r>
              <a:rPr lang="en-US" sz="1600" spc="315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By</a:t>
            </a:r>
            <a:r>
              <a:rPr lang="en-US" sz="1600" spc="26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identifying</a:t>
            </a:r>
            <a:r>
              <a:rPr lang="en-US" sz="1600" spc="325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the</a:t>
            </a:r>
            <a:r>
              <a:rPr lang="en-US" sz="1600" spc="26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strengths</a:t>
            </a:r>
            <a:r>
              <a:rPr lang="en-US" sz="1600" spc="375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and </a:t>
            </a:r>
            <a:r>
              <a:rPr lang="en-US" sz="1600" spc="-10" dirty="0" err="1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wealœesses</a:t>
            </a:r>
            <a:r>
              <a:rPr lang="en-US" sz="1600" spc="-2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1600" spc="-1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of</a:t>
            </a:r>
            <a:r>
              <a:rPr lang="en-US" sz="1600" spc="-6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1600" spc="-10" dirty="0" err="1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thèse</a:t>
            </a:r>
            <a:r>
              <a:rPr lang="en-US" sz="1600" spc="-6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1600" spc="-1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systems,</a:t>
            </a:r>
            <a:r>
              <a:rPr lang="en-US" sz="1600" spc="-35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1600" spc="-1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we</a:t>
            </a:r>
            <a:r>
              <a:rPr lang="en-US" sz="1600" spc="-6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1600" spc="-1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aim</a:t>
            </a:r>
            <a:r>
              <a:rPr lang="en-US" sz="1600" spc="-6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1600" spc="-1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to</a:t>
            </a:r>
            <a:r>
              <a:rPr lang="en-US" sz="1600" spc="-6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1600" spc="-1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establish</a:t>
            </a:r>
            <a:r>
              <a:rPr lang="en-US" sz="1600" spc="-4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1600" spc="-1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a</a:t>
            </a:r>
            <a:r>
              <a:rPr lang="en-US" sz="1600" spc="-6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1600" spc="-1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solid</a:t>
            </a:r>
            <a:r>
              <a:rPr lang="en-US" sz="1600" spc="-55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1600" spc="-1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foundation</a:t>
            </a:r>
            <a:r>
              <a:rPr lang="en-US" sz="1600" spc="1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1600" spc="-1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for</a:t>
            </a:r>
            <a:r>
              <a:rPr lang="en-US" sz="1600" spc="-6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1600" spc="-1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further</a:t>
            </a:r>
            <a:r>
              <a:rPr lang="en-US" sz="1600" spc="-6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1600" spc="-10" dirty="0" err="1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eoliancement</a:t>
            </a:r>
            <a:r>
              <a:rPr lang="en-US" sz="1600" spc="-1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. </a:t>
            </a:r>
            <a:r>
              <a:rPr lang="en-US" sz="160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Building upon</a:t>
            </a:r>
            <a:r>
              <a:rPr lang="en-US" sz="1600" spc="-15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the</a:t>
            </a:r>
            <a:r>
              <a:rPr lang="en-US" sz="1600" spc="-5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insights</a:t>
            </a:r>
            <a:r>
              <a:rPr lang="en-US" sz="1600" spc="85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gained from the analysis,</a:t>
            </a:r>
            <a:r>
              <a:rPr lang="en-US" sz="1600" spc="65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the second</a:t>
            </a:r>
            <a:r>
              <a:rPr lang="en-US" sz="1600" spc="7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objective</a:t>
            </a:r>
            <a:r>
              <a:rPr lang="en-US" sz="1600" spc="85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is to</a:t>
            </a:r>
            <a:r>
              <a:rPr lang="en-US" sz="1600" spc="-35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develop</a:t>
            </a:r>
            <a:r>
              <a:rPr lang="en-US" sz="1600" spc="85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and </a:t>
            </a:r>
            <a:r>
              <a:rPr lang="en-US" sz="1600" spc="-20" dirty="0" err="1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irriplement</a:t>
            </a:r>
            <a:r>
              <a:rPr lang="en-US" sz="1600" spc="115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1600" spc="-2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enhanced</a:t>
            </a:r>
            <a:r>
              <a:rPr lang="en-US" sz="1600" spc="75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1600" spc="-2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techniques</a:t>
            </a:r>
            <a:r>
              <a:rPr lang="en-US" sz="1600" spc="85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1600" spc="-2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specifically</a:t>
            </a:r>
            <a:r>
              <a:rPr lang="en-US" sz="1600" spc="7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1600" spc="-2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tailored</a:t>
            </a:r>
            <a:r>
              <a:rPr lang="en-US" sz="1600" spc="7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1600" spc="-2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for</a:t>
            </a:r>
            <a:r>
              <a:rPr lang="en-US" sz="1600" spc="-5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1600" spc="-2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off-line</a:t>
            </a:r>
            <a:r>
              <a:rPr lang="en-US" sz="160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1600" spc="-2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handwritten</a:t>
            </a:r>
            <a:r>
              <a:rPr lang="en-US" sz="1600" spc="45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1600" spc="-2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Hindi character </a:t>
            </a:r>
            <a:r>
              <a:rPr lang="en-US" sz="1600" spc="-10" dirty="0" err="1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recogniiioo</a:t>
            </a:r>
            <a:r>
              <a:rPr lang="en-US" sz="1600" spc="-1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.</a:t>
            </a:r>
            <a:r>
              <a:rPr lang="en-US" sz="1600" spc="-6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1600" spc="-1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Utilizing</a:t>
            </a:r>
            <a:r>
              <a:rPr lang="en-US" sz="160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1600" spc="-1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the</a:t>
            </a:r>
            <a:r>
              <a:rPr lang="en-US" sz="1600" spc="-6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1600" spc="-1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powerful</a:t>
            </a:r>
            <a:r>
              <a:rPr lang="en-US" sz="1600" spc="45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1600" spc="-1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feature extraction</a:t>
            </a:r>
            <a:r>
              <a:rPr lang="en-US" sz="1600" spc="-15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1600" spc="-1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capabilities</a:t>
            </a:r>
            <a:r>
              <a:rPr lang="en-US" sz="1600" spc="-4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1600" spc="-1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of CNNs,</a:t>
            </a:r>
            <a:r>
              <a:rPr lang="en-US" sz="1600" spc="-75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1600" spc="-1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we</a:t>
            </a:r>
            <a:r>
              <a:rPr lang="en-US" sz="1600" spc="-6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1600" spc="-1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propose</a:t>
            </a:r>
            <a:r>
              <a:rPr lang="en-US" sz="1600" spc="-6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1600" spc="-1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a</a:t>
            </a:r>
            <a:r>
              <a:rPr lang="en-US" sz="1600" spc="-12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1600" spc="-1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novel </a:t>
            </a:r>
            <a:r>
              <a:rPr lang="en-US" sz="1600" spc="-3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architecture</a:t>
            </a:r>
            <a:r>
              <a:rPr lang="en-US" sz="160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1600" spc="-3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that</a:t>
            </a:r>
            <a:r>
              <a:rPr lang="en-US" sz="160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1600" spc="-3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significantly</a:t>
            </a:r>
            <a:r>
              <a:rPr lang="en-US" sz="1600" spc="12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1600" spc="-3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improves recognition rates. 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51201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B7DF05-A819-C760-526A-A2681EABBC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080655"/>
            <a:ext cx="8901545" cy="5306290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Furthermore, by integrating Transfer Learning, we aim to leverage pre-</a:t>
            </a:r>
            <a:r>
              <a:rPr lang="en-US" sz="1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trairied</a:t>
            </a:r>
            <a:r>
              <a:rPr lang="en-US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models on large datasets, thus enhancing the </a:t>
            </a:r>
            <a:r>
              <a:rPr lang="en-US" sz="1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perfomiance</a:t>
            </a:r>
            <a:r>
              <a:rPr lang="en-US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reducing the </a:t>
            </a:r>
            <a:r>
              <a:rPr lang="en-US" sz="1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compiitational</a:t>
            </a:r>
            <a:r>
              <a:rPr lang="en-US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resources required for training. Our proposed approach demonstrates significant improvements in accuracy and robustness, achieving higher </a:t>
            </a:r>
            <a:r>
              <a:rPr lang="en-US" sz="1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Teeognitioo</a:t>
            </a:r>
            <a:r>
              <a:rPr lang="en-US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rates </a:t>
            </a:r>
            <a:r>
              <a:rPr lang="en-US" sz="1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compaied</a:t>
            </a:r>
            <a:r>
              <a:rPr lang="en-US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to traditional methods. The results of this research have the potential to advance the state-of-the-art in </a:t>
            </a:r>
            <a:r>
              <a:rPr lang="en-US" sz="1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handwriaen</a:t>
            </a:r>
            <a:r>
              <a:rPr lang="en-US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Hindi character recognition, </a:t>
            </a:r>
            <a:r>
              <a:rPr lang="en-US" sz="1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malêng</a:t>
            </a:r>
            <a:r>
              <a:rPr lang="en-US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it more feasible for </a:t>
            </a:r>
            <a:r>
              <a:rPr lang="en-US" sz="1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practieal</a:t>
            </a:r>
            <a:r>
              <a:rPr lang="en-US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applications such as automated document processing, </a:t>
            </a:r>
            <a:r>
              <a:rPr lang="en-US" sz="1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educetional</a:t>
            </a:r>
            <a:r>
              <a:rPr lang="en-US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tools, and digital archiving of handwritten </a:t>
            </a:r>
            <a:r>
              <a:rPr lang="en-US" sz="1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inanuscripts</a:t>
            </a:r>
            <a:r>
              <a:rPr lang="en-US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In conclusion, this paper not </a:t>
            </a:r>
            <a:r>
              <a:rPr lang="en-US" sz="1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oniy</a:t>
            </a:r>
            <a:r>
              <a:rPr lang="en-US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contributes to the theoretical advancements in the field but also provides practical solutions for real-world applications, thus bridging the gap between academic research and industry needs.</a:t>
            </a:r>
          </a:p>
          <a:p>
            <a:endParaRPr lang="en-US" dirty="0"/>
          </a:p>
        </p:txBody>
      </p:sp>
      <p:pic>
        <p:nvPicPr>
          <p:cNvPr id="4" name="Image 1">
            <a:extLst>
              <a:ext uri="{FF2B5EF4-FFF2-40B4-BE49-F238E27FC236}">
                <a16:creationId xmlns:a16="http://schemas.microsoft.com/office/drawing/2014/main" id="{130147FC-FC6E-AF33-1EE3-C3F58698F3C7}"/>
              </a:ext>
            </a:extLst>
          </p:cNvPr>
          <p:cNvPicPr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32162" y="4155324"/>
            <a:ext cx="8513619" cy="9292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1852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25256D-90D5-6580-7492-D9B83E04CC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44781" y="2641743"/>
            <a:ext cx="5992091" cy="1048039"/>
          </a:xfrm>
        </p:spPr>
        <p:txBody>
          <a:bodyPr/>
          <a:lstStyle/>
          <a:p>
            <a:pPr algn="ctr"/>
            <a:r>
              <a:rPr lang="en-US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</p:spTree>
    <p:extLst>
      <p:ext uri="{BB962C8B-B14F-4D97-AF65-F5344CB8AC3E}">
        <p14:creationId xmlns:p14="http://schemas.microsoft.com/office/powerpoint/2010/main" val="1614105840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14</TotalTime>
  <Words>373</Words>
  <Application>Microsoft Office PowerPoint</Application>
  <PresentationFormat>Widescreen</PresentationFormat>
  <Paragraphs>13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Times New Roman</vt:lpstr>
      <vt:lpstr>Trebuchet MS</vt:lpstr>
      <vt:lpstr>Wingdings 3</vt:lpstr>
      <vt:lpstr>Facet</vt:lpstr>
      <vt:lpstr>Assessment of Right to Education among the Tea Tribes in Dooars (Mal Sub-Division), Jalpaiguri, West Bengal</vt:lpstr>
      <vt:lpstr>ABSTRACT</vt:lpstr>
      <vt:lpstr>PowerPoint Presentation</vt:lpstr>
      <vt:lpstr>THANK YOU</vt:lpstr>
    </vt:vector>
  </TitlesOfParts>
  <Company>Grizli777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Assessment of Right to Education among the Tea Tribes in Dooars (Mal Sub-Division), Jalpaiguri, West Bengal</dc:title>
  <dc:creator>intel</dc:creator>
  <cp:lastModifiedBy>intel</cp:lastModifiedBy>
  <cp:revision>14</cp:revision>
  <dcterms:created xsi:type="dcterms:W3CDTF">2025-01-13T12:38:48Z</dcterms:created>
  <dcterms:modified xsi:type="dcterms:W3CDTF">2025-01-31T06:59:34Z</dcterms:modified>
</cp:coreProperties>
</file>