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34682ADD-2878-41A2-9395-DC37BF3F6932}" type="datetimeFigureOut">
              <a:rPr lang="en-IN" smtClean="0"/>
              <a:t>27-11-2024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9387FCF-CFB5-4DA1-9A59-F1542C704418}"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7340022"/>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682ADD-2878-41A2-9395-DC37BF3F693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4095116854"/>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682ADD-2878-41A2-9395-DC37BF3F693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387FCF-CFB5-4DA1-9A59-F1542C704418}"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0572746"/>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682ADD-2878-41A2-9395-DC37BF3F6932}"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3419329675"/>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682ADD-2878-41A2-9395-DC37BF3F6932}"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1625857149"/>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682ADD-2878-41A2-9395-DC37BF3F6932}"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156957848"/>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682ADD-2878-41A2-9395-DC37BF3F6932}"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1552934235"/>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682ADD-2878-41A2-9395-DC37BF3F6932}"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3474883852"/>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682ADD-2878-41A2-9395-DC37BF3F6932}"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73642230"/>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682ADD-2878-41A2-9395-DC37BF3F693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1811830069"/>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682ADD-2878-41A2-9395-DC37BF3F693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387FCF-CFB5-4DA1-9A59-F1542C704418}" type="slidenum">
              <a:rPr lang="en-IN" smtClean="0"/>
              <a:t>‹#›</a:t>
            </a:fld>
            <a:endParaRPr lang="en-IN"/>
          </a:p>
        </p:txBody>
      </p:sp>
    </p:spTree>
    <p:extLst>
      <p:ext uri="{BB962C8B-B14F-4D97-AF65-F5344CB8AC3E}">
        <p14:creationId xmlns:p14="http://schemas.microsoft.com/office/powerpoint/2010/main" val="1282612953"/>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34682ADD-2878-41A2-9395-DC37BF3F6932}" type="datetimeFigureOut">
              <a:rPr lang="en-IN" smtClean="0"/>
              <a:t>27-11-2024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9387FCF-CFB5-4DA1-9A59-F1542C704418}" type="slidenum">
              <a:rPr lang="en-IN" smtClean="0"/>
              <a:t>‹#›</a:t>
            </a:fld>
            <a:endParaRPr lang="en-IN"/>
          </a:p>
        </p:txBody>
      </p:sp>
    </p:spTree>
    <p:extLst>
      <p:ext uri="{BB962C8B-B14F-4D97-AF65-F5344CB8AC3E}">
        <p14:creationId xmlns:p14="http://schemas.microsoft.com/office/powerpoint/2010/main" val="39858124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wipe/>
  </p:transition>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98B75-D417-4717-974F-FAFC680887B0}"/>
              </a:ext>
            </a:extLst>
          </p:cNvPr>
          <p:cNvSpPr>
            <a:spLocks noGrp="1"/>
          </p:cNvSpPr>
          <p:nvPr>
            <p:ph type="ctrTitle"/>
          </p:nvPr>
        </p:nvSpPr>
        <p:spPr>
          <a:xfrm>
            <a:off x="510861" y="721216"/>
            <a:ext cx="11170277" cy="1269039"/>
          </a:xfrm>
        </p:spPr>
        <p:txBody>
          <a:bodyPr>
            <a:normAutofit/>
          </a:bodyPr>
          <a:lstStyle/>
          <a:p>
            <a:r>
              <a:rPr lang="en-IN" sz="2500" b="1" dirty="0">
                <a:latin typeface="Times New Roman" panose="02020603050405020304" pitchFamily="18" charset="0"/>
                <a:cs typeface="Times New Roman" panose="02020603050405020304" pitchFamily="18" charset="0"/>
              </a:rPr>
              <a:t>SCREENING AND IDENTIFICATION OF NEW POTENT BENZIMIDAZOLE DERIVATIVES AS INHIBITORS OF HUMAN SEROTONIN ENZYME FOR ANTI-DEPRESSANT ACTIVITY</a:t>
            </a:r>
            <a:endParaRPr lang="en-IN" sz="2500" dirty="0"/>
          </a:p>
        </p:txBody>
      </p:sp>
      <p:sp>
        <p:nvSpPr>
          <p:cNvPr id="4" name="Rectangle 3">
            <a:extLst>
              <a:ext uri="{FF2B5EF4-FFF2-40B4-BE49-F238E27FC236}">
                <a16:creationId xmlns:a16="http://schemas.microsoft.com/office/drawing/2014/main" id="{82F6BB5B-47CF-4B7C-B5AA-AC5F25F846CB}"/>
              </a:ext>
            </a:extLst>
          </p:cNvPr>
          <p:cNvSpPr/>
          <p:nvPr/>
        </p:nvSpPr>
        <p:spPr>
          <a:xfrm>
            <a:off x="5585138" y="4867746"/>
            <a:ext cx="6096000" cy="1365758"/>
          </a:xfrm>
          <a:prstGeom prst="rect">
            <a:avLst/>
          </a:prstGeom>
        </p:spPr>
        <p:txBody>
          <a:bodyPr wrap="square">
            <a:spAutoFit/>
          </a:bodyPr>
          <a:lstStyle/>
          <a:p>
            <a:pPr algn="r">
              <a:lnSpc>
                <a:spcPct val="107000"/>
              </a:lnSpc>
              <a:spcAft>
                <a:spcPts val="800"/>
              </a:spcAft>
            </a:pPr>
            <a:r>
              <a:rPr lang="en-IN" b="1" kern="100" dirty="0">
                <a:latin typeface="Times New Roman" panose="02020603050405020304" pitchFamily="18" charset="0"/>
                <a:ea typeface="Calibri" panose="020F0502020204030204" pitchFamily="34" charset="0"/>
                <a:cs typeface="Times New Roman" panose="02020603050405020304" pitchFamily="18" charset="0"/>
              </a:rPr>
              <a:t>Shailesh Kumar Shukla</a:t>
            </a:r>
            <a:r>
              <a:rPr lang="en-IN" b="1" kern="1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IN" b="1" kern="100" dirty="0">
                <a:latin typeface="Times New Roman" panose="02020603050405020304" pitchFamily="18" charset="0"/>
                <a:ea typeface="Calibri" panose="020F0502020204030204" pitchFamily="34" charset="0"/>
                <a:cs typeface="Times New Roman" panose="02020603050405020304" pitchFamily="18" charset="0"/>
              </a:rPr>
              <a:t>, Abhishek Kashyap</a:t>
            </a:r>
            <a:r>
              <a:rPr lang="en-IN" b="1" kern="1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IN" b="1" kern="100" dirty="0">
                <a:latin typeface="Times New Roman" panose="02020603050405020304" pitchFamily="18" charset="0"/>
                <a:ea typeface="Calibri" panose="020F0502020204030204" pitchFamily="34" charset="0"/>
                <a:cs typeface="Times New Roman" panose="02020603050405020304" pitchFamily="18" charset="0"/>
              </a:rPr>
              <a:t>, Smriti Gohri</a:t>
            </a:r>
            <a:r>
              <a:rPr lang="en-IN" b="1" kern="1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IN" b="1" kern="100" dirty="0">
                <a:latin typeface="Times New Roman" panose="02020603050405020304" pitchFamily="18" charset="0"/>
                <a:ea typeface="Calibri" panose="020F0502020204030204" pitchFamily="34" charset="0"/>
                <a:cs typeface="Times New Roman" panose="02020603050405020304" pitchFamily="18" charset="0"/>
              </a:rPr>
              <a:t>, Vivek Tripathi</a:t>
            </a:r>
            <a:r>
              <a:rPr lang="en-IN" b="1" kern="1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IN" b="1" kern="100" dirty="0">
                <a:latin typeface="Times New Roman" panose="02020603050405020304" pitchFamily="18" charset="0"/>
                <a:ea typeface="Calibri" panose="020F0502020204030204" pitchFamily="34" charset="0"/>
                <a:cs typeface="Times New Roman" panose="02020603050405020304" pitchFamily="18" charset="0"/>
              </a:rPr>
              <a:t>.</a:t>
            </a:r>
            <a:endParaRPr lang="en-IN" sz="16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r>
              <a:rPr lang="en-IN" kern="1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IN" kern="100" dirty="0">
                <a:latin typeface="Times New Roman" panose="02020603050405020304" pitchFamily="18" charset="0"/>
                <a:ea typeface="Calibri" panose="020F0502020204030204" pitchFamily="34" charset="0"/>
                <a:cs typeface="Times New Roman" panose="02020603050405020304" pitchFamily="18" charset="0"/>
              </a:rPr>
              <a:t>IIMT UNIVERSITY, ‘O’ Pocket, Ganga Nagar Colony,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Mawana</a:t>
            </a:r>
            <a:r>
              <a:rPr lang="en-IN" kern="100" dirty="0">
                <a:latin typeface="Times New Roman" panose="02020603050405020304" pitchFamily="18" charset="0"/>
                <a:ea typeface="Calibri" panose="020F0502020204030204" pitchFamily="34" charset="0"/>
                <a:cs typeface="Times New Roman" panose="02020603050405020304" pitchFamily="18" charset="0"/>
              </a:rPr>
              <a:t> Road, Meerut (U.P.).</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3106000"/>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F50F9-4B12-459E-9D69-993050698573}"/>
              </a:ext>
            </a:extLst>
          </p:cNvPr>
          <p:cNvSpPr>
            <a:spLocks noGrp="1"/>
          </p:cNvSpPr>
          <p:nvPr>
            <p:ph type="title"/>
          </p:nvPr>
        </p:nvSpPr>
        <p:spPr>
          <a:xfrm>
            <a:off x="838200" y="519671"/>
            <a:ext cx="10515600" cy="832611"/>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3" name="Rectangle 2">
            <a:extLst>
              <a:ext uri="{FF2B5EF4-FFF2-40B4-BE49-F238E27FC236}">
                <a16:creationId xmlns:a16="http://schemas.microsoft.com/office/drawing/2014/main" id="{0CF1926F-A7A3-4BE6-92A1-FC4F82D3005A}"/>
              </a:ext>
            </a:extLst>
          </p:cNvPr>
          <p:cNvSpPr/>
          <p:nvPr/>
        </p:nvSpPr>
        <p:spPr>
          <a:xfrm>
            <a:off x="416416" y="1220202"/>
            <a:ext cx="11359167" cy="5211683"/>
          </a:xfrm>
          <a:prstGeom prst="rect">
            <a:avLst/>
          </a:prstGeom>
        </p:spPr>
        <p:txBody>
          <a:bodyPr wrap="square">
            <a:spAutoFit/>
          </a:bodyPr>
          <a:lstStyle/>
          <a:p>
            <a:pPr algn="just">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Depression, a mental health disease that can disrupt thoughts, feelings, behaviours, and occasionally result in suicide, is becoming more prevalent worldwide. Therefore, there is a great deal of scientific interest in using antidepressants to address these issues. According to current theories, deficits in specific neurotransmitters. </a:t>
            </a:r>
          </a:p>
          <a:p>
            <a:pPr algn="just">
              <a:spcAft>
                <a:spcPts val="800"/>
              </a:spcAft>
            </a:pPr>
            <a:r>
              <a:rPr lang="en-IN" kern="0" dirty="0">
                <a:latin typeface="Times New Roman" panose="02020603050405020304" pitchFamily="18" charset="0"/>
                <a:ea typeface="Times New Roman" panose="02020603050405020304" pitchFamily="18" charset="0"/>
                <a:cs typeface="Times New Roman" panose="02020603050405020304" pitchFamily="18" charset="0"/>
              </a:rPr>
              <a:t>Numerous selective serotonin reuptake inhibitors, including citalopram, </a:t>
            </a:r>
            <a:r>
              <a:rPr lang="en-IN" kern="0" dirty="0" err="1">
                <a:latin typeface="Times New Roman" panose="02020603050405020304" pitchFamily="18" charset="0"/>
                <a:ea typeface="Times New Roman" panose="02020603050405020304" pitchFamily="18" charset="0"/>
                <a:cs typeface="Times New Roman" panose="02020603050405020304" pitchFamily="18" charset="0"/>
              </a:rPr>
              <a:t>dapoxetine</a:t>
            </a:r>
            <a:r>
              <a:rPr lang="en-IN" kern="0" dirty="0">
                <a:latin typeface="Times New Roman" panose="02020603050405020304" pitchFamily="18" charset="0"/>
                <a:ea typeface="Times New Roman" panose="02020603050405020304" pitchFamily="18" charset="0"/>
                <a:cs typeface="Times New Roman" panose="02020603050405020304" pitchFamily="18" charset="0"/>
              </a:rPr>
              <a:t>, escitalopram, fluoxetine, fluvoxamine, paroxetine, sertraline, and vortioxetine, are available on the market and are used to treat depression.</a:t>
            </a:r>
          </a:p>
          <a:p>
            <a:pPr algn="just">
              <a:spcAft>
                <a:spcPts val="800"/>
              </a:spcAft>
            </a:pPr>
            <a:r>
              <a:rPr lang="en-IN" kern="0" dirty="0">
                <a:latin typeface="Times New Roman" panose="02020603050405020304" pitchFamily="18" charset="0"/>
                <a:ea typeface="Times New Roman" panose="02020603050405020304" pitchFamily="18" charset="0"/>
                <a:cs typeface="Times New Roman" panose="02020603050405020304" pitchFamily="18" charset="0"/>
              </a:rPr>
              <a:t>Specifically, even with dual reuptake inhibitors, side effects and beginning of action seem to be a common obstacle. Although they haven't been proven to be more effective or to have an antidepressant response that starts sooner, 5-HT/NE transporters (SNRIs), such as venlafaxine, duloxetine, and milnacipran, have been found to have more benign side effect profiles than mono-reuptake inhibitors. </a:t>
            </a:r>
          </a:p>
          <a:p>
            <a:pPr algn="just">
              <a:spcAft>
                <a:spcPts val="800"/>
              </a:spcAft>
            </a:pPr>
            <a:r>
              <a:rPr lang="en-IN" kern="0" dirty="0">
                <a:latin typeface="Times New Roman" panose="02020603050405020304" pitchFamily="18" charset="0"/>
                <a:ea typeface="Times New Roman" panose="02020603050405020304" pitchFamily="18" charset="0"/>
                <a:cs typeface="Times New Roman" panose="02020603050405020304" pitchFamily="18" charset="0"/>
              </a:rPr>
              <a:t>Thus, a lot of effort should be put into finding novel treatments for depression that have great efficacy and little negative effects. Various techniques have been devised to decrease undesirable effects and increase therapeutic efficacy.</a:t>
            </a:r>
          </a:p>
          <a:p>
            <a:pPr algn="just">
              <a:spcAft>
                <a:spcPts val="800"/>
              </a:spcAft>
            </a:pPr>
            <a:r>
              <a:rPr lang="en-IN" kern="1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In the present study we are performing the screening of newly designed benzimidazole derivatives as the Selective serotonin reuptake inhibitors with the help of docking and online toxicological tools for further synthesis. For computation docking and toxicity profile we have used the tools like </a:t>
            </a:r>
            <a:r>
              <a:rPr lang="en-IN" kern="100" dirty="0" err="1">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Autodock</a:t>
            </a:r>
            <a:r>
              <a:rPr lang="en-IN" kern="1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 vina, </a:t>
            </a:r>
            <a:r>
              <a:rPr lang="en-IN" kern="100" dirty="0" err="1">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PyRx</a:t>
            </a:r>
            <a:r>
              <a:rPr lang="en-IN" kern="1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kern="100" dirty="0" err="1">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openbabel</a:t>
            </a:r>
            <a:r>
              <a:rPr lang="en-IN" kern="1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kern="100" dirty="0" err="1">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molprobibity</a:t>
            </a:r>
            <a:r>
              <a:rPr lang="en-IN" kern="1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 server, Swiss ADME tools etc. The selection of basic moiety is done based on the citalopram basic moiety and its interaction with human serotonin. The basic ring of serotonin is also contains the indole moiety, so the selection of benzimidazole ring can be favourable for the selective reuptake inhibition of serotonin. </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4379630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D57EA-CDF5-4409-8DD7-AD68F43ACC40}"/>
              </a:ext>
            </a:extLst>
          </p:cNvPr>
          <p:cNvSpPr>
            <a:spLocks noGrp="1"/>
          </p:cNvSpPr>
          <p:nvPr>
            <p:ph type="title"/>
          </p:nvPr>
        </p:nvSpPr>
        <p:spPr>
          <a:xfrm>
            <a:off x="4615466" y="2680247"/>
            <a:ext cx="2961068" cy="1497505"/>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2837623891"/>
      </p:ext>
    </p:extLst>
  </p:cSld>
  <p:clrMapOvr>
    <a:masterClrMapping/>
  </p:clrMapOvr>
  <p:transition spd="slow">
    <p:wipe/>
  </p:transition>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Basis</Template>
  <TotalTime>2</TotalTime>
  <Words>363</Words>
  <Application>Microsoft Office PowerPoint</Application>
  <PresentationFormat>Widescreen</PresentationFormat>
  <Paragraphs>10</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Calibri</vt:lpstr>
      <vt:lpstr>Corbel</vt:lpstr>
      <vt:lpstr>Times New Roman</vt:lpstr>
      <vt:lpstr>Basis</vt:lpstr>
      <vt:lpstr>SCREENING AND IDENTIFICATION OF NEW POTENT BENZIMIDAZOLE DERIVATIVES AS INHIBITORS OF HUMAN SEROTONIN ENZYME FOR ANTI-DEPRESSANT ACTIVITY</vt:lpstr>
      <vt:lpstr>ABSTRACT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SCREENING AND IDENTIFICATION OF NEW POTENT BENZIMIDAZOLE DERIVATIVES AS INHIBITORS OF HUMAN SEROTONIN ENZYME FOR ANTI-DEPRESSANT ACTIVITY</dc:title>
  <dc:creator>qwe</dc:creator>
  <cp:lastModifiedBy>qwe</cp:lastModifiedBy>
  <cp:revision>7</cp:revision>
  <dcterms:created xsi:type="dcterms:W3CDTF">2024-11-27T13:30:13Z</dcterms:created>
  <dcterms:modified xsi:type="dcterms:W3CDTF">2024-11-27T13:33:03Z</dcterms:modified>
</cp:coreProperties>
</file>