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notesMasterIdLst>
    <p:notesMasterId r:id="rId11"/>
  </p:notesMaster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imppyadav@gmail.com" TargetMode="External"/><Relationship Id="rId4" Type="http://schemas.openxmlformats.org/officeDocument/2006/relationships/hyperlink" Target="mailto:Email-hodlirary@gmail.com" TargetMode="External"/><Relationship Id="rId6" Type="http://schemas.openxmlformats.org/officeDocument/2006/relationships/hyperlink" Target="https://gamma.app" TargetMode="External"/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5" Type="http://schemas.openxmlformats.org/officeDocument/2006/relationships/image" Target="../media/image-1-3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" TargetMode="External"/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" TargetMode="External"/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" TargetMode="External"/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" TargetMode="External"/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hyperlink" Target="https://gamma.app" TargetMode="External"/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hyperlink" Target="https://gamma.app" TargetMode="External"/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image" Target="../media/image-7-5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hyperlink" Target="https://gamma.app" TargetMode="External"/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hyperlink" Target="https://gamma.app" TargetMode="External"/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319599" y="1215509"/>
            <a:ext cx="7477601" cy="33327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6561"/>
              </a:lnSpc>
              <a:buNone/>
            </a:pPr>
            <a:r>
              <a:rPr lang="en-US" sz="5249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A Study on Use of E-Resources in College Libraries of Uttar Pradesh</a:t>
            </a:r>
            <a:endParaRPr lang="en-US" sz="5249" dirty="0"/>
          </a:p>
        </p:txBody>
      </p:sp>
      <p:sp>
        <p:nvSpPr>
          <p:cNvPr id="6" name="Text 2"/>
          <p:cNvSpPr/>
          <p:nvPr/>
        </p:nvSpPr>
        <p:spPr>
          <a:xfrm>
            <a:off x="6319599" y="4881563"/>
            <a:ext cx="7477601" cy="213240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b="1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Prem Prakash Yadav                                                                     </a:t>
            </a:r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Research Scholar                                                                            </a:t>
            </a:r>
            <a:pPr indent="0" marL="0">
              <a:lnSpc>
                <a:spcPts val="2799"/>
              </a:lnSpc>
              <a:buNone/>
            </a:pPr>
            <a:r>
              <a:rPr lang="en-US" sz="1750" u="sng" dirty="0">
                <a:solidFill>
                  <a:srgbClr val="FFAD94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imppyadav@gmail.com</a:t>
            </a:r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                                                             </a:t>
            </a:r>
            <a:pPr indent="0" marL="0">
              <a:lnSpc>
                <a:spcPts val="2799"/>
              </a:lnSpc>
              <a:buNone/>
            </a:pPr>
            <a:r>
              <a:rPr lang="en-US" sz="1750" b="1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Dr. Dharam Vir Singh  </a:t>
            </a:r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                                               Associate Professor                                                           </a:t>
            </a:r>
            <a:pPr indent="0" marL="0">
              <a:lnSpc>
                <a:spcPts val="2799"/>
              </a:lnSpc>
              <a:buNone/>
            </a:pPr>
            <a:r>
              <a:rPr lang="en-US" sz="1750" u="sng" dirty="0">
                <a:solidFill>
                  <a:srgbClr val="FFAD94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  <a:hlinkClick r:id="rId4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Email- hodlirary@gmail.com</a:t>
            </a:r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                                  Department of Library &amp; Information Science, Mangalayatan University, Aligarh - U. P.</a:t>
            </a:r>
            <a:endParaRPr lang="en-US" sz="1750" dirty="0"/>
          </a:p>
        </p:txBody>
      </p:sp>
      <p:pic>
        <p:nvPicPr>
          <p:cNvPr id="7" name="Image 2" descr="preencoded.png">
            <a:hlinkClick r:id="rId6" tooltip="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Text 1"/>
          <p:cNvSpPr/>
          <p:nvPr/>
        </p:nvSpPr>
        <p:spPr>
          <a:xfrm>
            <a:off x="2037993" y="1768078"/>
            <a:ext cx="5554980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Introduction</a:t>
            </a:r>
            <a:endParaRPr lang="en-US" sz="4374" dirty="0"/>
          </a:p>
        </p:txBody>
      </p:sp>
      <p:sp>
        <p:nvSpPr>
          <p:cNvPr id="5" name="Text 2"/>
          <p:cNvSpPr/>
          <p:nvPr/>
        </p:nvSpPr>
        <p:spPr>
          <a:xfrm>
            <a:off x="2037993" y="2906792"/>
            <a:ext cx="10554414" cy="355473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499"/>
              </a:lnSpc>
              <a:buNone/>
            </a:pPr>
            <a:r>
              <a:rPr lang="en-US" sz="2187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An electronic resource is a resource that requires computer access or any electronic product that delivers a collection of data, such as full-text bases, electronic journals, image collections, and other multimedia products. These resources are more useful due to their inherent capabilities for manipulation and searching, providing information access at a cheaper cost and with savings in storage and maintenance. The use of web as a tool is changing the way users live and learn, leading to the rapid development and popularity of electronic resources.</a:t>
            </a:r>
            <a:endParaRPr lang="en-US" sz="2187" dirty="0"/>
          </a:p>
        </p:txBody>
      </p:sp>
      <p:pic>
        <p:nvPicPr>
          <p:cNvPr id="6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Text 1"/>
          <p:cNvSpPr/>
          <p:nvPr/>
        </p:nvSpPr>
        <p:spPr>
          <a:xfrm>
            <a:off x="2037993" y="2291715"/>
            <a:ext cx="6055876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Types of E-Resources</a:t>
            </a:r>
            <a:endParaRPr lang="en-US" sz="4374" dirty="0"/>
          </a:p>
        </p:txBody>
      </p:sp>
      <p:sp>
        <p:nvSpPr>
          <p:cNvPr id="5" name="Shape 2"/>
          <p:cNvSpPr/>
          <p:nvPr/>
        </p:nvSpPr>
        <p:spPr>
          <a:xfrm>
            <a:off x="2037993" y="3604022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2211586" y="3645694"/>
            <a:ext cx="152638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1</a:t>
            </a:r>
            <a:endParaRPr lang="en-US" sz="2624" dirty="0"/>
          </a:p>
        </p:txBody>
      </p:sp>
      <p:sp>
        <p:nvSpPr>
          <p:cNvPr id="7" name="Text 4"/>
          <p:cNvSpPr/>
          <p:nvPr/>
        </p:nvSpPr>
        <p:spPr>
          <a:xfrm>
            <a:off x="2760107" y="3680341"/>
            <a:ext cx="264795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E-books</a:t>
            </a:r>
            <a:endParaRPr lang="en-US" sz="2187" dirty="0"/>
          </a:p>
        </p:txBody>
      </p:sp>
      <p:sp>
        <p:nvSpPr>
          <p:cNvPr id="8" name="Text 5"/>
          <p:cNvSpPr/>
          <p:nvPr/>
        </p:nvSpPr>
        <p:spPr>
          <a:xfrm>
            <a:off x="2760107" y="4160758"/>
            <a:ext cx="2647950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E-books are helpful for easy portability and can incorporate more than one book in a single handheld device.</a:t>
            </a:r>
            <a:endParaRPr lang="en-US" sz="1750" dirty="0"/>
          </a:p>
        </p:txBody>
      </p:sp>
      <p:sp>
        <p:nvSpPr>
          <p:cNvPr id="9" name="Shape 6"/>
          <p:cNvSpPr/>
          <p:nvPr/>
        </p:nvSpPr>
        <p:spPr>
          <a:xfrm>
            <a:off x="5630228" y="3604022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5779294" y="3645694"/>
            <a:ext cx="201692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2</a:t>
            </a:r>
            <a:endParaRPr lang="en-US" sz="2624" dirty="0"/>
          </a:p>
        </p:txBody>
      </p:sp>
      <p:sp>
        <p:nvSpPr>
          <p:cNvPr id="11" name="Text 8"/>
          <p:cNvSpPr/>
          <p:nvPr/>
        </p:nvSpPr>
        <p:spPr>
          <a:xfrm>
            <a:off x="6352342" y="3680341"/>
            <a:ext cx="264795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E-journals</a:t>
            </a:r>
            <a:endParaRPr lang="en-US" sz="2187" dirty="0"/>
          </a:p>
        </p:txBody>
      </p:sp>
      <p:sp>
        <p:nvSpPr>
          <p:cNvPr id="12" name="Text 9"/>
          <p:cNvSpPr/>
          <p:nvPr/>
        </p:nvSpPr>
        <p:spPr>
          <a:xfrm>
            <a:off x="6352342" y="4160758"/>
            <a:ext cx="2647950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E-journals provide quick and easy access to a wide range of academic and professional content.</a:t>
            </a:r>
            <a:endParaRPr lang="en-US" sz="1750" dirty="0"/>
          </a:p>
        </p:txBody>
      </p:sp>
      <p:sp>
        <p:nvSpPr>
          <p:cNvPr id="13" name="Shape 10"/>
          <p:cNvSpPr/>
          <p:nvPr/>
        </p:nvSpPr>
        <p:spPr>
          <a:xfrm>
            <a:off x="9222462" y="3604022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9378077" y="3645694"/>
            <a:ext cx="188714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3</a:t>
            </a:r>
            <a:endParaRPr lang="en-US" sz="2624" dirty="0"/>
          </a:p>
        </p:txBody>
      </p:sp>
      <p:sp>
        <p:nvSpPr>
          <p:cNvPr id="15" name="Text 12"/>
          <p:cNvSpPr/>
          <p:nvPr/>
        </p:nvSpPr>
        <p:spPr>
          <a:xfrm>
            <a:off x="9944576" y="3680341"/>
            <a:ext cx="264795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E-Maps</a:t>
            </a:r>
            <a:endParaRPr lang="en-US" sz="2187" dirty="0"/>
          </a:p>
        </p:txBody>
      </p:sp>
      <p:sp>
        <p:nvSpPr>
          <p:cNvPr id="16" name="Text 13"/>
          <p:cNvSpPr/>
          <p:nvPr/>
        </p:nvSpPr>
        <p:spPr>
          <a:xfrm>
            <a:off x="9944576" y="4160758"/>
            <a:ext cx="2647950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E-Maps offer interactive and detailed geographical information that can be accessed digitally.</a:t>
            </a:r>
            <a:endParaRPr lang="en-US" sz="1750" dirty="0"/>
          </a:p>
        </p:txBody>
      </p:sp>
      <p:pic>
        <p:nvPicPr>
          <p:cNvPr id="17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Text 1"/>
          <p:cNvSpPr/>
          <p:nvPr/>
        </p:nvSpPr>
        <p:spPr>
          <a:xfrm>
            <a:off x="2037993" y="2043113"/>
            <a:ext cx="8582501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Characteristics of E-Resources</a:t>
            </a:r>
            <a:endParaRPr lang="en-US" sz="4374" dirty="0"/>
          </a:p>
        </p:txBody>
      </p:sp>
      <p:sp>
        <p:nvSpPr>
          <p:cNvPr id="5" name="Text 2"/>
          <p:cNvSpPr/>
          <p:nvPr/>
        </p:nvSpPr>
        <p:spPr>
          <a:xfrm>
            <a:off x="2037993" y="3292912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Quicker Access</a:t>
            </a:r>
            <a:endParaRPr lang="en-US" sz="2187" dirty="0"/>
          </a:p>
        </p:txBody>
      </p:sp>
      <p:sp>
        <p:nvSpPr>
          <p:cNvPr id="6" name="Text 3"/>
          <p:cNvSpPr/>
          <p:nvPr/>
        </p:nvSpPr>
        <p:spPr>
          <a:xfrm>
            <a:off x="2037993" y="3862268"/>
            <a:ext cx="3156347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E-resources provide quicker access to information compared to print resources, enhancing efficiency.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5743932" y="3292912"/>
            <a:ext cx="3156347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Ownership Not Important</a:t>
            </a:r>
            <a:endParaRPr lang="en-US" sz="2187" dirty="0"/>
          </a:p>
        </p:txBody>
      </p:sp>
      <p:sp>
        <p:nvSpPr>
          <p:cNvPr id="8" name="Text 5"/>
          <p:cNvSpPr/>
          <p:nvPr/>
        </p:nvSpPr>
        <p:spPr>
          <a:xfrm>
            <a:off x="5743932" y="4209455"/>
            <a:ext cx="3156347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 electronic format, ownership of resources is not as crucial, allowing access to every document by anyone, from anywhere.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9449872" y="3292912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Electronic Format</a:t>
            </a:r>
            <a:endParaRPr lang="en-US" sz="2187" dirty="0"/>
          </a:p>
        </p:txBody>
      </p:sp>
      <p:sp>
        <p:nvSpPr>
          <p:cNvPr id="10" name="Text 7"/>
          <p:cNvSpPr/>
          <p:nvPr/>
        </p:nvSpPr>
        <p:spPr>
          <a:xfrm>
            <a:off x="9449872" y="3862268"/>
            <a:ext cx="3156347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Electronic format can encompass a collection of any media, making it versatile and adaptable.</a:t>
            </a:r>
            <a:endParaRPr lang="en-US" sz="1750" dirty="0"/>
          </a:p>
        </p:txBody>
      </p:sp>
      <p:pic>
        <p:nvPicPr>
          <p:cNvPr id="11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Text 1"/>
          <p:cNvSpPr/>
          <p:nvPr/>
        </p:nvSpPr>
        <p:spPr>
          <a:xfrm>
            <a:off x="2037993" y="925473"/>
            <a:ext cx="6965633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Selection of E-Resources</a:t>
            </a:r>
            <a:endParaRPr lang="en-US" sz="4374" dirty="0"/>
          </a:p>
        </p:txBody>
      </p:sp>
      <p:sp>
        <p:nvSpPr>
          <p:cNvPr id="5" name="Shape 2"/>
          <p:cNvSpPr/>
          <p:nvPr/>
        </p:nvSpPr>
        <p:spPr>
          <a:xfrm>
            <a:off x="2349103" y="1953101"/>
            <a:ext cx="44410" cy="5351026"/>
          </a:xfrm>
          <a:prstGeom prst="roundRect">
            <a:avLst>
              <a:gd name="adj" fmla="val 225151"/>
            </a:avLst>
          </a:prstGeom>
          <a:solidFill>
            <a:srgbClr val="E5BEB2"/>
          </a:solidFill>
          <a:ln/>
        </p:spPr>
      </p:sp>
      <p:sp>
        <p:nvSpPr>
          <p:cNvPr id="6" name="Shape 3"/>
          <p:cNvSpPr/>
          <p:nvPr/>
        </p:nvSpPr>
        <p:spPr>
          <a:xfrm>
            <a:off x="2621220" y="2354401"/>
            <a:ext cx="777597" cy="44410"/>
          </a:xfrm>
          <a:prstGeom prst="roundRect">
            <a:avLst>
              <a:gd name="adj" fmla="val 225151"/>
            </a:avLst>
          </a:prstGeom>
          <a:solidFill>
            <a:srgbClr val="E5BEB2"/>
          </a:solidFill>
          <a:ln/>
        </p:spPr>
      </p:sp>
      <p:sp>
        <p:nvSpPr>
          <p:cNvPr id="7" name="Shape 4"/>
          <p:cNvSpPr/>
          <p:nvPr/>
        </p:nvSpPr>
        <p:spPr>
          <a:xfrm>
            <a:off x="2121277" y="2126694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2294870" y="2168366"/>
            <a:ext cx="152638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1</a:t>
            </a:r>
            <a:endParaRPr lang="en-US" sz="2624" dirty="0"/>
          </a:p>
        </p:txBody>
      </p:sp>
      <p:sp>
        <p:nvSpPr>
          <p:cNvPr id="9" name="Text 6"/>
          <p:cNvSpPr/>
          <p:nvPr/>
        </p:nvSpPr>
        <p:spPr>
          <a:xfrm>
            <a:off x="3593306" y="2175272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Needs of Users</a:t>
            </a:r>
            <a:endParaRPr lang="en-US" sz="2187" dirty="0"/>
          </a:p>
        </p:txBody>
      </p:sp>
      <p:sp>
        <p:nvSpPr>
          <p:cNvPr id="10" name="Text 7"/>
          <p:cNvSpPr/>
          <p:nvPr/>
        </p:nvSpPr>
        <p:spPr>
          <a:xfrm>
            <a:off x="3593306" y="2655689"/>
            <a:ext cx="8999101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Selection of E-Resources should be based on the needs and demands of the users to ensure relevance and utility.</a:t>
            </a:r>
            <a:endParaRPr lang="en-US" sz="1750" dirty="0"/>
          </a:p>
        </p:txBody>
      </p:sp>
      <p:sp>
        <p:nvSpPr>
          <p:cNvPr id="11" name="Shape 8"/>
          <p:cNvSpPr/>
          <p:nvPr/>
        </p:nvSpPr>
        <p:spPr>
          <a:xfrm>
            <a:off x="2621220" y="4212134"/>
            <a:ext cx="777597" cy="44410"/>
          </a:xfrm>
          <a:prstGeom prst="roundRect">
            <a:avLst>
              <a:gd name="adj" fmla="val 225151"/>
            </a:avLst>
          </a:prstGeom>
          <a:solidFill>
            <a:srgbClr val="E5BEB2"/>
          </a:solidFill>
          <a:ln/>
        </p:spPr>
      </p:sp>
      <p:sp>
        <p:nvSpPr>
          <p:cNvPr id="12" name="Shape 9"/>
          <p:cNvSpPr/>
          <p:nvPr/>
        </p:nvSpPr>
        <p:spPr>
          <a:xfrm>
            <a:off x="2121277" y="3984427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2270343" y="4026098"/>
            <a:ext cx="201692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2</a:t>
            </a:r>
            <a:endParaRPr lang="en-US" sz="2624" dirty="0"/>
          </a:p>
        </p:txBody>
      </p:sp>
      <p:sp>
        <p:nvSpPr>
          <p:cNvPr id="14" name="Text 11"/>
          <p:cNvSpPr/>
          <p:nvPr/>
        </p:nvSpPr>
        <p:spPr>
          <a:xfrm>
            <a:off x="3593306" y="4033004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Content and Scope</a:t>
            </a:r>
            <a:endParaRPr lang="en-US" sz="2187" dirty="0"/>
          </a:p>
        </p:txBody>
      </p:sp>
      <p:sp>
        <p:nvSpPr>
          <p:cNvPr id="15" name="Text 12"/>
          <p:cNvSpPr/>
          <p:nvPr/>
        </p:nvSpPr>
        <p:spPr>
          <a:xfrm>
            <a:off x="3593306" y="4513421"/>
            <a:ext cx="8999101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Examine the quality and search facility of the e-resources to ensure they align with the library's objectives.</a:t>
            </a:r>
            <a:endParaRPr lang="en-US" sz="1750" dirty="0"/>
          </a:p>
        </p:txBody>
      </p:sp>
      <p:sp>
        <p:nvSpPr>
          <p:cNvPr id="16" name="Shape 13"/>
          <p:cNvSpPr/>
          <p:nvPr/>
        </p:nvSpPr>
        <p:spPr>
          <a:xfrm>
            <a:off x="2621220" y="6069866"/>
            <a:ext cx="777597" cy="44410"/>
          </a:xfrm>
          <a:prstGeom prst="roundRect">
            <a:avLst>
              <a:gd name="adj" fmla="val 225151"/>
            </a:avLst>
          </a:prstGeom>
          <a:solidFill>
            <a:srgbClr val="E5BEB2"/>
          </a:solidFill>
          <a:ln/>
        </p:spPr>
      </p:sp>
      <p:sp>
        <p:nvSpPr>
          <p:cNvPr id="17" name="Shape 14"/>
          <p:cNvSpPr/>
          <p:nvPr/>
        </p:nvSpPr>
        <p:spPr>
          <a:xfrm>
            <a:off x="2121277" y="5842159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2276892" y="5883831"/>
            <a:ext cx="188714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3</a:t>
            </a:r>
            <a:endParaRPr lang="en-US" sz="2624" dirty="0"/>
          </a:p>
        </p:txBody>
      </p:sp>
      <p:sp>
        <p:nvSpPr>
          <p:cNvPr id="19" name="Text 16"/>
          <p:cNvSpPr/>
          <p:nvPr/>
        </p:nvSpPr>
        <p:spPr>
          <a:xfrm>
            <a:off x="3593306" y="5890736"/>
            <a:ext cx="2841308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Educational Support</a:t>
            </a:r>
            <a:endParaRPr lang="en-US" sz="2187" dirty="0"/>
          </a:p>
        </p:txBody>
      </p:sp>
      <p:sp>
        <p:nvSpPr>
          <p:cNvPr id="20" name="Text 17"/>
          <p:cNvSpPr/>
          <p:nvPr/>
        </p:nvSpPr>
        <p:spPr>
          <a:xfrm>
            <a:off x="3593306" y="6371153"/>
            <a:ext cx="8999101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Evaluate the educational support and training provided by the e-resources to ensure they contribute to the users' learning and development.</a:t>
            </a:r>
            <a:endParaRPr lang="en-US" sz="1750" dirty="0"/>
          </a:p>
        </p:txBody>
      </p:sp>
      <p:pic>
        <p:nvPicPr>
          <p:cNvPr id="21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6576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490799" y="1483638"/>
            <a:ext cx="6622375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Utilities of E-Resources</a:t>
            </a:r>
            <a:endParaRPr lang="en-US" sz="4374" dirty="0"/>
          </a:p>
        </p:txBody>
      </p:sp>
      <p:sp>
        <p:nvSpPr>
          <p:cNvPr id="6" name="Shape 2"/>
          <p:cNvSpPr/>
          <p:nvPr/>
        </p:nvSpPr>
        <p:spPr>
          <a:xfrm>
            <a:off x="4490799" y="2511266"/>
            <a:ext cx="4542115" cy="2361605"/>
          </a:xfrm>
          <a:prstGeom prst="roundRect">
            <a:avLst>
              <a:gd name="adj" fmla="val 4234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4720590" y="2741057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24/7 Access</a:t>
            </a:r>
            <a:endParaRPr lang="en-US" sz="2187" dirty="0"/>
          </a:p>
        </p:txBody>
      </p:sp>
      <p:sp>
        <p:nvSpPr>
          <p:cNvPr id="8" name="Text 4"/>
          <p:cNvSpPr/>
          <p:nvPr/>
        </p:nvSpPr>
        <p:spPr>
          <a:xfrm>
            <a:off x="4720590" y="3221474"/>
            <a:ext cx="4082534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E-resources are available 24 hours a day, providing users with anytime access from home, campus, or the library.</a:t>
            </a:r>
            <a:endParaRPr lang="en-US" sz="1750" dirty="0"/>
          </a:p>
        </p:txBody>
      </p:sp>
      <p:sp>
        <p:nvSpPr>
          <p:cNvPr id="9" name="Shape 5"/>
          <p:cNvSpPr/>
          <p:nvPr/>
        </p:nvSpPr>
        <p:spPr>
          <a:xfrm>
            <a:off x="9255085" y="2511266"/>
            <a:ext cx="4542115" cy="2361605"/>
          </a:xfrm>
          <a:prstGeom prst="roundRect">
            <a:avLst>
              <a:gd name="adj" fmla="val 4234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9484876" y="2741057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Cost-Effectiveness</a:t>
            </a:r>
            <a:endParaRPr lang="en-US" sz="2187" dirty="0"/>
          </a:p>
        </p:txBody>
      </p:sp>
      <p:sp>
        <p:nvSpPr>
          <p:cNvPr id="11" name="Text 7"/>
          <p:cNvSpPr/>
          <p:nvPr/>
        </p:nvSpPr>
        <p:spPr>
          <a:xfrm>
            <a:off x="9484876" y="3221474"/>
            <a:ext cx="4082534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E-publishing may be less costly than traditional paper publications, making it a cost-effective option for libraries.</a:t>
            </a:r>
            <a:endParaRPr lang="en-US" sz="1750" dirty="0"/>
          </a:p>
        </p:txBody>
      </p:sp>
      <p:sp>
        <p:nvSpPr>
          <p:cNvPr id="12" name="Shape 8"/>
          <p:cNvSpPr/>
          <p:nvPr/>
        </p:nvSpPr>
        <p:spPr>
          <a:xfrm>
            <a:off x="4490799" y="5095042"/>
            <a:ext cx="9306401" cy="1650802"/>
          </a:xfrm>
          <a:prstGeom prst="roundRect">
            <a:avLst>
              <a:gd name="adj" fmla="val 6057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4720590" y="5324832"/>
            <a:ext cx="3311128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User-Friendly Interface</a:t>
            </a:r>
            <a:endParaRPr lang="en-US" sz="2187" dirty="0"/>
          </a:p>
        </p:txBody>
      </p:sp>
      <p:sp>
        <p:nvSpPr>
          <p:cNvPr id="14" name="Text 10"/>
          <p:cNvSpPr/>
          <p:nvPr/>
        </p:nvSpPr>
        <p:spPr>
          <a:xfrm>
            <a:off x="4720590" y="5805249"/>
            <a:ext cx="8846820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E-resources provide a user-friendly interface, making searches and access easy and convenient for users.</a:t>
            </a:r>
            <a:endParaRPr lang="en-US" sz="1750" dirty="0"/>
          </a:p>
        </p:txBody>
      </p:sp>
      <p:pic>
        <p:nvPicPr>
          <p:cNvPr id="15" name="Image 2" descr="preencoded.png">
            <a:hlinkClick r:id="rId4" tooltip="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Text 1"/>
          <p:cNvSpPr/>
          <p:nvPr/>
        </p:nvSpPr>
        <p:spPr>
          <a:xfrm>
            <a:off x="2037993" y="1521023"/>
            <a:ext cx="5554980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E-Resources Issues</a:t>
            </a:r>
            <a:endParaRPr lang="en-US" sz="4374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7993" y="2659737"/>
            <a:ext cx="3518059" cy="888682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2260163" y="3881676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Licensing</a:t>
            </a:r>
            <a:endParaRPr lang="en-US" sz="2187" dirty="0"/>
          </a:p>
        </p:txBody>
      </p:sp>
      <p:sp>
        <p:nvSpPr>
          <p:cNvPr id="7" name="Text 3"/>
          <p:cNvSpPr/>
          <p:nvPr/>
        </p:nvSpPr>
        <p:spPr>
          <a:xfrm>
            <a:off x="2260163" y="4362093"/>
            <a:ext cx="3073718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E-Resources need licensing from publishers, which can be a complex and costly process for libraries.</a:t>
            </a:r>
            <a:endParaRPr lang="en-US" sz="175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6052" y="2659737"/>
            <a:ext cx="3518178" cy="888682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778222" y="3881676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IPR Concerns</a:t>
            </a:r>
            <a:endParaRPr lang="en-US" sz="2187" dirty="0"/>
          </a:p>
        </p:txBody>
      </p:sp>
      <p:sp>
        <p:nvSpPr>
          <p:cNvPr id="10" name="Text 5"/>
          <p:cNvSpPr/>
          <p:nvPr/>
        </p:nvSpPr>
        <p:spPr>
          <a:xfrm>
            <a:off x="5778222" y="4362093"/>
            <a:ext cx="3073837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E-Resources can be easily copied and forwarded, raising concerns about intellectual property rights and proper usage.</a:t>
            </a:r>
            <a:endParaRPr lang="en-US" sz="1750" dirty="0"/>
          </a:p>
        </p:txBody>
      </p:sp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4229" y="2659737"/>
            <a:ext cx="3518178" cy="888682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9296400" y="3881676"/>
            <a:ext cx="3073837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Infrastructure Challenges</a:t>
            </a:r>
            <a:endParaRPr lang="en-US" sz="2187" dirty="0"/>
          </a:p>
        </p:txBody>
      </p:sp>
      <p:sp>
        <p:nvSpPr>
          <p:cNvPr id="13" name="Text 7"/>
          <p:cNvSpPr/>
          <p:nvPr/>
        </p:nvSpPr>
        <p:spPr>
          <a:xfrm>
            <a:off x="9296400" y="4709279"/>
            <a:ext cx="3073837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Libraries often lack the infrastructure and skilled manpower required to effectively manage electronic collections.</a:t>
            </a:r>
            <a:endParaRPr lang="en-US" sz="1750" dirty="0"/>
          </a:p>
        </p:txBody>
      </p:sp>
      <p:pic>
        <p:nvPicPr>
          <p:cNvPr id="14" name="Image 4" descr="preencoded.png">
            <a:hlinkClick r:id="rId6" tooltip="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800" y="0"/>
            <a:ext cx="36576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33199" y="1693307"/>
            <a:ext cx="5554980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Conclusion</a:t>
            </a:r>
            <a:endParaRPr lang="en-US" sz="4374" dirty="0"/>
          </a:p>
        </p:txBody>
      </p:sp>
      <p:sp>
        <p:nvSpPr>
          <p:cNvPr id="6" name="Shape 2"/>
          <p:cNvSpPr/>
          <p:nvPr/>
        </p:nvSpPr>
        <p:spPr>
          <a:xfrm>
            <a:off x="833199" y="2894528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1006793" y="2936200"/>
            <a:ext cx="152638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1</a:t>
            </a:r>
            <a:endParaRPr lang="en-US" sz="2624" dirty="0"/>
          </a:p>
        </p:txBody>
      </p:sp>
      <p:sp>
        <p:nvSpPr>
          <p:cNvPr id="8" name="Text 4"/>
          <p:cNvSpPr/>
          <p:nvPr/>
        </p:nvSpPr>
        <p:spPr>
          <a:xfrm>
            <a:off x="1555313" y="2970848"/>
            <a:ext cx="277749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Information Access</a:t>
            </a:r>
            <a:endParaRPr lang="en-US" sz="2187" dirty="0"/>
          </a:p>
        </p:txBody>
      </p:sp>
      <p:sp>
        <p:nvSpPr>
          <p:cNvPr id="9" name="Text 5"/>
          <p:cNvSpPr/>
          <p:nvPr/>
        </p:nvSpPr>
        <p:spPr>
          <a:xfrm>
            <a:off x="1555313" y="3451265"/>
            <a:ext cx="3820001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E-resources play an important role in ensuring exhaustive and pinpointed information access for users and libraries.</a:t>
            </a:r>
            <a:endParaRPr lang="en-US" sz="1750" dirty="0"/>
          </a:p>
        </p:txBody>
      </p:sp>
      <p:sp>
        <p:nvSpPr>
          <p:cNvPr id="10" name="Shape 6"/>
          <p:cNvSpPr/>
          <p:nvPr/>
        </p:nvSpPr>
        <p:spPr>
          <a:xfrm>
            <a:off x="5597485" y="2894528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5746552" y="2936200"/>
            <a:ext cx="201692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2</a:t>
            </a:r>
            <a:endParaRPr lang="en-US" sz="2624" dirty="0"/>
          </a:p>
        </p:txBody>
      </p:sp>
      <p:sp>
        <p:nvSpPr>
          <p:cNvPr id="12" name="Text 8"/>
          <p:cNvSpPr/>
          <p:nvPr/>
        </p:nvSpPr>
        <p:spPr>
          <a:xfrm>
            <a:off x="6319599" y="2970848"/>
            <a:ext cx="3810833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Advantages of E-Resources</a:t>
            </a:r>
            <a:endParaRPr lang="en-US" sz="2187" dirty="0"/>
          </a:p>
        </p:txBody>
      </p:sp>
      <p:sp>
        <p:nvSpPr>
          <p:cNvPr id="13" name="Text 9"/>
          <p:cNvSpPr/>
          <p:nvPr/>
        </p:nvSpPr>
        <p:spPr>
          <a:xfrm>
            <a:off x="6319599" y="3451265"/>
            <a:ext cx="3820001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Using e-resources enables libraries to save space and time, providing benefits to users and the library itself.</a:t>
            </a:r>
            <a:endParaRPr lang="en-US" sz="1750" dirty="0"/>
          </a:p>
        </p:txBody>
      </p:sp>
      <p:sp>
        <p:nvSpPr>
          <p:cNvPr id="14" name="Shape 10"/>
          <p:cNvSpPr/>
          <p:nvPr/>
        </p:nvSpPr>
        <p:spPr>
          <a:xfrm>
            <a:off x="833199" y="5268635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988814" y="5310307"/>
            <a:ext cx="188714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3</a:t>
            </a:r>
            <a:endParaRPr lang="en-US" sz="2624" dirty="0"/>
          </a:p>
        </p:txBody>
      </p:sp>
      <p:sp>
        <p:nvSpPr>
          <p:cNvPr id="16" name="Text 12"/>
          <p:cNvSpPr/>
          <p:nvPr/>
        </p:nvSpPr>
        <p:spPr>
          <a:xfrm>
            <a:off x="1555313" y="5344954"/>
            <a:ext cx="404491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Technological Developments</a:t>
            </a:r>
            <a:endParaRPr lang="en-US" sz="2187" dirty="0"/>
          </a:p>
        </p:txBody>
      </p:sp>
      <p:sp>
        <p:nvSpPr>
          <p:cNvPr id="17" name="Text 13"/>
          <p:cNvSpPr/>
          <p:nvPr/>
        </p:nvSpPr>
        <p:spPr>
          <a:xfrm>
            <a:off x="1555313" y="5825371"/>
            <a:ext cx="8584287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The advancements in information and communication technology have brought about significant changes in library operations and user experiences.</a:t>
            </a:r>
            <a:endParaRPr lang="en-US" sz="1750" dirty="0"/>
          </a:p>
        </p:txBody>
      </p:sp>
      <p:pic>
        <p:nvPicPr>
          <p:cNvPr id="18" name="Image 2" descr="preencoded.png">
            <a:hlinkClick r:id="rId4" tooltip="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800" y="0"/>
            <a:ext cx="36576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33199" y="1342073"/>
            <a:ext cx="5554980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468"/>
              </a:lnSpc>
              <a:buNone/>
            </a:pPr>
            <a:r>
              <a:rPr lang="en-US" sz="437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References</a:t>
            </a:r>
            <a:endParaRPr lang="en-US" sz="4374" dirty="0"/>
          </a:p>
        </p:txBody>
      </p:sp>
      <p:sp>
        <p:nvSpPr>
          <p:cNvPr id="6" name="Shape 2"/>
          <p:cNvSpPr/>
          <p:nvPr/>
        </p:nvSpPr>
        <p:spPr>
          <a:xfrm>
            <a:off x="833199" y="2543294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1006793" y="2584966"/>
            <a:ext cx="152638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1</a:t>
            </a:r>
            <a:endParaRPr lang="en-US" sz="2624" dirty="0"/>
          </a:p>
        </p:txBody>
      </p:sp>
      <p:sp>
        <p:nvSpPr>
          <p:cNvPr id="8" name="Text 4"/>
          <p:cNvSpPr/>
          <p:nvPr/>
        </p:nvSpPr>
        <p:spPr>
          <a:xfrm>
            <a:off x="1555313" y="2619613"/>
            <a:ext cx="3820001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Min, Shao and Yi, Yang (2010)</a:t>
            </a:r>
            <a:endParaRPr lang="en-US" sz="2187" dirty="0"/>
          </a:p>
        </p:txBody>
      </p:sp>
      <p:sp>
        <p:nvSpPr>
          <p:cNvPr id="9" name="Text 5"/>
          <p:cNvSpPr/>
          <p:nvPr/>
        </p:nvSpPr>
        <p:spPr>
          <a:xfrm>
            <a:off x="1555313" y="3447217"/>
            <a:ext cx="3820001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‘E-resources, services and user surveys in Tsinghua University Library. Program’, Electronic Library and Information Systems, 44(4), pp.314-327.</a:t>
            </a:r>
            <a:endParaRPr lang="en-US" sz="1750" dirty="0"/>
          </a:p>
        </p:txBody>
      </p:sp>
      <p:sp>
        <p:nvSpPr>
          <p:cNvPr id="10" name="Shape 6"/>
          <p:cNvSpPr/>
          <p:nvPr/>
        </p:nvSpPr>
        <p:spPr>
          <a:xfrm>
            <a:off x="5597485" y="2543294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5746552" y="2584966"/>
            <a:ext cx="201692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2</a:t>
            </a:r>
            <a:endParaRPr lang="en-US" sz="2624" dirty="0"/>
          </a:p>
        </p:txBody>
      </p:sp>
      <p:sp>
        <p:nvSpPr>
          <p:cNvPr id="12" name="Text 8"/>
          <p:cNvSpPr/>
          <p:nvPr/>
        </p:nvSpPr>
        <p:spPr>
          <a:xfrm>
            <a:off x="6319599" y="2619613"/>
            <a:ext cx="3820001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Pareek, Namita and Gangrade, Anita (2016)</a:t>
            </a:r>
            <a:endParaRPr lang="en-US" sz="2187" dirty="0"/>
          </a:p>
        </p:txBody>
      </p:sp>
      <p:sp>
        <p:nvSpPr>
          <p:cNvPr id="13" name="Text 9"/>
          <p:cNvSpPr/>
          <p:nvPr/>
        </p:nvSpPr>
        <p:spPr>
          <a:xfrm>
            <a:off x="6319599" y="3447217"/>
            <a:ext cx="3820001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‘Role of the Libraries as Information Resources in Globalization’, International Journal of Librarianship and Administration, 7(1), pp. 13-23.</a:t>
            </a:r>
            <a:endParaRPr lang="en-US" sz="1750" dirty="0"/>
          </a:p>
        </p:txBody>
      </p:sp>
      <p:sp>
        <p:nvSpPr>
          <p:cNvPr id="14" name="Shape 10"/>
          <p:cNvSpPr/>
          <p:nvPr/>
        </p:nvSpPr>
        <p:spPr>
          <a:xfrm>
            <a:off x="833199" y="5619988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988814" y="5661660"/>
            <a:ext cx="188714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3281"/>
              </a:lnSpc>
              <a:buNone/>
            </a:pPr>
            <a:r>
              <a:rPr lang="en-US" sz="2624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3</a:t>
            </a:r>
            <a:endParaRPr lang="en-US" sz="2624" dirty="0"/>
          </a:p>
        </p:txBody>
      </p:sp>
      <p:sp>
        <p:nvSpPr>
          <p:cNvPr id="16" name="Text 12"/>
          <p:cNvSpPr/>
          <p:nvPr/>
        </p:nvSpPr>
        <p:spPr>
          <a:xfrm>
            <a:off x="1555313" y="5696307"/>
            <a:ext cx="3974663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34"/>
              </a:lnSpc>
              <a:buNone/>
            </a:pPr>
            <a:r>
              <a:rPr lang="en-US" sz="2187" b="1" dirty="0">
                <a:solidFill>
                  <a:srgbClr val="403C4E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Saklani, Vipin Kumar (2020)</a:t>
            </a:r>
            <a:endParaRPr lang="en-US" sz="2187" dirty="0"/>
          </a:p>
        </p:txBody>
      </p:sp>
      <p:sp>
        <p:nvSpPr>
          <p:cNvPr id="17" name="Text 13"/>
          <p:cNvSpPr/>
          <p:nvPr/>
        </p:nvSpPr>
        <p:spPr>
          <a:xfrm>
            <a:off x="1555313" y="6176724"/>
            <a:ext cx="8584287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99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‘Modernization of Libraries: Use of e-resources in the Academic Library’, IP Indian Journal of Library Science and Information Technology, 5(2), pp. 86-87.</a:t>
            </a:r>
            <a:endParaRPr lang="en-US" sz="1750" dirty="0"/>
          </a:p>
        </p:txBody>
      </p:sp>
      <p:pic>
        <p:nvPicPr>
          <p:cNvPr id="18" name="Image 2" descr="preencoded.png">
            <a:hlinkClick r:id="rId4" tooltip="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2024-04-03T06:48:34Z</dcterms:created>
  <dcterms:modified xsi:type="dcterms:W3CDTF">2024-04-03T06:48:34Z</dcterms:modified>
</cp:coreProperties>
</file>