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11"/>
    <p:restoredTop sz="94610"/>
  </p:normalViewPr>
  <p:slideViewPr>
    <p:cSldViewPr snapToGrid="0" snapToObjects="1">
      <p:cViewPr varScale="1">
        <p:scale>
          <a:sx n="74" d="100"/>
          <a:sy n="74" d="100"/>
        </p:scale>
        <p:origin x="-246" y="-108"/>
      </p:cViewPr>
      <p:guideLst>
        <p:guide orient="horz" pos="2592"/>
        <p:guide pos="460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2</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3</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4</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5</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6</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7</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8</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9</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10</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11</a:t>
            </a:fld>
            <a:endParaRPr lang="en-US"/>
          </a:p>
        </p:txBody>
      </p:sp>
    </p:spTree>
    <p:extLst>
      <p:ext uri="{BB962C8B-B14F-4D97-AF65-F5344CB8AC3E}">
        <p14:creationId xmlns:p14="http://schemas.microsoft.com/office/powerpoint/2010/main" xmlns=""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gamma.app" TargetMode="External"/><Relationship Id="rId5" Type="http://schemas.openxmlformats.org/officeDocument/2006/relationships/hyperlink" Target="mailto:deepmala.mlis@gmail.com" TargetMode="External"/><Relationship Id="rId4" Type="http://schemas.openxmlformats.org/officeDocument/2006/relationships/hyperlink" Target="mailto:dobriyalnav@gmail.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https://gamma.app" TargetMode="Externa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hyperlink" Target="https://gamma.app" TargetMode="External"/><Relationship Id="rId5" Type="http://schemas.openxmlformats.org/officeDocument/2006/relationships/hyperlink" Target="https://chat.openai.com/c/www.tnuniv.ac.in" TargetMode="External"/><Relationship Id="rId4" Type="http://schemas.openxmlformats.org/officeDocument/2006/relationships/hyperlink" Target="https://doi.org/10.1023/A:1005642218907"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gamma.app" TargetMode="External"/><Relationship Id="rId3" Type="http://schemas.openxmlformats.org/officeDocument/2006/relationships/image" Target="../media/image1.png"/><Relationship Id="rId7" Type="http://schemas.openxmlformats.org/officeDocument/2006/relationships/hyperlink" Target="http://publishingindia.com/ijisl/" TargetMode="External"/><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hyperlink" Target="https://doi.org/10.1108/EUM0000000007167" TargetMode="External"/><Relationship Id="rId5" Type="http://schemas.openxmlformats.org/officeDocument/2006/relationships/hyperlink" Target="http://www.google.com/" TargetMode="External"/><Relationship Id="rId4" Type="http://schemas.openxmlformats.org/officeDocument/2006/relationships/image" Target="../media/image4.png"/><Relationship Id="rId9"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12836"/>
          </a:solidFill>
          <a:ln/>
        </p:spPr>
      </p:sp>
      <p:sp>
        <p:nvSpPr>
          <p:cNvPr id="4" name="Text 1"/>
          <p:cNvSpPr/>
          <p:nvPr/>
        </p:nvSpPr>
        <p:spPr>
          <a:xfrm>
            <a:off x="2348389" y="1393269"/>
            <a:ext cx="9933503" cy="3332798"/>
          </a:xfrm>
          <a:prstGeom prst="rect">
            <a:avLst/>
          </a:prstGeom>
          <a:noFill/>
          <a:ln/>
        </p:spPr>
        <p:txBody>
          <a:bodyPr wrap="square" rtlCol="0" anchor="t"/>
          <a:lstStyle/>
          <a:p>
            <a:pPr marL="0" indent="0">
              <a:lnSpc>
                <a:spcPts val="6561"/>
              </a:lnSpc>
              <a:buNone/>
            </a:pPr>
            <a:r>
              <a:rPr lang="en-US" sz="5249" dirty="0">
                <a:solidFill>
                  <a:srgbClr val="FFFFFF"/>
                </a:solidFill>
                <a:latin typeface="Unbounded" pitchFamily="34" charset="0"/>
                <a:ea typeface="Unbounded" pitchFamily="34" charset="-122"/>
                <a:cs typeface="Unbounded" pitchFamily="34" charset="-120"/>
              </a:rPr>
              <a:t>A Webometric Analysis of Libraries of Central Universities of Sanskrit in India</a:t>
            </a:r>
            <a:endParaRPr lang="en-US" sz="5249" dirty="0"/>
          </a:p>
        </p:txBody>
      </p:sp>
      <p:sp>
        <p:nvSpPr>
          <p:cNvPr id="5" name="Text 2"/>
          <p:cNvSpPr/>
          <p:nvPr/>
        </p:nvSpPr>
        <p:spPr>
          <a:xfrm>
            <a:off x="2308650" y="4430331"/>
            <a:ext cx="10183857" cy="3000779"/>
          </a:xfrm>
          <a:prstGeom prst="rect">
            <a:avLst/>
          </a:prstGeom>
          <a:noFill/>
          <a:ln/>
        </p:spPr>
        <p:txBody>
          <a:bodyPr wrap="square" rtlCol="0" anchor="t"/>
          <a:lstStyle/>
          <a:p>
            <a:pPr>
              <a:lnSpc>
                <a:spcPts val="2799"/>
              </a:lnSpc>
            </a:pPr>
            <a:r>
              <a:rPr lang="en-US" sz="1750" dirty="0" smtClean="0">
                <a:solidFill>
                  <a:schemeClr val="bg1"/>
                </a:solidFill>
              </a:rPr>
              <a:t>Naveen Dobriyal</a:t>
            </a:r>
          </a:p>
          <a:p>
            <a:pPr>
              <a:lnSpc>
                <a:spcPts val="2799"/>
              </a:lnSpc>
            </a:pPr>
            <a:r>
              <a:rPr lang="en-IN" dirty="0" smtClean="0">
                <a:solidFill>
                  <a:schemeClr val="bg1"/>
                </a:solidFill>
              </a:rPr>
              <a:t>Research </a:t>
            </a:r>
            <a:r>
              <a:rPr lang="en-IN" dirty="0" smtClean="0">
                <a:solidFill>
                  <a:schemeClr val="bg1"/>
                </a:solidFill>
              </a:rPr>
              <a:t>Scholar</a:t>
            </a:r>
          </a:p>
          <a:p>
            <a:pPr>
              <a:lnSpc>
                <a:spcPts val="2799"/>
              </a:lnSpc>
            </a:pPr>
            <a:r>
              <a:rPr lang="en-US" dirty="0" smtClean="0">
                <a:solidFill>
                  <a:schemeClr val="bg1"/>
                </a:solidFill>
                <a:hlinkClick r:id="rId4"/>
              </a:rPr>
              <a:t>dobriyalnav@gmail.com</a:t>
            </a:r>
            <a:endParaRPr lang="en-US" dirty="0" smtClean="0">
              <a:solidFill>
                <a:schemeClr val="bg1"/>
              </a:solidFill>
            </a:endParaRPr>
          </a:p>
          <a:p>
            <a:pPr>
              <a:lnSpc>
                <a:spcPts val="2799"/>
              </a:lnSpc>
            </a:pPr>
            <a:r>
              <a:rPr lang="en-US" dirty="0" smtClean="0">
                <a:solidFill>
                  <a:schemeClr val="bg1"/>
                </a:solidFill>
              </a:rPr>
              <a:t>Dr. </a:t>
            </a:r>
            <a:r>
              <a:rPr lang="en-US" dirty="0" smtClean="0">
                <a:solidFill>
                  <a:schemeClr val="bg1"/>
                </a:solidFill>
              </a:rPr>
              <a:t>Deepmala</a:t>
            </a:r>
          </a:p>
          <a:p>
            <a:pPr>
              <a:lnSpc>
                <a:spcPts val="2799"/>
              </a:lnSpc>
            </a:pPr>
            <a:r>
              <a:rPr lang="en-US" dirty="0" smtClean="0">
                <a:solidFill>
                  <a:schemeClr val="bg1"/>
                </a:solidFill>
              </a:rPr>
              <a:t>Assistant </a:t>
            </a:r>
            <a:r>
              <a:rPr lang="en-US" dirty="0" smtClean="0">
                <a:solidFill>
                  <a:schemeClr val="bg1"/>
                </a:solidFill>
              </a:rPr>
              <a:t>Professor</a:t>
            </a:r>
          </a:p>
          <a:p>
            <a:pPr>
              <a:lnSpc>
                <a:spcPts val="2799"/>
              </a:lnSpc>
            </a:pPr>
            <a:r>
              <a:rPr lang="en-US" dirty="0" smtClean="0">
                <a:solidFill>
                  <a:schemeClr val="bg1"/>
                </a:solidFill>
                <a:hlinkClick r:id="rId5"/>
              </a:rPr>
              <a:t>deepmala.mlis@gmail.com</a:t>
            </a:r>
            <a:endParaRPr lang="en-US" dirty="0" smtClean="0">
              <a:solidFill>
                <a:schemeClr val="bg1"/>
              </a:solidFill>
            </a:endParaRPr>
          </a:p>
          <a:p>
            <a:pPr>
              <a:lnSpc>
                <a:spcPts val="2799"/>
              </a:lnSpc>
            </a:pPr>
            <a:r>
              <a:rPr lang="en-US" dirty="0" smtClean="0">
                <a:solidFill>
                  <a:schemeClr val="bg1"/>
                </a:solidFill>
              </a:rPr>
              <a:t>Department </a:t>
            </a:r>
            <a:r>
              <a:rPr lang="en-US" dirty="0" smtClean="0">
                <a:solidFill>
                  <a:schemeClr val="bg1"/>
                </a:solidFill>
              </a:rPr>
              <a:t>of Library and Information Science, </a:t>
            </a:r>
            <a:r>
              <a:rPr lang="en-US" dirty="0" err="1" smtClean="0">
                <a:solidFill>
                  <a:schemeClr val="bg1"/>
                </a:solidFill>
              </a:rPr>
              <a:t>Mangalayatan</a:t>
            </a:r>
            <a:r>
              <a:rPr lang="en-US" dirty="0" smtClean="0">
                <a:solidFill>
                  <a:schemeClr val="bg1"/>
                </a:solidFill>
              </a:rPr>
              <a:t> University, Aligarh</a:t>
            </a:r>
          </a:p>
          <a:p>
            <a:pPr>
              <a:lnSpc>
                <a:spcPts val="2799"/>
              </a:lnSpc>
            </a:pPr>
            <a:endParaRPr lang="en-US" dirty="0" smtClean="0">
              <a:solidFill>
                <a:schemeClr val="bg1"/>
              </a:solidFill>
            </a:endParaRPr>
          </a:p>
          <a:p>
            <a:pPr>
              <a:lnSpc>
                <a:spcPts val="2799"/>
              </a:lnSpc>
            </a:pPr>
            <a:endParaRPr lang="en-US" dirty="0" smtClean="0">
              <a:solidFill>
                <a:schemeClr val="bg1"/>
              </a:solidFill>
            </a:endParaRPr>
          </a:p>
          <a:p>
            <a:pPr>
              <a:lnSpc>
                <a:spcPts val="2799"/>
              </a:lnSpc>
            </a:pPr>
            <a:endParaRPr lang="en-US" dirty="0" smtClean="0">
              <a:solidFill>
                <a:schemeClr val="bg1"/>
              </a:solidFill>
            </a:endParaRPr>
          </a:p>
          <a:p>
            <a:pPr>
              <a:lnSpc>
                <a:spcPts val="2799"/>
              </a:lnSpc>
            </a:pPr>
            <a:endParaRPr lang="en-US" dirty="0" smtClean="0">
              <a:solidFill>
                <a:schemeClr val="bg1"/>
              </a:solidFill>
            </a:endParaRPr>
          </a:p>
          <a:p>
            <a:pPr>
              <a:lnSpc>
                <a:spcPts val="2799"/>
              </a:lnSpc>
            </a:pPr>
            <a:endParaRPr lang="en-US" sz="1750" dirty="0">
              <a:solidFill>
                <a:schemeClr val="bg1"/>
              </a:solidFill>
            </a:endParaRPr>
          </a:p>
        </p:txBody>
      </p:sp>
      <p:pic>
        <p:nvPicPr>
          <p:cNvPr id="6" name="Image 1" descr="preencoded.png">
            <a:hlinkClick r:id="rId6"/>
          </p:cNvPr>
          <p:cNvPicPr>
            <a:picLocks noChangeAspect="1"/>
          </p:cNvPicPr>
          <p:nvPr/>
        </p:nvPicPr>
        <p:blipFill>
          <a:blip r:embed="rId7"/>
          <a:stretch>
            <a:fillRect/>
          </a:stretch>
        </p:blipFill>
        <p:spPr>
          <a:xfrm>
            <a:off x="12242153" y="7589520"/>
            <a:ext cx="2296807" cy="54864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12836"/>
          </a:solidFill>
          <a:ln/>
        </p:spPr>
      </p:sp>
      <p:sp>
        <p:nvSpPr>
          <p:cNvPr id="4" name="Text 1"/>
          <p:cNvSpPr/>
          <p:nvPr/>
        </p:nvSpPr>
        <p:spPr>
          <a:xfrm>
            <a:off x="2348389" y="879872"/>
            <a:ext cx="5554980" cy="694373"/>
          </a:xfrm>
          <a:prstGeom prst="rect">
            <a:avLst/>
          </a:prstGeom>
          <a:noFill/>
          <a:ln/>
        </p:spPr>
        <p:txBody>
          <a:bodyPr wrap="none" rtlCol="0" anchor="t"/>
          <a:lstStyle/>
          <a:p>
            <a:pPr marL="0" indent="0">
              <a:lnSpc>
                <a:spcPts val="5468"/>
              </a:lnSpc>
              <a:buNone/>
            </a:pPr>
            <a:r>
              <a:rPr lang="en-US" sz="4374" dirty="0">
                <a:solidFill>
                  <a:srgbClr val="FFFFFF"/>
                </a:solidFill>
                <a:latin typeface="Unbounded" pitchFamily="34" charset="0"/>
                <a:ea typeface="Unbounded" pitchFamily="34" charset="-122"/>
                <a:cs typeface="Unbounded" pitchFamily="34" charset="-120"/>
              </a:rPr>
              <a:t>Introduction</a:t>
            </a:r>
            <a:endParaRPr lang="en-US" sz="4374" dirty="0"/>
          </a:p>
        </p:txBody>
      </p:sp>
      <p:sp>
        <p:nvSpPr>
          <p:cNvPr id="5" name="Text 2"/>
          <p:cNvSpPr/>
          <p:nvPr/>
        </p:nvSpPr>
        <p:spPr>
          <a:xfrm>
            <a:off x="2348389" y="2018586"/>
            <a:ext cx="9933503" cy="5331023"/>
          </a:xfrm>
          <a:prstGeom prst="rect">
            <a:avLst/>
          </a:prstGeom>
          <a:noFill/>
          <a:ln/>
        </p:spPr>
        <p:txBody>
          <a:bodyPr wrap="square" rtlCol="0" anchor="t"/>
          <a:lstStyle/>
          <a:p>
            <a:pPr marL="0" indent="0">
              <a:lnSpc>
                <a:spcPts val="2799"/>
              </a:lnSpc>
              <a:buNone/>
            </a:pPr>
            <a:r>
              <a:rPr lang="en-US" sz="1750" dirty="0">
                <a:solidFill>
                  <a:srgbClr val="CAD6DE"/>
                </a:solidFill>
                <a:latin typeface="Cabin" pitchFamily="34" charset="0"/>
                <a:ea typeface="Cabin" pitchFamily="34" charset="-122"/>
                <a:cs typeface="Cabin" pitchFamily="34" charset="-120"/>
              </a:rPr>
              <a:t>To maintain their place among the world's leading institutions, Indian higher education institutions must improve the creative coordination of international universities through a regular interchange of experiences and information. The websites of these institutes can give a platform for easy and effective communication among them. Figure 1 clearly indicates that there has been a consistent and large increase in Internet users worldwide over the previous decade, indicating that people are getting more and more web centric in order to find information on the internet. Improving a web policy broadens the dialogue between institutions and universities, which in turn contributes significantly to the production of fresh ways and means of communication in the scientific community by facilitating a greater realization of the potential of innovation and new discoveries. As a result, this article sheds some insight on the use of a critical communication medium and may pave the way for more successful academic use of the internet. "The World Wide Web (WWW) has now become one of the main sources of information on academic and research activities, and therefore, it is an excellent platform to test new methods of evaluating webometric activities"(Babu, Jeyshankar, and Rao, 2010). Web resources are now recognized as the most important components of all aspects of life since they give much needed value-added services most precisely and thoroughly in the shortest amount of time by being the prospective demand of the hour.</a:t>
            </a:r>
            <a:endParaRPr lang="en-US" sz="1750" dirty="0"/>
          </a:p>
        </p:txBody>
      </p:sp>
      <p:pic>
        <p:nvPicPr>
          <p:cNvPr id="6"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12836"/>
          </a:solidFill>
          <a:ln/>
        </p:spPr>
      </p:sp>
      <p:sp>
        <p:nvSpPr>
          <p:cNvPr id="4" name="Text 1"/>
          <p:cNvSpPr/>
          <p:nvPr/>
        </p:nvSpPr>
        <p:spPr>
          <a:xfrm>
            <a:off x="2348389" y="1580912"/>
            <a:ext cx="9768840" cy="694373"/>
          </a:xfrm>
          <a:prstGeom prst="rect">
            <a:avLst/>
          </a:prstGeom>
          <a:noFill/>
          <a:ln/>
        </p:spPr>
        <p:txBody>
          <a:bodyPr wrap="none" rtlCol="0" anchor="t"/>
          <a:lstStyle/>
          <a:p>
            <a:pPr marL="0" indent="0">
              <a:lnSpc>
                <a:spcPts val="5468"/>
              </a:lnSpc>
              <a:buNone/>
            </a:pPr>
            <a:r>
              <a:rPr lang="en-US" sz="4374" dirty="0">
                <a:solidFill>
                  <a:srgbClr val="FFFFFF"/>
                </a:solidFill>
                <a:latin typeface="Unbounded" pitchFamily="34" charset="0"/>
                <a:ea typeface="Unbounded" pitchFamily="34" charset="-122"/>
                <a:cs typeface="Unbounded" pitchFamily="34" charset="-120"/>
              </a:rPr>
              <a:t>WEBOMETRIC-THE CONCEPT</a:t>
            </a:r>
            <a:endParaRPr lang="en-US" sz="4374" dirty="0"/>
          </a:p>
        </p:txBody>
      </p:sp>
      <p:sp>
        <p:nvSpPr>
          <p:cNvPr id="5" name="Shape 2"/>
          <p:cNvSpPr/>
          <p:nvPr/>
        </p:nvSpPr>
        <p:spPr>
          <a:xfrm>
            <a:off x="2348389" y="2893219"/>
            <a:ext cx="499943" cy="499943"/>
          </a:xfrm>
          <a:prstGeom prst="roundRect">
            <a:avLst>
              <a:gd name="adj" fmla="val 13333"/>
            </a:avLst>
          </a:prstGeom>
          <a:solidFill>
            <a:srgbClr val="223D4D"/>
          </a:solidFill>
          <a:ln/>
        </p:spPr>
      </p:sp>
      <p:sp>
        <p:nvSpPr>
          <p:cNvPr id="6" name="Text 3"/>
          <p:cNvSpPr/>
          <p:nvPr/>
        </p:nvSpPr>
        <p:spPr>
          <a:xfrm>
            <a:off x="2519839" y="2934891"/>
            <a:ext cx="157043" cy="416481"/>
          </a:xfrm>
          <a:prstGeom prst="rect">
            <a:avLst/>
          </a:prstGeom>
          <a:noFill/>
          <a:ln/>
        </p:spPr>
        <p:txBody>
          <a:bodyPr wrap="none" rtlCol="0" anchor="t"/>
          <a:lstStyle/>
          <a:p>
            <a:pPr marL="0" indent="0" algn="ctr">
              <a:lnSpc>
                <a:spcPts val="3281"/>
              </a:lnSpc>
              <a:buNone/>
            </a:pPr>
            <a:r>
              <a:rPr lang="en-US" sz="2624" dirty="0">
                <a:solidFill>
                  <a:srgbClr val="FFFFFF"/>
                </a:solidFill>
                <a:latin typeface="Unbounded" pitchFamily="34" charset="0"/>
                <a:ea typeface="Unbounded" pitchFamily="34" charset="-122"/>
                <a:cs typeface="Unbounded" pitchFamily="34" charset="-120"/>
              </a:rPr>
              <a:t>1</a:t>
            </a:r>
            <a:endParaRPr lang="en-US" sz="2624" dirty="0"/>
          </a:p>
        </p:txBody>
      </p:sp>
      <p:sp>
        <p:nvSpPr>
          <p:cNvPr id="7" name="Text 4"/>
          <p:cNvSpPr/>
          <p:nvPr/>
        </p:nvSpPr>
        <p:spPr>
          <a:xfrm>
            <a:off x="3070503" y="2969538"/>
            <a:ext cx="2440900" cy="347186"/>
          </a:xfrm>
          <a:prstGeom prst="rect">
            <a:avLst/>
          </a:prstGeom>
          <a:noFill/>
          <a:ln/>
        </p:spPr>
        <p:txBody>
          <a:bodyPr wrap="none" rtlCol="0" anchor="t"/>
          <a:lstStyle/>
          <a:p>
            <a:pPr marL="0" indent="0">
              <a:lnSpc>
                <a:spcPts val="2734"/>
              </a:lnSpc>
              <a:buNone/>
            </a:pPr>
            <a:r>
              <a:rPr lang="en-US" sz="2187" dirty="0">
                <a:solidFill>
                  <a:srgbClr val="FFFFFF"/>
                </a:solidFill>
                <a:latin typeface="Unbounded" pitchFamily="34" charset="0"/>
                <a:ea typeface="Unbounded" pitchFamily="34" charset="-122"/>
                <a:cs typeface="Unbounded" pitchFamily="34" charset="-120"/>
              </a:rPr>
              <a:t>Definition</a:t>
            </a:r>
            <a:endParaRPr lang="en-US" sz="2187" dirty="0"/>
          </a:p>
        </p:txBody>
      </p:sp>
      <p:sp>
        <p:nvSpPr>
          <p:cNvPr id="8" name="Text 5"/>
          <p:cNvSpPr/>
          <p:nvPr/>
        </p:nvSpPr>
        <p:spPr>
          <a:xfrm>
            <a:off x="3070503" y="3449955"/>
            <a:ext cx="2440900" cy="2487811"/>
          </a:xfrm>
          <a:prstGeom prst="rect">
            <a:avLst/>
          </a:prstGeom>
          <a:noFill/>
          <a:ln/>
        </p:spPr>
        <p:txBody>
          <a:bodyPr wrap="square" rtlCol="0" anchor="t"/>
          <a:lstStyle/>
          <a:p>
            <a:pPr marL="0" indent="0">
              <a:lnSpc>
                <a:spcPts val="2799"/>
              </a:lnSpc>
              <a:buNone/>
            </a:pPr>
            <a:r>
              <a:rPr lang="en-US" sz="1750" dirty="0">
                <a:solidFill>
                  <a:srgbClr val="CAD6DE"/>
                </a:solidFill>
                <a:latin typeface="Cabin" pitchFamily="34" charset="0"/>
                <a:ea typeface="Cabin" pitchFamily="34" charset="-122"/>
                <a:cs typeface="Cabin" pitchFamily="34" charset="-120"/>
              </a:rPr>
              <a:t>Webometrics is a distinct scientific discipline that studies the quantitative analysis of web content and the rate of utilization of web resources using particular approaches.</a:t>
            </a:r>
            <a:endParaRPr lang="en-US" sz="1750" dirty="0"/>
          </a:p>
        </p:txBody>
      </p:sp>
      <p:sp>
        <p:nvSpPr>
          <p:cNvPr id="9" name="Shape 6"/>
          <p:cNvSpPr/>
          <p:nvPr/>
        </p:nvSpPr>
        <p:spPr>
          <a:xfrm>
            <a:off x="5733574" y="2893219"/>
            <a:ext cx="499943" cy="499943"/>
          </a:xfrm>
          <a:prstGeom prst="roundRect">
            <a:avLst>
              <a:gd name="adj" fmla="val 13333"/>
            </a:avLst>
          </a:prstGeom>
          <a:solidFill>
            <a:srgbClr val="223D4D"/>
          </a:solidFill>
          <a:ln/>
        </p:spPr>
      </p:sp>
      <p:sp>
        <p:nvSpPr>
          <p:cNvPr id="10" name="Text 7"/>
          <p:cNvSpPr/>
          <p:nvPr/>
        </p:nvSpPr>
        <p:spPr>
          <a:xfrm>
            <a:off x="5852041" y="2934891"/>
            <a:ext cx="263009" cy="416481"/>
          </a:xfrm>
          <a:prstGeom prst="rect">
            <a:avLst/>
          </a:prstGeom>
          <a:noFill/>
          <a:ln/>
        </p:spPr>
        <p:txBody>
          <a:bodyPr wrap="none" rtlCol="0" anchor="t"/>
          <a:lstStyle/>
          <a:p>
            <a:pPr marL="0" indent="0" algn="ctr">
              <a:lnSpc>
                <a:spcPts val="3281"/>
              </a:lnSpc>
              <a:buNone/>
            </a:pPr>
            <a:r>
              <a:rPr lang="en-US" sz="2624" dirty="0">
                <a:solidFill>
                  <a:srgbClr val="FFFFFF"/>
                </a:solidFill>
                <a:latin typeface="Unbounded" pitchFamily="34" charset="0"/>
                <a:ea typeface="Unbounded" pitchFamily="34" charset="-122"/>
                <a:cs typeface="Unbounded" pitchFamily="34" charset="-120"/>
              </a:rPr>
              <a:t>2</a:t>
            </a:r>
            <a:endParaRPr lang="en-US" sz="2624" dirty="0"/>
          </a:p>
        </p:txBody>
      </p:sp>
      <p:sp>
        <p:nvSpPr>
          <p:cNvPr id="11" name="Text 8"/>
          <p:cNvSpPr/>
          <p:nvPr/>
        </p:nvSpPr>
        <p:spPr>
          <a:xfrm>
            <a:off x="6455688" y="2969538"/>
            <a:ext cx="2440900" cy="347186"/>
          </a:xfrm>
          <a:prstGeom prst="rect">
            <a:avLst/>
          </a:prstGeom>
          <a:noFill/>
          <a:ln/>
        </p:spPr>
        <p:txBody>
          <a:bodyPr wrap="none" rtlCol="0" anchor="t"/>
          <a:lstStyle/>
          <a:p>
            <a:pPr marL="0" indent="0">
              <a:lnSpc>
                <a:spcPts val="2734"/>
              </a:lnSpc>
              <a:buNone/>
            </a:pPr>
            <a:r>
              <a:rPr lang="en-US" sz="2187" dirty="0">
                <a:solidFill>
                  <a:srgbClr val="FFFFFF"/>
                </a:solidFill>
                <a:latin typeface="Unbounded" pitchFamily="34" charset="0"/>
                <a:ea typeface="Unbounded" pitchFamily="34" charset="-122"/>
                <a:cs typeface="Unbounded" pitchFamily="34" charset="-120"/>
              </a:rPr>
              <a:t>Origin</a:t>
            </a:r>
            <a:endParaRPr lang="en-US" sz="2187" dirty="0"/>
          </a:p>
        </p:txBody>
      </p:sp>
      <p:sp>
        <p:nvSpPr>
          <p:cNvPr id="12" name="Text 9"/>
          <p:cNvSpPr/>
          <p:nvPr/>
        </p:nvSpPr>
        <p:spPr>
          <a:xfrm>
            <a:off x="6455688" y="3449955"/>
            <a:ext cx="2440900" cy="2132409"/>
          </a:xfrm>
          <a:prstGeom prst="rect">
            <a:avLst/>
          </a:prstGeom>
          <a:noFill/>
          <a:ln/>
        </p:spPr>
        <p:txBody>
          <a:bodyPr wrap="square" rtlCol="0" anchor="t"/>
          <a:lstStyle/>
          <a:p>
            <a:pPr marL="0" indent="0">
              <a:lnSpc>
                <a:spcPts val="2799"/>
              </a:lnSpc>
              <a:buNone/>
            </a:pPr>
            <a:r>
              <a:rPr lang="en-US" sz="1750" dirty="0">
                <a:solidFill>
                  <a:srgbClr val="CAD6DE"/>
                </a:solidFill>
                <a:latin typeface="Cabin" pitchFamily="34" charset="0"/>
                <a:ea typeface="Cabin" pitchFamily="34" charset="-122"/>
                <a:cs typeface="Cabin" pitchFamily="34" charset="-120"/>
              </a:rPr>
              <a:t>Almind and Ingwersen first invented the term "webometrics" in 1997. It is an amalgamation of two English words, "web" and "metric."</a:t>
            </a:r>
            <a:endParaRPr lang="en-US" sz="1750" dirty="0"/>
          </a:p>
        </p:txBody>
      </p:sp>
      <p:sp>
        <p:nvSpPr>
          <p:cNvPr id="13" name="Shape 10"/>
          <p:cNvSpPr/>
          <p:nvPr/>
        </p:nvSpPr>
        <p:spPr>
          <a:xfrm>
            <a:off x="9118759" y="2893219"/>
            <a:ext cx="499943" cy="499943"/>
          </a:xfrm>
          <a:prstGeom prst="roundRect">
            <a:avLst>
              <a:gd name="adj" fmla="val 13333"/>
            </a:avLst>
          </a:prstGeom>
          <a:solidFill>
            <a:srgbClr val="223D4D"/>
          </a:solidFill>
          <a:ln/>
        </p:spPr>
      </p:sp>
      <p:sp>
        <p:nvSpPr>
          <p:cNvPr id="14" name="Text 11"/>
          <p:cNvSpPr/>
          <p:nvPr/>
        </p:nvSpPr>
        <p:spPr>
          <a:xfrm>
            <a:off x="9234726" y="2934891"/>
            <a:ext cx="268010" cy="416481"/>
          </a:xfrm>
          <a:prstGeom prst="rect">
            <a:avLst/>
          </a:prstGeom>
          <a:noFill/>
          <a:ln/>
        </p:spPr>
        <p:txBody>
          <a:bodyPr wrap="none" rtlCol="0" anchor="t"/>
          <a:lstStyle/>
          <a:p>
            <a:pPr marL="0" indent="0" algn="ctr">
              <a:lnSpc>
                <a:spcPts val="3281"/>
              </a:lnSpc>
              <a:buNone/>
            </a:pPr>
            <a:r>
              <a:rPr lang="en-US" sz="2624" dirty="0">
                <a:solidFill>
                  <a:srgbClr val="FFFFFF"/>
                </a:solidFill>
                <a:latin typeface="Unbounded" pitchFamily="34" charset="0"/>
                <a:ea typeface="Unbounded" pitchFamily="34" charset="-122"/>
                <a:cs typeface="Unbounded" pitchFamily="34" charset="-120"/>
              </a:rPr>
              <a:t>3</a:t>
            </a:r>
            <a:endParaRPr lang="en-US" sz="2624" dirty="0"/>
          </a:p>
        </p:txBody>
      </p:sp>
      <p:sp>
        <p:nvSpPr>
          <p:cNvPr id="15" name="Text 12"/>
          <p:cNvSpPr/>
          <p:nvPr/>
        </p:nvSpPr>
        <p:spPr>
          <a:xfrm>
            <a:off x="9840873" y="2969538"/>
            <a:ext cx="2440900" cy="347186"/>
          </a:xfrm>
          <a:prstGeom prst="rect">
            <a:avLst/>
          </a:prstGeom>
          <a:noFill/>
          <a:ln/>
        </p:spPr>
        <p:txBody>
          <a:bodyPr wrap="none" rtlCol="0" anchor="t"/>
          <a:lstStyle/>
          <a:p>
            <a:pPr marL="0" indent="0">
              <a:lnSpc>
                <a:spcPts val="2734"/>
              </a:lnSpc>
              <a:buNone/>
            </a:pPr>
            <a:r>
              <a:rPr lang="en-US" sz="2187" dirty="0">
                <a:solidFill>
                  <a:srgbClr val="FFFFFF"/>
                </a:solidFill>
                <a:latin typeface="Unbounded" pitchFamily="34" charset="0"/>
                <a:ea typeface="Unbounded" pitchFamily="34" charset="-122"/>
                <a:cs typeface="Unbounded" pitchFamily="34" charset="-120"/>
              </a:rPr>
              <a:t>Objective</a:t>
            </a:r>
            <a:endParaRPr lang="en-US" sz="2187" dirty="0"/>
          </a:p>
        </p:txBody>
      </p:sp>
      <p:sp>
        <p:nvSpPr>
          <p:cNvPr id="16" name="Text 13"/>
          <p:cNvSpPr/>
          <p:nvPr/>
        </p:nvSpPr>
        <p:spPr>
          <a:xfrm>
            <a:off x="9840873" y="3449955"/>
            <a:ext cx="2440900" cy="3198614"/>
          </a:xfrm>
          <a:prstGeom prst="rect">
            <a:avLst/>
          </a:prstGeom>
          <a:noFill/>
          <a:ln/>
        </p:spPr>
        <p:txBody>
          <a:bodyPr wrap="square" rtlCol="0" anchor="t"/>
          <a:lstStyle/>
          <a:p>
            <a:pPr marL="0" indent="0">
              <a:lnSpc>
                <a:spcPts val="2799"/>
              </a:lnSpc>
              <a:buNone/>
            </a:pPr>
            <a:r>
              <a:rPr lang="en-US" sz="1750" dirty="0">
                <a:solidFill>
                  <a:srgbClr val="CAD6DE"/>
                </a:solidFill>
                <a:latin typeface="Cabin" pitchFamily="34" charset="0"/>
                <a:ea typeface="Cabin" pitchFamily="34" charset="-122"/>
                <a:cs typeface="Cabin" pitchFamily="34" charset="-120"/>
              </a:rPr>
              <a:t>Webometrics seeks to measure the World Wide Web in a very thorough manner using content analysis, so that the influence of desired web pages, links, and associated parameters is very well known.</a:t>
            </a:r>
            <a:endParaRPr lang="en-US" sz="1750" dirty="0"/>
          </a:p>
        </p:txBody>
      </p:sp>
      <p:pic>
        <p:nvPicPr>
          <p:cNvPr id="17"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12836"/>
          </a:solidFill>
          <a:ln/>
        </p:spPr>
      </p:sp>
      <p:pic>
        <p:nvPicPr>
          <p:cNvPr id="4" name="Image 1" descr="preencoded.png"/>
          <p:cNvPicPr>
            <a:picLocks noChangeAspect="1"/>
          </p:cNvPicPr>
          <p:nvPr/>
        </p:nvPicPr>
        <p:blipFill>
          <a:blip r:embed="rId4"/>
          <a:stretch>
            <a:fillRect/>
          </a:stretch>
        </p:blipFill>
        <p:spPr>
          <a:xfrm>
            <a:off x="10972800" y="0"/>
            <a:ext cx="3657600" cy="8229600"/>
          </a:xfrm>
          <a:prstGeom prst="rect">
            <a:avLst/>
          </a:prstGeom>
        </p:spPr>
      </p:pic>
      <p:sp>
        <p:nvSpPr>
          <p:cNvPr id="5" name="Text 1"/>
          <p:cNvSpPr/>
          <p:nvPr/>
        </p:nvSpPr>
        <p:spPr>
          <a:xfrm>
            <a:off x="833199" y="2080617"/>
            <a:ext cx="9306401" cy="1388745"/>
          </a:xfrm>
          <a:prstGeom prst="rect">
            <a:avLst/>
          </a:prstGeom>
          <a:noFill/>
          <a:ln/>
        </p:spPr>
        <p:txBody>
          <a:bodyPr wrap="square" rtlCol="0" anchor="t"/>
          <a:lstStyle/>
          <a:p>
            <a:pPr marL="0" indent="0">
              <a:lnSpc>
                <a:spcPts val="5468"/>
              </a:lnSpc>
              <a:buNone/>
            </a:pPr>
            <a:r>
              <a:rPr lang="en-US" sz="4374" dirty="0">
                <a:solidFill>
                  <a:srgbClr val="FFFFFF"/>
                </a:solidFill>
                <a:latin typeface="Unbounded" pitchFamily="34" charset="0"/>
                <a:ea typeface="Unbounded" pitchFamily="34" charset="-122"/>
                <a:cs typeface="Unbounded" pitchFamily="34" charset="-120"/>
              </a:rPr>
              <a:t>SCOPE AND LIMITATION OF THE STUDY</a:t>
            </a:r>
            <a:endParaRPr lang="en-US" sz="4374" dirty="0"/>
          </a:p>
        </p:txBody>
      </p:sp>
      <p:sp>
        <p:nvSpPr>
          <p:cNvPr id="6" name="Shape 2"/>
          <p:cNvSpPr/>
          <p:nvPr/>
        </p:nvSpPr>
        <p:spPr>
          <a:xfrm>
            <a:off x="833199" y="3802618"/>
            <a:ext cx="4542115" cy="2346365"/>
          </a:xfrm>
          <a:prstGeom prst="roundRect">
            <a:avLst>
              <a:gd name="adj" fmla="val 2841"/>
            </a:avLst>
          </a:prstGeom>
          <a:solidFill>
            <a:srgbClr val="223D4D"/>
          </a:solidFill>
          <a:ln/>
        </p:spPr>
      </p:sp>
      <p:sp>
        <p:nvSpPr>
          <p:cNvPr id="7" name="Text 3"/>
          <p:cNvSpPr/>
          <p:nvPr/>
        </p:nvSpPr>
        <p:spPr>
          <a:xfrm>
            <a:off x="1055370" y="4024789"/>
            <a:ext cx="2777490" cy="347186"/>
          </a:xfrm>
          <a:prstGeom prst="rect">
            <a:avLst/>
          </a:prstGeom>
          <a:noFill/>
          <a:ln/>
        </p:spPr>
        <p:txBody>
          <a:bodyPr wrap="none" rtlCol="0" anchor="t"/>
          <a:lstStyle/>
          <a:p>
            <a:pPr marL="0" indent="0">
              <a:lnSpc>
                <a:spcPts val="2734"/>
              </a:lnSpc>
              <a:buNone/>
            </a:pPr>
            <a:r>
              <a:rPr lang="en-US" sz="2187" dirty="0">
                <a:solidFill>
                  <a:srgbClr val="FFFFFF"/>
                </a:solidFill>
                <a:latin typeface="Unbounded" pitchFamily="34" charset="0"/>
                <a:ea typeface="Unbounded" pitchFamily="34" charset="-122"/>
                <a:cs typeface="Unbounded" pitchFamily="34" charset="-120"/>
              </a:rPr>
              <a:t>Scope</a:t>
            </a:r>
            <a:endParaRPr lang="en-US" sz="2187" dirty="0"/>
          </a:p>
        </p:txBody>
      </p:sp>
      <p:sp>
        <p:nvSpPr>
          <p:cNvPr id="8" name="Text 4"/>
          <p:cNvSpPr/>
          <p:nvPr/>
        </p:nvSpPr>
        <p:spPr>
          <a:xfrm>
            <a:off x="1055370" y="4505206"/>
            <a:ext cx="4097774" cy="1421606"/>
          </a:xfrm>
          <a:prstGeom prst="rect">
            <a:avLst/>
          </a:prstGeom>
          <a:noFill/>
          <a:ln/>
        </p:spPr>
        <p:txBody>
          <a:bodyPr wrap="square" rtlCol="0" anchor="t"/>
          <a:lstStyle/>
          <a:p>
            <a:pPr marL="0" indent="0">
              <a:lnSpc>
                <a:spcPts val="2799"/>
              </a:lnSpc>
              <a:buNone/>
            </a:pPr>
            <a:r>
              <a:rPr lang="en-US" sz="1750" dirty="0">
                <a:solidFill>
                  <a:srgbClr val="CAD6DE"/>
                </a:solidFill>
                <a:latin typeface="Cabin" pitchFamily="34" charset="0"/>
                <a:ea typeface="Cabin" pitchFamily="34" charset="-122"/>
                <a:cs typeface="Cabin" pitchFamily="34" charset="-120"/>
              </a:rPr>
              <a:t>The current study's scope is limited to webometric examination of websites of central universities of Sanskrit in India and their libraries.</a:t>
            </a:r>
            <a:endParaRPr lang="en-US" sz="1750" dirty="0"/>
          </a:p>
        </p:txBody>
      </p:sp>
      <p:sp>
        <p:nvSpPr>
          <p:cNvPr id="9" name="Shape 5"/>
          <p:cNvSpPr/>
          <p:nvPr/>
        </p:nvSpPr>
        <p:spPr>
          <a:xfrm>
            <a:off x="5597485" y="3802618"/>
            <a:ext cx="4542115" cy="2346365"/>
          </a:xfrm>
          <a:prstGeom prst="roundRect">
            <a:avLst>
              <a:gd name="adj" fmla="val 2841"/>
            </a:avLst>
          </a:prstGeom>
          <a:solidFill>
            <a:srgbClr val="223D4D"/>
          </a:solidFill>
          <a:ln/>
        </p:spPr>
      </p:sp>
      <p:sp>
        <p:nvSpPr>
          <p:cNvPr id="10" name="Text 6"/>
          <p:cNvSpPr/>
          <p:nvPr/>
        </p:nvSpPr>
        <p:spPr>
          <a:xfrm>
            <a:off x="5819656" y="4024789"/>
            <a:ext cx="2777490" cy="347186"/>
          </a:xfrm>
          <a:prstGeom prst="rect">
            <a:avLst/>
          </a:prstGeom>
          <a:noFill/>
          <a:ln/>
        </p:spPr>
        <p:txBody>
          <a:bodyPr wrap="none" rtlCol="0" anchor="t"/>
          <a:lstStyle/>
          <a:p>
            <a:pPr marL="0" indent="0">
              <a:lnSpc>
                <a:spcPts val="2734"/>
              </a:lnSpc>
              <a:buNone/>
            </a:pPr>
            <a:r>
              <a:rPr lang="en-US" sz="2187" dirty="0">
                <a:solidFill>
                  <a:srgbClr val="FFFFFF"/>
                </a:solidFill>
                <a:latin typeface="Unbounded" pitchFamily="34" charset="0"/>
                <a:ea typeface="Unbounded" pitchFamily="34" charset="-122"/>
                <a:cs typeface="Unbounded" pitchFamily="34" charset="-120"/>
              </a:rPr>
              <a:t>Limitation</a:t>
            </a:r>
            <a:endParaRPr lang="en-US" sz="2187" dirty="0"/>
          </a:p>
        </p:txBody>
      </p:sp>
      <p:sp>
        <p:nvSpPr>
          <p:cNvPr id="11" name="Text 7"/>
          <p:cNvSpPr/>
          <p:nvPr/>
        </p:nvSpPr>
        <p:spPr>
          <a:xfrm>
            <a:off x="5819656" y="4505206"/>
            <a:ext cx="4097774" cy="1421606"/>
          </a:xfrm>
          <a:prstGeom prst="rect">
            <a:avLst/>
          </a:prstGeom>
          <a:noFill/>
          <a:ln/>
        </p:spPr>
        <p:txBody>
          <a:bodyPr wrap="square" rtlCol="0" anchor="t"/>
          <a:lstStyle/>
          <a:p>
            <a:pPr marL="0" indent="0">
              <a:lnSpc>
                <a:spcPts val="2799"/>
              </a:lnSpc>
              <a:buNone/>
            </a:pPr>
            <a:r>
              <a:rPr lang="en-US" sz="1750" dirty="0">
                <a:solidFill>
                  <a:srgbClr val="CAD6DE"/>
                </a:solidFill>
                <a:latin typeface="Cabin" pitchFamily="34" charset="0"/>
                <a:ea typeface="Cabin" pitchFamily="34" charset="-122"/>
                <a:cs typeface="Cabin" pitchFamily="34" charset="-120"/>
              </a:rPr>
              <a:t>Out of 18 Sanskrit universities, currently three (3) are central universities of Sanskrit in the country, as published on the UGC website.</a:t>
            </a:r>
            <a:endParaRPr lang="en-US" sz="1750" dirty="0"/>
          </a:p>
        </p:txBody>
      </p:sp>
      <p:pic>
        <p:nvPicPr>
          <p:cNvPr id="12"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12836"/>
          </a:solidFill>
          <a:ln/>
        </p:spPr>
      </p:sp>
      <p:sp>
        <p:nvSpPr>
          <p:cNvPr id="4" name="Text 1"/>
          <p:cNvSpPr/>
          <p:nvPr/>
        </p:nvSpPr>
        <p:spPr>
          <a:xfrm>
            <a:off x="2348389" y="1691878"/>
            <a:ext cx="7969329" cy="694373"/>
          </a:xfrm>
          <a:prstGeom prst="rect">
            <a:avLst/>
          </a:prstGeom>
          <a:noFill/>
          <a:ln/>
        </p:spPr>
        <p:txBody>
          <a:bodyPr wrap="none" rtlCol="0" anchor="t"/>
          <a:lstStyle/>
          <a:p>
            <a:pPr marL="0" indent="0">
              <a:lnSpc>
                <a:spcPts val="5468"/>
              </a:lnSpc>
              <a:buNone/>
            </a:pPr>
            <a:r>
              <a:rPr lang="en-US" sz="4374" dirty="0">
                <a:solidFill>
                  <a:srgbClr val="FFFFFF"/>
                </a:solidFill>
                <a:latin typeface="Unbounded" pitchFamily="34" charset="0"/>
                <a:ea typeface="Unbounded" pitchFamily="34" charset="-122"/>
                <a:cs typeface="Unbounded" pitchFamily="34" charset="-120"/>
              </a:rPr>
              <a:t>REVIEW OF LITERATURE</a:t>
            </a:r>
            <a:endParaRPr lang="en-US" sz="4374" dirty="0"/>
          </a:p>
        </p:txBody>
      </p:sp>
      <p:sp>
        <p:nvSpPr>
          <p:cNvPr id="5" name="Text 2"/>
          <p:cNvSpPr/>
          <p:nvPr/>
        </p:nvSpPr>
        <p:spPr>
          <a:xfrm>
            <a:off x="2348389" y="2941677"/>
            <a:ext cx="2949416" cy="694373"/>
          </a:xfrm>
          <a:prstGeom prst="rect">
            <a:avLst/>
          </a:prstGeom>
          <a:noFill/>
          <a:ln/>
        </p:spPr>
        <p:txBody>
          <a:bodyPr wrap="square" rtlCol="0" anchor="t"/>
          <a:lstStyle/>
          <a:p>
            <a:pPr marL="0" indent="0">
              <a:lnSpc>
                <a:spcPts val="2734"/>
              </a:lnSpc>
              <a:buNone/>
            </a:pPr>
            <a:r>
              <a:rPr lang="en-US" sz="2187" dirty="0">
                <a:solidFill>
                  <a:srgbClr val="FFFFFF"/>
                </a:solidFill>
                <a:latin typeface="Unbounded" pitchFamily="34" charset="0"/>
                <a:ea typeface="Unbounded" pitchFamily="34" charset="-122"/>
                <a:cs typeface="Unbounded" pitchFamily="34" charset="-120"/>
              </a:rPr>
              <a:t>Ingwersen's Study</a:t>
            </a:r>
            <a:endParaRPr lang="en-US" sz="2187" dirty="0"/>
          </a:p>
        </p:txBody>
      </p:sp>
      <p:sp>
        <p:nvSpPr>
          <p:cNvPr id="6" name="Text 3"/>
          <p:cNvSpPr/>
          <p:nvPr/>
        </p:nvSpPr>
        <p:spPr>
          <a:xfrm>
            <a:off x="2348389" y="3858220"/>
            <a:ext cx="2949416" cy="2132409"/>
          </a:xfrm>
          <a:prstGeom prst="rect">
            <a:avLst/>
          </a:prstGeom>
          <a:noFill/>
          <a:ln/>
        </p:spPr>
        <p:txBody>
          <a:bodyPr wrap="square" rtlCol="0" anchor="t"/>
          <a:lstStyle/>
          <a:p>
            <a:pPr marL="0" indent="0">
              <a:lnSpc>
                <a:spcPts val="2799"/>
              </a:lnSpc>
              <a:buNone/>
            </a:pPr>
            <a:r>
              <a:rPr lang="en-US" sz="1750" dirty="0">
                <a:solidFill>
                  <a:srgbClr val="CAD6DE"/>
                </a:solidFill>
                <a:latin typeface="Cabin" pitchFamily="34" charset="0"/>
                <a:ea typeface="Cabin" pitchFamily="34" charset="-122"/>
                <a:cs typeface="Cabin" pitchFamily="34" charset="-120"/>
              </a:rPr>
              <a:t>Ingwersen's (1998) examines the case study and found reliability and feasibility of calculating online Impact Factors (Web-IF) for various online sites.</a:t>
            </a:r>
            <a:endParaRPr lang="en-US" sz="1750" dirty="0"/>
          </a:p>
        </p:txBody>
      </p:sp>
      <p:sp>
        <p:nvSpPr>
          <p:cNvPr id="7" name="Text 4"/>
          <p:cNvSpPr/>
          <p:nvPr/>
        </p:nvSpPr>
        <p:spPr>
          <a:xfrm>
            <a:off x="5847398" y="2941677"/>
            <a:ext cx="2949416" cy="694373"/>
          </a:xfrm>
          <a:prstGeom prst="rect">
            <a:avLst/>
          </a:prstGeom>
          <a:noFill/>
          <a:ln/>
        </p:spPr>
        <p:txBody>
          <a:bodyPr wrap="square" rtlCol="0" anchor="t"/>
          <a:lstStyle/>
          <a:p>
            <a:pPr marL="0" indent="0">
              <a:lnSpc>
                <a:spcPts val="2734"/>
              </a:lnSpc>
              <a:buNone/>
            </a:pPr>
            <a:r>
              <a:rPr lang="en-US" sz="2187" dirty="0">
                <a:solidFill>
                  <a:srgbClr val="FFFFFF"/>
                </a:solidFill>
                <a:latin typeface="Unbounded" pitchFamily="34" charset="0"/>
                <a:ea typeface="Unbounded" pitchFamily="34" charset="-122"/>
                <a:cs typeface="Unbounded" pitchFamily="34" charset="-120"/>
              </a:rPr>
              <a:t>Lawarence and Giles' Findings</a:t>
            </a:r>
            <a:endParaRPr lang="en-US" sz="2187" dirty="0"/>
          </a:p>
        </p:txBody>
      </p:sp>
      <p:sp>
        <p:nvSpPr>
          <p:cNvPr id="8" name="Text 5"/>
          <p:cNvSpPr/>
          <p:nvPr/>
        </p:nvSpPr>
        <p:spPr>
          <a:xfrm>
            <a:off x="5847398" y="3858220"/>
            <a:ext cx="2949416" cy="2132409"/>
          </a:xfrm>
          <a:prstGeom prst="rect">
            <a:avLst/>
          </a:prstGeom>
          <a:noFill/>
          <a:ln/>
        </p:spPr>
        <p:txBody>
          <a:bodyPr wrap="square" rtlCol="0" anchor="t"/>
          <a:lstStyle/>
          <a:p>
            <a:pPr marL="0" indent="0">
              <a:lnSpc>
                <a:spcPts val="2799"/>
              </a:lnSpc>
              <a:buNone/>
            </a:pPr>
            <a:r>
              <a:rPr lang="en-US" sz="1750" dirty="0">
                <a:solidFill>
                  <a:srgbClr val="CAD6DE"/>
                </a:solidFill>
                <a:latin typeface="Cabin" pitchFamily="34" charset="0"/>
                <a:ea typeface="Cabin" pitchFamily="34" charset="-122"/>
                <a:cs typeface="Cabin" pitchFamily="34" charset="-120"/>
              </a:rPr>
              <a:t>Lawarence and Giles (1998) discovered that the coverage and freshness of major search engines are limited, with no one indexing more than one-third of the "indexable Web."</a:t>
            </a:r>
            <a:endParaRPr lang="en-US" sz="1750" dirty="0"/>
          </a:p>
        </p:txBody>
      </p:sp>
      <p:sp>
        <p:nvSpPr>
          <p:cNvPr id="9" name="Text 6"/>
          <p:cNvSpPr/>
          <p:nvPr/>
        </p:nvSpPr>
        <p:spPr>
          <a:xfrm>
            <a:off x="9346406" y="2941677"/>
            <a:ext cx="2949416" cy="1041559"/>
          </a:xfrm>
          <a:prstGeom prst="rect">
            <a:avLst/>
          </a:prstGeom>
          <a:noFill/>
          <a:ln/>
        </p:spPr>
        <p:txBody>
          <a:bodyPr wrap="square" rtlCol="0" anchor="t"/>
          <a:lstStyle/>
          <a:p>
            <a:pPr marL="0" indent="0">
              <a:lnSpc>
                <a:spcPts val="2734"/>
              </a:lnSpc>
              <a:buNone/>
            </a:pPr>
            <a:r>
              <a:rPr lang="en-US" sz="2187" dirty="0">
                <a:solidFill>
                  <a:srgbClr val="FFFFFF"/>
                </a:solidFill>
                <a:latin typeface="Unbounded" pitchFamily="34" charset="0"/>
                <a:ea typeface="Unbounded" pitchFamily="34" charset="-122"/>
                <a:cs typeface="Unbounded" pitchFamily="34" charset="-120"/>
              </a:rPr>
              <a:t>Björneborn and Ingwersen's Research</a:t>
            </a:r>
            <a:endParaRPr lang="en-US" sz="2187" dirty="0"/>
          </a:p>
        </p:txBody>
      </p:sp>
      <p:sp>
        <p:nvSpPr>
          <p:cNvPr id="10" name="Text 7"/>
          <p:cNvSpPr/>
          <p:nvPr/>
        </p:nvSpPr>
        <p:spPr>
          <a:xfrm>
            <a:off x="9346406" y="4205407"/>
            <a:ext cx="2949416" cy="2132409"/>
          </a:xfrm>
          <a:prstGeom prst="rect">
            <a:avLst/>
          </a:prstGeom>
          <a:noFill/>
          <a:ln/>
        </p:spPr>
        <p:txBody>
          <a:bodyPr wrap="square" rtlCol="0" anchor="t"/>
          <a:lstStyle/>
          <a:p>
            <a:pPr marL="0" indent="0">
              <a:lnSpc>
                <a:spcPts val="2799"/>
              </a:lnSpc>
              <a:buNone/>
            </a:pPr>
            <a:r>
              <a:rPr lang="en-US" sz="1750" dirty="0">
                <a:solidFill>
                  <a:srgbClr val="CAD6DE"/>
                </a:solidFill>
                <a:latin typeface="Cabin" pitchFamily="34" charset="0"/>
                <a:ea typeface="Cabin" pitchFamily="34" charset="-122"/>
                <a:cs typeface="Cabin" pitchFamily="34" charset="-120"/>
              </a:rPr>
              <a:t>Björneborn and Ingwersen (2001) describe Webometrics, a research field since the mid-1990s, investigates the Web's properties using modern informetric methodologies.</a:t>
            </a:r>
            <a:endParaRPr lang="en-US" sz="1750" dirty="0"/>
          </a:p>
        </p:txBody>
      </p:sp>
      <p:pic>
        <p:nvPicPr>
          <p:cNvPr id="11"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12836"/>
          </a:solidFill>
          <a:ln/>
        </p:spPr>
      </p:sp>
      <p:sp>
        <p:nvSpPr>
          <p:cNvPr id="4" name="Text 1"/>
          <p:cNvSpPr/>
          <p:nvPr/>
        </p:nvSpPr>
        <p:spPr>
          <a:xfrm>
            <a:off x="2348389" y="1641872"/>
            <a:ext cx="9284018" cy="694373"/>
          </a:xfrm>
          <a:prstGeom prst="rect">
            <a:avLst/>
          </a:prstGeom>
          <a:noFill/>
          <a:ln/>
        </p:spPr>
        <p:txBody>
          <a:bodyPr wrap="none" rtlCol="0" anchor="t"/>
          <a:lstStyle/>
          <a:p>
            <a:pPr marL="0" indent="0">
              <a:lnSpc>
                <a:spcPts val="5468"/>
              </a:lnSpc>
              <a:buNone/>
            </a:pPr>
            <a:r>
              <a:rPr lang="en-US" sz="4374" dirty="0">
                <a:solidFill>
                  <a:srgbClr val="FFFFFF"/>
                </a:solidFill>
                <a:latin typeface="Unbounded" pitchFamily="34" charset="0"/>
                <a:ea typeface="Unbounded" pitchFamily="34" charset="-122"/>
                <a:cs typeface="Unbounded" pitchFamily="34" charset="-120"/>
              </a:rPr>
              <a:t>OBJECTIVES OF THE STUDY</a:t>
            </a:r>
            <a:endParaRPr lang="en-US" sz="4374" dirty="0"/>
          </a:p>
        </p:txBody>
      </p:sp>
      <p:sp>
        <p:nvSpPr>
          <p:cNvPr id="5" name="Shape 2"/>
          <p:cNvSpPr/>
          <p:nvPr/>
        </p:nvSpPr>
        <p:spPr>
          <a:xfrm>
            <a:off x="2348389" y="2954179"/>
            <a:ext cx="499943" cy="499943"/>
          </a:xfrm>
          <a:prstGeom prst="roundRect">
            <a:avLst>
              <a:gd name="adj" fmla="val 13333"/>
            </a:avLst>
          </a:prstGeom>
          <a:solidFill>
            <a:srgbClr val="223D4D"/>
          </a:solidFill>
          <a:ln/>
        </p:spPr>
      </p:sp>
      <p:sp>
        <p:nvSpPr>
          <p:cNvPr id="6" name="Text 3"/>
          <p:cNvSpPr/>
          <p:nvPr/>
        </p:nvSpPr>
        <p:spPr>
          <a:xfrm>
            <a:off x="2519839" y="2995851"/>
            <a:ext cx="157043" cy="416481"/>
          </a:xfrm>
          <a:prstGeom prst="rect">
            <a:avLst/>
          </a:prstGeom>
          <a:noFill/>
          <a:ln/>
        </p:spPr>
        <p:txBody>
          <a:bodyPr wrap="none" rtlCol="0" anchor="t"/>
          <a:lstStyle/>
          <a:p>
            <a:pPr marL="0" indent="0" algn="ctr">
              <a:lnSpc>
                <a:spcPts val="3281"/>
              </a:lnSpc>
              <a:buNone/>
            </a:pPr>
            <a:r>
              <a:rPr lang="en-US" sz="2624" dirty="0">
                <a:solidFill>
                  <a:srgbClr val="FFFFFF"/>
                </a:solidFill>
                <a:latin typeface="Unbounded" pitchFamily="34" charset="0"/>
                <a:ea typeface="Unbounded" pitchFamily="34" charset="-122"/>
                <a:cs typeface="Unbounded" pitchFamily="34" charset="-120"/>
              </a:rPr>
              <a:t>1</a:t>
            </a:r>
            <a:endParaRPr lang="en-US" sz="2624" dirty="0"/>
          </a:p>
        </p:txBody>
      </p:sp>
      <p:sp>
        <p:nvSpPr>
          <p:cNvPr id="7" name="Text 4"/>
          <p:cNvSpPr/>
          <p:nvPr/>
        </p:nvSpPr>
        <p:spPr>
          <a:xfrm>
            <a:off x="3070503" y="3030498"/>
            <a:ext cx="2777490" cy="347186"/>
          </a:xfrm>
          <a:prstGeom prst="rect">
            <a:avLst/>
          </a:prstGeom>
          <a:noFill/>
          <a:ln/>
        </p:spPr>
        <p:txBody>
          <a:bodyPr wrap="none" rtlCol="0" anchor="t"/>
          <a:lstStyle/>
          <a:p>
            <a:pPr marL="0" indent="0">
              <a:lnSpc>
                <a:spcPts val="2734"/>
              </a:lnSpc>
              <a:buNone/>
            </a:pPr>
            <a:r>
              <a:rPr lang="en-US" sz="2187" dirty="0">
                <a:solidFill>
                  <a:srgbClr val="FFFFFF"/>
                </a:solidFill>
                <a:latin typeface="Unbounded" pitchFamily="34" charset="0"/>
                <a:ea typeface="Unbounded" pitchFamily="34" charset="-122"/>
                <a:cs typeface="Unbounded" pitchFamily="34" charset="-120"/>
              </a:rPr>
              <a:t>URL Analysis</a:t>
            </a:r>
            <a:endParaRPr lang="en-US" sz="2187" dirty="0"/>
          </a:p>
        </p:txBody>
      </p:sp>
      <p:sp>
        <p:nvSpPr>
          <p:cNvPr id="8" name="Text 5"/>
          <p:cNvSpPr/>
          <p:nvPr/>
        </p:nvSpPr>
        <p:spPr>
          <a:xfrm>
            <a:off x="3070503" y="3510915"/>
            <a:ext cx="4133612" cy="710803"/>
          </a:xfrm>
          <a:prstGeom prst="rect">
            <a:avLst/>
          </a:prstGeom>
          <a:noFill/>
          <a:ln/>
        </p:spPr>
        <p:txBody>
          <a:bodyPr wrap="square" rtlCol="0" anchor="t"/>
          <a:lstStyle/>
          <a:p>
            <a:pPr marL="0" indent="0">
              <a:lnSpc>
                <a:spcPts val="2799"/>
              </a:lnSpc>
              <a:buNone/>
            </a:pPr>
            <a:r>
              <a:rPr lang="en-US" sz="1750" dirty="0">
                <a:solidFill>
                  <a:srgbClr val="CAD6DE"/>
                </a:solidFill>
                <a:latin typeface="Cabin" pitchFamily="34" charset="0"/>
                <a:ea typeface="Cabin" pitchFamily="34" charset="-122"/>
                <a:cs typeface="Cabin" pitchFamily="34" charset="-120"/>
              </a:rPr>
              <a:t>To analyze URL of websites/ webpages under study.</a:t>
            </a:r>
            <a:endParaRPr lang="en-US" sz="1750" dirty="0"/>
          </a:p>
        </p:txBody>
      </p:sp>
      <p:sp>
        <p:nvSpPr>
          <p:cNvPr id="9" name="Shape 6"/>
          <p:cNvSpPr/>
          <p:nvPr/>
        </p:nvSpPr>
        <p:spPr>
          <a:xfrm>
            <a:off x="7426285" y="2954179"/>
            <a:ext cx="499943" cy="499943"/>
          </a:xfrm>
          <a:prstGeom prst="roundRect">
            <a:avLst>
              <a:gd name="adj" fmla="val 13333"/>
            </a:avLst>
          </a:prstGeom>
          <a:solidFill>
            <a:srgbClr val="223D4D"/>
          </a:solidFill>
          <a:ln/>
        </p:spPr>
      </p:sp>
      <p:sp>
        <p:nvSpPr>
          <p:cNvPr id="10" name="Text 7"/>
          <p:cNvSpPr/>
          <p:nvPr/>
        </p:nvSpPr>
        <p:spPr>
          <a:xfrm>
            <a:off x="7544752" y="2995851"/>
            <a:ext cx="263009" cy="416481"/>
          </a:xfrm>
          <a:prstGeom prst="rect">
            <a:avLst/>
          </a:prstGeom>
          <a:noFill/>
          <a:ln/>
        </p:spPr>
        <p:txBody>
          <a:bodyPr wrap="none" rtlCol="0" anchor="t"/>
          <a:lstStyle/>
          <a:p>
            <a:pPr marL="0" indent="0" algn="ctr">
              <a:lnSpc>
                <a:spcPts val="3281"/>
              </a:lnSpc>
              <a:buNone/>
            </a:pPr>
            <a:r>
              <a:rPr lang="en-US" sz="2624" dirty="0">
                <a:solidFill>
                  <a:srgbClr val="FFFFFF"/>
                </a:solidFill>
                <a:latin typeface="Unbounded" pitchFamily="34" charset="0"/>
                <a:ea typeface="Unbounded" pitchFamily="34" charset="-122"/>
                <a:cs typeface="Unbounded" pitchFamily="34" charset="-120"/>
              </a:rPr>
              <a:t>2</a:t>
            </a:r>
            <a:endParaRPr lang="en-US" sz="2624" dirty="0"/>
          </a:p>
        </p:txBody>
      </p:sp>
      <p:sp>
        <p:nvSpPr>
          <p:cNvPr id="11" name="Text 8"/>
          <p:cNvSpPr/>
          <p:nvPr/>
        </p:nvSpPr>
        <p:spPr>
          <a:xfrm>
            <a:off x="8148399" y="3030498"/>
            <a:ext cx="2777490" cy="347186"/>
          </a:xfrm>
          <a:prstGeom prst="rect">
            <a:avLst/>
          </a:prstGeom>
          <a:noFill/>
          <a:ln/>
        </p:spPr>
        <p:txBody>
          <a:bodyPr wrap="none" rtlCol="0" anchor="t"/>
          <a:lstStyle/>
          <a:p>
            <a:pPr marL="0" indent="0">
              <a:lnSpc>
                <a:spcPts val="2734"/>
              </a:lnSpc>
              <a:buNone/>
            </a:pPr>
            <a:r>
              <a:rPr lang="en-US" sz="2187" dirty="0">
                <a:solidFill>
                  <a:srgbClr val="FFFFFF"/>
                </a:solidFill>
                <a:latin typeface="Unbounded" pitchFamily="34" charset="0"/>
                <a:ea typeface="Unbounded" pitchFamily="34" charset="-122"/>
                <a:cs typeface="Unbounded" pitchFamily="34" charset="-120"/>
              </a:rPr>
              <a:t>Link Analysis</a:t>
            </a:r>
            <a:endParaRPr lang="en-US" sz="2187" dirty="0"/>
          </a:p>
        </p:txBody>
      </p:sp>
      <p:sp>
        <p:nvSpPr>
          <p:cNvPr id="12" name="Text 9"/>
          <p:cNvSpPr/>
          <p:nvPr/>
        </p:nvSpPr>
        <p:spPr>
          <a:xfrm>
            <a:off x="8148399" y="3510915"/>
            <a:ext cx="4133612" cy="1066205"/>
          </a:xfrm>
          <a:prstGeom prst="rect">
            <a:avLst/>
          </a:prstGeom>
          <a:noFill/>
          <a:ln/>
        </p:spPr>
        <p:txBody>
          <a:bodyPr wrap="square" rtlCol="0" anchor="t"/>
          <a:lstStyle/>
          <a:p>
            <a:pPr marL="0" indent="0">
              <a:lnSpc>
                <a:spcPts val="2799"/>
              </a:lnSpc>
              <a:buNone/>
            </a:pPr>
            <a:r>
              <a:rPr lang="en-US" sz="1750" dirty="0">
                <a:solidFill>
                  <a:srgbClr val="CAD6DE"/>
                </a:solidFill>
                <a:latin typeface="Cabin" pitchFamily="34" charset="0"/>
                <a:ea typeface="Cabin" pitchFamily="34" charset="-122"/>
                <a:cs typeface="Cabin" pitchFamily="34" charset="-120"/>
              </a:rPr>
              <a:t>To analyze the different types links of websites of Sanskrit Universities and webpages of their libraries.</a:t>
            </a:r>
            <a:endParaRPr lang="en-US" sz="1750" dirty="0"/>
          </a:p>
        </p:txBody>
      </p:sp>
      <p:sp>
        <p:nvSpPr>
          <p:cNvPr id="13" name="Shape 10"/>
          <p:cNvSpPr/>
          <p:nvPr/>
        </p:nvSpPr>
        <p:spPr>
          <a:xfrm>
            <a:off x="2348389" y="4972883"/>
            <a:ext cx="499943" cy="499943"/>
          </a:xfrm>
          <a:prstGeom prst="roundRect">
            <a:avLst>
              <a:gd name="adj" fmla="val 13333"/>
            </a:avLst>
          </a:prstGeom>
          <a:solidFill>
            <a:srgbClr val="223D4D"/>
          </a:solidFill>
          <a:ln/>
        </p:spPr>
      </p:sp>
      <p:sp>
        <p:nvSpPr>
          <p:cNvPr id="14" name="Text 11"/>
          <p:cNvSpPr/>
          <p:nvPr/>
        </p:nvSpPr>
        <p:spPr>
          <a:xfrm>
            <a:off x="2464356" y="5014555"/>
            <a:ext cx="268010" cy="416481"/>
          </a:xfrm>
          <a:prstGeom prst="rect">
            <a:avLst/>
          </a:prstGeom>
          <a:noFill/>
          <a:ln/>
        </p:spPr>
        <p:txBody>
          <a:bodyPr wrap="none" rtlCol="0" anchor="t"/>
          <a:lstStyle/>
          <a:p>
            <a:pPr marL="0" indent="0" algn="ctr">
              <a:lnSpc>
                <a:spcPts val="3281"/>
              </a:lnSpc>
              <a:buNone/>
            </a:pPr>
            <a:r>
              <a:rPr lang="en-US" sz="2624" dirty="0">
                <a:solidFill>
                  <a:srgbClr val="FFFFFF"/>
                </a:solidFill>
                <a:latin typeface="Unbounded" pitchFamily="34" charset="0"/>
                <a:ea typeface="Unbounded" pitchFamily="34" charset="-122"/>
                <a:cs typeface="Unbounded" pitchFamily="34" charset="-120"/>
              </a:rPr>
              <a:t>3</a:t>
            </a:r>
            <a:endParaRPr lang="en-US" sz="2624" dirty="0"/>
          </a:p>
        </p:txBody>
      </p:sp>
      <p:sp>
        <p:nvSpPr>
          <p:cNvPr id="15" name="Text 12"/>
          <p:cNvSpPr/>
          <p:nvPr/>
        </p:nvSpPr>
        <p:spPr>
          <a:xfrm>
            <a:off x="3070503" y="5049203"/>
            <a:ext cx="4133612" cy="694373"/>
          </a:xfrm>
          <a:prstGeom prst="rect">
            <a:avLst/>
          </a:prstGeom>
          <a:noFill/>
          <a:ln/>
        </p:spPr>
        <p:txBody>
          <a:bodyPr wrap="square" rtlCol="0" anchor="t"/>
          <a:lstStyle/>
          <a:p>
            <a:pPr marL="0" indent="0">
              <a:lnSpc>
                <a:spcPts val="2734"/>
              </a:lnSpc>
              <a:buNone/>
            </a:pPr>
            <a:r>
              <a:rPr lang="en-US" sz="2187" dirty="0">
                <a:solidFill>
                  <a:srgbClr val="FFFFFF"/>
                </a:solidFill>
                <a:latin typeface="Unbounded" pitchFamily="34" charset="0"/>
                <a:ea typeface="Unbounded" pitchFamily="34" charset="-122"/>
                <a:cs typeface="Unbounded" pitchFamily="34" charset="-120"/>
              </a:rPr>
              <a:t>Search Engine Performance</a:t>
            </a:r>
            <a:endParaRPr lang="en-US" sz="2187" dirty="0"/>
          </a:p>
        </p:txBody>
      </p:sp>
      <p:sp>
        <p:nvSpPr>
          <p:cNvPr id="16" name="Text 13"/>
          <p:cNvSpPr/>
          <p:nvPr/>
        </p:nvSpPr>
        <p:spPr>
          <a:xfrm>
            <a:off x="3070503" y="5876806"/>
            <a:ext cx="4133612" cy="710803"/>
          </a:xfrm>
          <a:prstGeom prst="rect">
            <a:avLst/>
          </a:prstGeom>
          <a:noFill/>
          <a:ln/>
        </p:spPr>
        <p:txBody>
          <a:bodyPr wrap="square" rtlCol="0" anchor="t"/>
          <a:lstStyle/>
          <a:p>
            <a:pPr marL="0" indent="0">
              <a:lnSpc>
                <a:spcPts val="2799"/>
              </a:lnSpc>
              <a:buNone/>
            </a:pPr>
            <a:r>
              <a:rPr lang="en-US" sz="1750" dirty="0">
                <a:solidFill>
                  <a:srgbClr val="CAD6DE"/>
                </a:solidFill>
                <a:latin typeface="Cabin" pitchFamily="34" charset="0"/>
                <a:ea typeface="Cabin" pitchFamily="34" charset="-122"/>
                <a:cs typeface="Cabin" pitchFamily="34" charset="-120"/>
              </a:rPr>
              <a:t>Evaluate the search engine performance for Webometric studies.</a:t>
            </a:r>
            <a:endParaRPr lang="en-US" sz="1750" dirty="0"/>
          </a:p>
        </p:txBody>
      </p:sp>
      <p:sp>
        <p:nvSpPr>
          <p:cNvPr id="17" name="Shape 14"/>
          <p:cNvSpPr/>
          <p:nvPr/>
        </p:nvSpPr>
        <p:spPr>
          <a:xfrm>
            <a:off x="7426285" y="4972883"/>
            <a:ext cx="499943" cy="499943"/>
          </a:xfrm>
          <a:prstGeom prst="roundRect">
            <a:avLst>
              <a:gd name="adj" fmla="val 13333"/>
            </a:avLst>
          </a:prstGeom>
          <a:solidFill>
            <a:srgbClr val="223D4D"/>
          </a:solidFill>
          <a:ln/>
        </p:spPr>
      </p:sp>
      <p:sp>
        <p:nvSpPr>
          <p:cNvPr id="18" name="Text 15"/>
          <p:cNvSpPr/>
          <p:nvPr/>
        </p:nvSpPr>
        <p:spPr>
          <a:xfrm>
            <a:off x="7542371" y="5014555"/>
            <a:ext cx="267653" cy="416481"/>
          </a:xfrm>
          <a:prstGeom prst="rect">
            <a:avLst/>
          </a:prstGeom>
          <a:noFill/>
          <a:ln/>
        </p:spPr>
        <p:txBody>
          <a:bodyPr wrap="none" rtlCol="0" anchor="t"/>
          <a:lstStyle/>
          <a:p>
            <a:pPr marL="0" indent="0" algn="ctr">
              <a:lnSpc>
                <a:spcPts val="3281"/>
              </a:lnSpc>
              <a:buNone/>
            </a:pPr>
            <a:r>
              <a:rPr lang="en-US" sz="2624" dirty="0">
                <a:solidFill>
                  <a:srgbClr val="FFFFFF"/>
                </a:solidFill>
                <a:latin typeface="Unbounded" pitchFamily="34" charset="0"/>
                <a:ea typeface="Unbounded" pitchFamily="34" charset="-122"/>
                <a:cs typeface="Unbounded" pitchFamily="34" charset="-120"/>
              </a:rPr>
              <a:t>4</a:t>
            </a:r>
            <a:endParaRPr lang="en-US" sz="2624" dirty="0"/>
          </a:p>
        </p:txBody>
      </p:sp>
      <p:sp>
        <p:nvSpPr>
          <p:cNvPr id="19" name="Text 16"/>
          <p:cNvSpPr/>
          <p:nvPr/>
        </p:nvSpPr>
        <p:spPr>
          <a:xfrm>
            <a:off x="8148399" y="5049203"/>
            <a:ext cx="3223617" cy="347186"/>
          </a:xfrm>
          <a:prstGeom prst="rect">
            <a:avLst/>
          </a:prstGeom>
          <a:noFill/>
          <a:ln/>
        </p:spPr>
        <p:txBody>
          <a:bodyPr wrap="none" rtlCol="0" anchor="t"/>
          <a:lstStyle/>
          <a:p>
            <a:pPr marL="0" indent="0">
              <a:lnSpc>
                <a:spcPts val="2734"/>
              </a:lnSpc>
              <a:buNone/>
            </a:pPr>
            <a:r>
              <a:rPr lang="en-US" sz="2187" dirty="0">
                <a:solidFill>
                  <a:srgbClr val="FFFFFF"/>
                </a:solidFill>
                <a:latin typeface="Unbounded" pitchFamily="34" charset="0"/>
                <a:ea typeface="Unbounded" pitchFamily="34" charset="-122"/>
                <a:cs typeface="Unbounded" pitchFamily="34" charset="-120"/>
              </a:rPr>
              <a:t>Web Impact Factor</a:t>
            </a:r>
            <a:endParaRPr lang="en-US" sz="2187" dirty="0"/>
          </a:p>
        </p:txBody>
      </p:sp>
      <p:sp>
        <p:nvSpPr>
          <p:cNvPr id="20" name="Text 17"/>
          <p:cNvSpPr/>
          <p:nvPr/>
        </p:nvSpPr>
        <p:spPr>
          <a:xfrm>
            <a:off x="8148399" y="5529620"/>
            <a:ext cx="4133612" cy="710803"/>
          </a:xfrm>
          <a:prstGeom prst="rect">
            <a:avLst/>
          </a:prstGeom>
          <a:noFill/>
          <a:ln/>
        </p:spPr>
        <p:txBody>
          <a:bodyPr wrap="square" rtlCol="0" anchor="t"/>
          <a:lstStyle/>
          <a:p>
            <a:pPr marL="0" indent="0">
              <a:lnSpc>
                <a:spcPts val="2799"/>
              </a:lnSpc>
              <a:buNone/>
            </a:pPr>
            <a:r>
              <a:rPr lang="en-US" sz="1750" dirty="0">
                <a:solidFill>
                  <a:srgbClr val="CAD6DE"/>
                </a:solidFill>
                <a:latin typeface="Cabin" pitchFamily="34" charset="0"/>
                <a:ea typeface="Cabin" pitchFamily="34" charset="-122"/>
                <a:cs typeface="Cabin" pitchFamily="34" charset="-120"/>
              </a:rPr>
              <a:t>To calculate the web impact factor (WIF) of website under study and rank</a:t>
            </a:r>
            <a:endParaRPr lang="en-US" sz="1750" dirty="0"/>
          </a:p>
        </p:txBody>
      </p:sp>
      <p:pic>
        <p:nvPicPr>
          <p:cNvPr id="21"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12836"/>
          </a:solidFill>
          <a:ln/>
        </p:spPr>
      </p:sp>
      <p:sp>
        <p:nvSpPr>
          <p:cNvPr id="4" name="Text 1"/>
          <p:cNvSpPr/>
          <p:nvPr/>
        </p:nvSpPr>
        <p:spPr>
          <a:xfrm>
            <a:off x="2348389" y="2548652"/>
            <a:ext cx="6116836" cy="555427"/>
          </a:xfrm>
          <a:prstGeom prst="rect">
            <a:avLst/>
          </a:prstGeom>
          <a:noFill/>
          <a:ln/>
        </p:spPr>
        <p:txBody>
          <a:bodyPr wrap="none" rtlCol="0" anchor="t"/>
          <a:lstStyle/>
          <a:p>
            <a:pPr marL="0" indent="0">
              <a:lnSpc>
                <a:spcPts val="4374"/>
              </a:lnSpc>
              <a:buNone/>
            </a:pPr>
            <a:r>
              <a:rPr lang="en-US" sz="3499" b="1" dirty="0">
                <a:solidFill>
                  <a:srgbClr val="FFFFFF"/>
                </a:solidFill>
                <a:latin typeface="Unbounded" pitchFamily="34" charset="0"/>
                <a:ea typeface="Unbounded" pitchFamily="34" charset="-122"/>
                <a:cs typeface="Unbounded" pitchFamily="34" charset="-120"/>
              </a:rPr>
              <a:t>METHODOLOGY USED</a:t>
            </a:r>
            <a:endParaRPr lang="en-US" sz="3499" dirty="0"/>
          </a:p>
        </p:txBody>
      </p:sp>
      <p:sp>
        <p:nvSpPr>
          <p:cNvPr id="5" name="Text 2"/>
          <p:cNvSpPr/>
          <p:nvPr/>
        </p:nvSpPr>
        <p:spPr>
          <a:xfrm>
            <a:off x="2348389" y="3548420"/>
            <a:ext cx="9933503" cy="2132409"/>
          </a:xfrm>
          <a:prstGeom prst="rect">
            <a:avLst/>
          </a:prstGeom>
          <a:noFill/>
          <a:ln/>
        </p:spPr>
        <p:txBody>
          <a:bodyPr wrap="square" rtlCol="0" anchor="t"/>
          <a:lstStyle/>
          <a:p>
            <a:pPr marL="0" indent="0">
              <a:lnSpc>
                <a:spcPts val="2799"/>
              </a:lnSpc>
              <a:buNone/>
            </a:pPr>
            <a:r>
              <a:rPr lang="en-US" sz="1750" dirty="0">
                <a:solidFill>
                  <a:srgbClr val="CAD6DE"/>
                </a:solidFill>
                <a:latin typeface="Cabin" pitchFamily="34" charset="0"/>
                <a:ea typeface="Cabin" pitchFamily="34" charset="-122"/>
                <a:cs typeface="Cabin" pitchFamily="34" charset="-120"/>
              </a:rPr>
              <a:t>The current study focuses on webometric analysis of websites of central universities of Sanskrit in India by computing web impact factor of various websites and evaluating search engine performance through webometric study. The primary data is obtained from the websites of selected institutes using survey and observation methods (as shown in table-3). Google, Yahoo Search, All the Web are the search engines and different online free SEO optimisation tool were used to analyse links, search engine performance, and domain authority of Sanskrit Universities website.</a:t>
            </a:r>
            <a:endParaRPr lang="en-US" sz="1750" dirty="0"/>
          </a:p>
        </p:txBody>
      </p:sp>
      <p:pic>
        <p:nvPicPr>
          <p:cNvPr id="6"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12836"/>
          </a:solidFill>
          <a:ln/>
        </p:spPr>
      </p:sp>
      <p:sp>
        <p:nvSpPr>
          <p:cNvPr id="4" name="Text 1"/>
          <p:cNvSpPr/>
          <p:nvPr/>
        </p:nvSpPr>
        <p:spPr>
          <a:xfrm>
            <a:off x="2348389" y="1543526"/>
            <a:ext cx="9393793" cy="555427"/>
          </a:xfrm>
          <a:prstGeom prst="rect">
            <a:avLst/>
          </a:prstGeom>
          <a:noFill/>
          <a:ln/>
        </p:spPr>
        <p:txBody>
          <a:bodyPr wrap="none" rtlCol="0" anchor="t"/>
          <a:lstStyle/>
          <a:p>
            <a:pPr marL="0" indent="0">
              <a:lnSpc>
                <a:spcPts val="4374"/>
              </a:lnSpc>
              <a:buNone/>
            </a:pPr>
            <a:r>
              <a:rPr lang="en-US" sz="3499" b="1" dirty="0">
                <a:solidFill>
                  <a:srgbClr val="FFFFFF"/>
                </a:solidFill>
                <a:latin typeface="Unbounded" pitchFamily="34" charset="0"/>
                <a:ea typeface="Unbounded" pitchFamily="34" charset="-122"/>
                <a:cs typeface="Unbounded" pitchFamily="34" charset="-120"/>
              </a:rPr>
              <a:t>DATA ANALYSIS AND DISCUSSION</a:t>
            </a:r>
            <a:endParaRPr lang="en-US" sz="3499" dirty="0"/>
          </a:p>
        </p:txBody>
      </p:sp>
      <p:sp>
        <p:nvSpPr>
          <p:cNvPr id="5" name="Text 2"/>
          <p:cNvSpPr/>
          <p:nvPr/>
        </p:nvSpPr>
        <p:spPr>
          <a:xfrm>
            <a:off x="2348389" y="2543294"/>
            <a:ext cx="9933503" cy="444341"/>
          </a:xfrm>
          <a:prstGeom prst="rect">
            <a:avLst/>
          </a:prstGeom>
          <a:noFill/>
          <a:ln/>
        </p:spPr>
        <p:txBody>
          <a:bodyPr wrap="none" rtlCol="0" anchor="t"/>
          <a:lstStyle/>
          <a:p>
            <a:pPr marL="0" indent="0">
              <a:lnSpc>
                <a:spcPts val="3499"/>
              </a:lnSpc>
              <a:buNone/>
            </a:pPr>
            <a:r>
              <a:rPr lang="en-US" sz="2187" b="1" dirty="0">
                <a:solidFill>
                  <a:srgbClr val="FFFFFF"/>
                </a:solidFill>
                <a:latin typeface="Cabin" pitchFamily="34" charset="0"/>
                <a:ea typeface="Cabin" pitchFamily="34" charset="-122"/>
                <a:cs typeface="Cabin" pitchFamily="34" charset="-120"/>
              </a:rPr>
              <a:t>6.1 Analysis of Websites URL</a:t>
            </a:r>
            <a:endParaRPr lang="en-US" sz="2187" dirty="0"/>
          </a:p>
        </p:txBody>
      </p:sp>
      <p:sp>
        <p:nvSpPr>
          <p:cNvPr id="6" name="Text 3"/>
          <p:cNvSpPr/>
          <p:nvPr/>
        </p:nvSpPr>
        <p:spPr>
          <a:xfrm>
            <a:off x="2348389" y="3237548"/>
            <a:ext cx="9933503" cy="2843213"/>
          </a:xfrm>
          <a:prstGeom prst="rect">
            <a:avLst/>
          </a:prstGeom>
          <a:noFill/>
          <a:ln/>
        </p:spPr>
        <p:txBody>
          <a:bodyPr wrap="square" rtlCol="0" anchor="t"/>
          <a:lstStyle/>
          <a:p>
            <a:pPr marL="0" indent="0">
              <a:lnSpc>
                <a:spcPts val="2799"/>
              </a:lnSpc>
              <a:buNone/>
            </a:pPr>
            <a:r>
              <a:rPr lang="en-US" sz="1750" dirty="0">
                <a:solidFill>
                  <a:srgbClr val="CAD6DE"/>
                </a:solidFill>
                <a:latin typeface="Cabin" pitchFamily="34" charset="0"/>
                <a:ea typeface="Cabin" pitchFamily="34" charset="-122"/>
                <a:cs typeface="Cabin" pitchFamily="34" charset="-120"/>
              </a:rPr>
              <a:t>A universal resource locator (URL), often known as a web address, is a specified character string that serves as a resource reference. The transfer protocol is specified in the first portion of the URL, followed by the directory and file names in the second section. The domain name was taken into account when examining the URL of the website. Table 2A shows the URL analysis of websites, and after analysis it was determined that two university websites use.ac.in as domain name in their URLs, whilst one (CSU) website uses.nic as domain name in their URLs. Further all the Sanskrit university websites are using .in (stand for country India) as country code in their URLs. Table 2B shows that there is no separate website of library in any of the Sanskrit University. Library data of all the three universities reflects on the subdomain and webpages.</a:t>
            </a:r>
            <a:endParaRPr lang="en-US" sz="1750" dirty="0"/>
          </a:p>
        </p:txBody>
      </p:sp>
      <p:sp>
        <p:nvSpPr>
          <p:cNvPr id="7" name="Text 4"/>
          <p:cNvSpPr/>
          <p:nvPr/>
        </p:nvSpPr>
        <p:spPr>
          <a:xfrm>
            <a:off x="2348389" y="6330672"/>
            <a:ext cx="9933503" cy="355402"/>
          </a:xfrm>
          <a:prstGeom prst="rect">
            <a:avLst/>
          </a:prstGeom>
          <a:noFill/>
          <a:ln/>
        </p:spPr>
        <p:txBody>
          <a:bodyPr wrap="none" rtlCol="0" anchor="t"/>
          <a:lstStyle/>
          <a:p>
            <a:pPr marL="0" indent="0">
              <a:lnSpc>
                <a:spcPts val="2799"/>
              </a:lnSpc>
              <a:buNone/>
            </a:pPr>
            <a:endParaRPr lang="en-US" sz="1750" dirty="0"/>
          </a:p>
        </p:txBody>
      </p:sp>
      <p:pic>
        <p:nvPicPr>
          <p:cNvPr id="8"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12836"/>
          </a:solidFill>
          <a:ln/>
        </p:spPr>
      </p:sp>
      <p:sp>
        <p:nvSpPr>
          <p:cNvPr id="4" name="Text 1"/>
          <p:cNvSpPr/>
          <p:nvPr/>
        </p:nvSpPr>
        <p:spPr>
          <a:xfrm>
            <a:off x="2348389" y="1590675"/>
            <a:ext cx="5554980" cy="694373"/>
          </a:xfrm>
          <a:prstGeom prst="rect">
            <a:avLst/>
          </a:prstGeom>
          <a:noFill/>
          <a:ln/>
        </p:spPr>
        <p:txBody>
          <a:bodyPr wrap="none" rtlCol="0" anchor="t"/>
          <a:lstStyle/>
          <a:p>
            <a:pPr marL="0" indent="0">
              <a:lnSpc>
                <a:spcPts val="5468"/>
              </a:lnSpc>
              <a:buNone/>
            </a:pPr>
            <a:r>
              <a:rPr lang="en-US" sz="4374" dirty="0">
                <a:solidFill>
                  <a:srgbClr val="FFFFFF"/>
                </a:solidFill>
                <a:latin typeface="Unbounded" pitchFamily="34" charset="0"/>
                <a:ea typeface="Unbounded" pitchFamily="34" charset="-122"/>
                <a:cs typeface="Unbounded" pitchFamily="34" charset="-120"/>
              </a:rPr>
              <a:t>CONCLUSION</a:t>
            </a:r>
            <a:endParaRPr lang="en-US" sz="4374" dirty="0"/>
          </a:p>
        </p:txBody>
      </p:sp>
      <p:sp>
        <p:nvSpPr>
          <p:cNvPr id="5" name="Text 2"/>
          <p:cNvSpPr/>
          <p:nvPr/>
        </p:nvSpPr>
        <p:spPr>
          <a:xfrm>
            <a:off x="2348389" y="2729389"/>
            <a:ext cx="9933503" cy="3909417"/>
          </a:xfrm>
          <a:prstGeom prst="rect">
            <a:avLst/>
          </a:prstGeom>
          <a:noFill/>
          <a:ln/>
        </p:spPr>
        <p:txBody>
          <a:bodyPr wrap="square" rtlCol="0" anchor="t"/>
          <a:lstStyle/>
          <a:p>
            <a:pPr marL="0" indent="0">
              <a:lnSpc>
                <a:spcPts val="2799"/>
              </a:lnSpc>
              <a:buNone/>
            </a:pPr>
            <a:r>
              <a:rPr lang="en-US" sz="1750" dirty="0">
                <a:solidFill>
                  <a:srgbClr val="CAD6DE"/>
                </a:solidFill>
                <a:latin typeface="Cabin" pitchFamily="34" charset="0"/>
                <a:ea typeface="Cabin" pitchFamily="34" charset="-122"/>
                <a:cs typeface="Cabin" pitchFamily="34" charset="-120"/>
              </a:rPr>
              <a:t>Search engine search facilities are continually changing, which is a major impediment to webometrics research, for example, Yahoo, Altavista, and other web-link search engines no longer function as a search analysis tool. Indeed, the Webometrics study field suffers from a scarcity of relevant and robust measuring instruments. Future Webometrics problems include quantitative methods such as sampling web pages and web links, domain and page authority measuring tools, and qualitative methods such as web link interpretation and classification. In general, online link analysis of university websites is reliable, but in practise, web connections are unequal to citations in scholarly publications, because university website content mentions related other sites. This study reflects a direct relationship with the related links. The universities having a greater number of link pages obviously encompass more impact factor. The study observed that university owing to possess more web sites hence, comprises maximum web impact factor among central universities of Sanskrit.</a:t>
            </a:r>
            <a:endParaRPr lang="en-US" sz="1750" dirty="0"/>
          </a:p>
        </p:txBody>
      </p:sp>
      <p:pic>
        <p:nvPicPr>
          <p:cNvPr id="6"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12836"/>
          </a:solidFill>
          <a:ln/>
        </p:spPr>
      </p:sp>
      <p:sp>
        <p:nvSpPr>
          <p:cNvPr id="4" name="Text 1"/>
          <p:cNvSpPr/>
          <p:nvPr/>
        </p:nvSpPr>
        <p:spPr>
          <a:xfrm>
            <a:off x="2348389" y="1368623"/>
            <a:ext cx="5554980" cy="694373"/>
          </a:xfrm>
          <a:prstGeom prst="rect">
            <a:avLst/>
          </a:prstGeom>
          <a:noFill/>
          <a:ln/>
        </p:spPr>
        <p:txBody>
          <a:bodyPr wrap="none" rtlCol="0" anchor="t"/>
          <a:lstStyle/>
          <a:p>
            <a:pPr marL="0" indent="0">
              <a:lnSpc>
                <a:spcPts val="5468"/>
              </a:lnSpc>
              <a:buNone/>
            </a:pPr>
            <a:r>
              <a:rPr lang="en-US" sz="4374" dirty="0">
                <a:solidFill>
                  <a:srgbClr val="FFFFFF"/>
                </a:solidFill>
                <a:latin typeface="Unbounded" pitchFamily="34" charset="0"/>
                <a:ea typeface="Unbounded" pitchFamily="34" charset="-122"/>
                <a:cs typeface="Unbounded" pitchFamily="34" charset="-120"/>
              </a:rPr>
              <a:t>References</a:t>
            </a:r>
            <a:endParaRPr lang="en-US" sz="4374" dirty="0"/>
          </a:p>
        </p:txBody>
      </p:sp>
      <p:sp>
        <p:nvSpPr>
          <p:cNvPr id="5" name="Text 2"/>
          <p:cNvSpPr/>
          <p:nvPr/>
        </p:nvSpPr>
        <p:spPr>
          <a:xfrm>
            <a:off x="2703790" y="2507337"/>
            <a:ext cx="9578102" cy="710803"/>
          </a:xfrm>
          <a:prstGeom prst="rect">
            <a:avLst/>
          </a:prstGeom>
          <a:noFill/>
          <a:ln/>
        </p:spPr>
        <p:txBody>
          <a:bodyPr wrap="square" rtlCol="0" anchor="t"/>
          <a:lstStyle/>
          <a:p>
            <a:pPr marL="342900" indent="-342900" algn="l">
              <a:lnSpc>
                <a:spcPts val="2799"/>
              </a:lnSpc>
              <a:buSzPct val="100000"/>
              <a:buFont typeface="+mj-lt"/>
              <a:buAutoNum type="arabicPeriod"/>
            </a:pPr>
            <a:r>
              <a:rPr lang="en-US" sz="1750" dirty="0">
                <a:solidFill>
                  <a:srgbClr val="CAD6DE"/>
                </a:solidFill>
                <a:latin typeface="Cabin" pitchFamily="34" charset="0"/>
                <a:ea typeface="Cabin" pitchFamily="34" charset="-122"/>
                <a:cs typeface="Cabin" pitchFamily="34" charset="-120"/>
              </a:rPr>
              <a:t>Björneborn, L. (n.d.). Small-World Link Structures across an Academic Web Space: A Library and Information Science Approach.</a:t>
            </a:r>
            <a:endParaRPr lang="en-US" sz="1750" dirty="0"/>
          </a:p>
        </p:txBody>
      </p:sp>
      <p:sp>
        <p:nvSpPr>
          <p:cNvPr id="6" name="Text 3"/>
          <p:cNvSpPr/>
          <p:nvPr/>
        </p:nvSpPr>
        <p:spPr>
          <a:xfrm>
            <a:off x="2703790" y="3306961"/>
            <a:ext cx="9578102" cy="710803"/>
          </a:xfrm>
          <a:prstGeom prst="rect">
            <a:avLst/>
          </a:prstGeom>
          <a:noFill/>
          <a:ln/>
        </p:spPr>
        <p:txBody>
          <a:bodyPr wrap="square" rtlCol="0" anchor="t"/>
          <a:lstStyle/>
          <a:p>
            <a:pPr marL="342900" indent="-342900" algn="l">
              <a:lnSpc>
                <a:spcPts val="2799"/>
              </a:lnSpc>
              <a:buSzPct val="100000"/>
              <a:buFont typeface="+mj-lt"/>
              <a:buAutoNum type="arabicPeriod" startAt="2"/>
            </a:pPr>
            <a:r>
              <a:rPr lang="en-US" sz="1750" dirty="0">
                <a:solidFill>
                  <a:srgbClr val="CAD6DE"/>
                </a:solidFill>
                <a:latin typeface="Cabin" pitchFamily="34" charset="0"/>
                <a:ea typeface="Cabin" pitchFamily="34" charset="-122"/>
                <a:cs typeface="Cabin" pitchFamily="34" charset="-120"/>
              </a:rPr>
              <a:t>Björneborn, L., &amp; Ingwersen, P. (2001). Perspectives of webometrics. </a:t>
            </a:r>
            <a:r>
              <a:rPr lang="en-US" sz="1750" i="1" dirty="0">
                <a:solidFill>
                  <a:srgbClr val="CAD6DE"/>
                </a:solidFill>
                <a:latin typeface="Cabin" pitchFamily="34" charset="0"/>
                <a:ea typeface="Cabin" pitchFamily="34" charset="-122"/>
                <a:cs typeface="Cabin" pitchFamily="34" charset="-120"/>
              </a:rPr>
              <a:t>Scientometrics, 50</a:t>
            </a:r>
            <a:r>
              <a:rPr lang="en-US" sz="1750" dirty="0">
                <a:solidFill>
                  <a:srgbClr val="CAD6DE"/>
                </a:solidFill>
                <a:latin typeface="Cabin" pitchFamily="34" charset="0"/>
                <a:ea typeface="Cabin" pitchFamily="34" charset="-122"/>
                <a:cs typeface="Cabin" pitchFamily="34" charset="-120"/>
              </a:rPr>
              <a:t>(1), 65–82. </a:t>
            </a:r>
            <a:r>
              <a:rPr lang="en-US" sz="1750" u="sng" dirty="0">
                <a:solidFill>
                  <a:srgbClr val="0A988B"/>
                </a:solidFill>
                <a:latin typeface="Cabin" pitchFamily="34" charset="0"/>
                <a:ea typeface="Cabin" pitchFamily="34" charset="-122"/>
                <a:cs typeface="Cabin" pitchFamily="34" charset="-120"/>
                <a:hlinkClick r:id="rId4">
                  <a:extLst>
                    <a:ext uri="{A12FA001-AC4F-418D-AE19-62706E023703}">
                      <ahyp:hlinkClr xmlns:ahyp="http://schemas.microsoft.com/office/drawing/2018/hyperlinkcolor" xmlns="" val="tx"/>
                    </a:ext>
                  </a:extLst>
                </a:hlinkClick>
              </a:rPr>
              <a:t>DOI: 10.1023/A:1005642218907</a:t>
            </a:r>
            <a:endParaRPr lang="en-US" sz="1750" dirty="0"/>
          </a:p>
        </p:txBody>
      </p:sp>
      <p:sp>
        <p:nvSpPr>
          <p:cNvPr id="7" name="Text 4"/>
          <p:cNvSpPr/>
          <p:nvPr/>
        </p:nvSpPr>
        <p:spPr>
          <a:xfrm>
            <a:off x="2703790" y="4106585"/>
            <a:ext cx="9578102" cy="710803"/>
          </a:xfrm>
          <a:prstGeom prst="rect">
            <a:avLst/>
          </a:prstGeom>
          <a:noFill/>
          <a:ln/>
        </p:spPr>
        <p:txBody>
          <a:bodyPr wrap="square" rtlCol="0" anchor="t"/>
          <a:lstStyle/>
          <a:p>
            <a:pPr marL="342900" indent="-342900" algn="l">
              <a:lnSpc>
                <a:spcPts val="2799"/>
              </a:lnSpc>
              <a:buSzPct val="100000"/>
              <a:buFont typeface="+mj-lt"/>
              <a:buAutoNum type="arabicPeriod" startAt="3"/>
            </a:pPr>
            <a:r>
              <a:rPr lang="en-US" sz="1750" dirty="0">
                <a:solidFill>
                  <a:srgbClr val="CAD6DE"/>
                </a:solidFill>
                <a:latin typeface="Cabin" pitchFamily="34" charset="0"/>
                <a:ea typeface="Cabin" pitchFamily="34" charset="-122"/>
                <a:cs typeface="Cabin" pitchFamily="34" charset="-120"/>
              </a:rPr>
              <a:t>Barphe, K. D., &amp; Uttamrao, V. (2022). A Study of Web Credibility of Sanskrit University Websites in India. </a:t>
            </a:r>
            <a:r>
              <a:rPr lang="en-US" sz="1750" i="1" dirty="0">
                <a:solidFill>
                  <a:srgbClr val="CAD6DE"/>
                </a:solidFill>
                <a:latin typeface="Cabin" pitchFamily="34" charset="0"/>
                <a:ea typeface="Cabin" pitchFamily="34" charset="-122"/>
                <a:cs typeface="Cabin" pitchFamily="34" charset="-120"/>
              </a:rPr>
              <a:t>Peer Reviewed &amp; UGC CARE Listed Journal, IX</a:t>
            </a:r>
            <a:r>
              <a:rPr lang="en-US" sz="1750" dirty="0">
                <a:solidFill>
                  <a:srgbClr val="CAD6DE"/>
                </a:solidFill>
                <a:latin typeface="Cabin" pitchFamily="34" charset="0"/>
                <a:ea typeface="Cabin" pitchFamily="34" charset="-122"/>
                <a:cs typeface="Cabin" pitchFamily="34" charset="-120"/>
              </a:rPr>
              <a:t>(Issue-II).</a:t>
            </a:r>
            <a:endParaRPr lang="en-US" sz="1750" dirty="0"/>
          </a:p>
        </p:txBody>
      </p:sp>
      <p:sp>
        <p:nvSpPr>
          <p:cNvPr id="8" name="Text 5"/>
          <p:cNvSpPr/>
          <p:nvPr/>
        </p:nvSpPr>
        <p:spPr>
          <a:xfrm>
            <a:off x="2703790" y="4906208"/>
            <a:ext cx="9578102" cy="355402"/>
          </a:xfrm>
          <a:prstGeom prst="rect">
            <a:avLst/>
          </a:prstGeom>
          <a:noFill/>
          <a:ln/>
        </p:spPr>
        <p:txBody>
          <a:bodyPr wrap="none" rtlCol="0" anchor="t"/>
          <a:lstStyle/>
          <a:p>
            <a:pPr marL="342900" indent="-342900" algn="l">
              <a:lnSpc>
                <a:spcPts val="2799"/>
              </a:lnSpc>
              <a:buSzPct val="100000"/>
              <a:buFont typeface="+mj-lt"/>
              <a:buAutoNum type="arabicPeriod" startAt="4"/>
            </a:pPr>
            <a:r>
              <a:rPr lang="en-US" sz="1750" dirty="0">
                <a:solidFill>
                  <a:srgbClr val="CAD6DE"/>
                </a:solidFill>
                <a:latin typeface="Cabin" pitchFamily="34" charset="0"/>
                <a:ea typeface="Cabin" pitchFamily="34" charset="-122"/>
                <a:cs typeface="Cabin" pitchFamily="34" charset="-120"/>
              </a:rPr>
              <a:t>Goswami, U., Sharma, A. K., &amp; Shukla, P. (n.d.). The Webometrics.</a:t>
            </a:r>
            <a:endParaRPr lang="en-US" sz="1750" dirty="0"/>
          </a:p>
        </p:txBody>
      </p:sp>
      <p:sp>
        <p:nvSpPr>
          <p:cNvPr id="9" name="Text 6"/>
          <p:cNvSpPr/>
          <p:nvPr/>
        </p:nvSpPr>
        <p:spPr>
          <a:xfrm>
            <a:off x="2703790" y="5350431"/>
            <a:ext cx="9578102" cy="710803"/>
          </a:xfrm>
          <a:prstGeom prst="rect">
            <a:avLst/>
          </a:prstGeom>
          <a:noFill/>
          <a:ln/>
        </p:spPr>
        <p:txBody>
          <a:bodyPr wrap="square" rtlCol="0" anchor="t"/>
          <a:lstStyle/>
          <a:p>
            <a:pPr marL="342900" indent="-342900" algn="l">
              <a:lnSpc>
                <a:spcPts val="2799"/>
              </a:lnSpc>
              <a:buSzPct val="100000"/>
              <a:buFont typeface="+mj-lt"/>
              <a:buAutoNum type="arabicPeriod" startAt="5"/>
            </a:pPr>
            <a:r>
              <a:rPr lang="en-US" sz="1750" dirty="0">
                <a:solidFill>
                  <a:srgbClr val="CAD6DE"/>
                </a:solidFill>
                <a:latin typeface="Cabin" pitchFamily="34" charset="0"/>
                <a:ea typeface="Cabin" pitchFamily="34" charset="-122"/>
                <a:cs typeface="Cabin" pitchFamily="34" charset="-120"/>
              </a:rPr>
              <a:t>Ingwersen, P. (1998). RESEARCH BRIEF: THE CALCULATION OF WEB IMPACT FACTOR S. In </a:t>
            </a:r>
            <a:r>
              <a:rPr lang="en-US" sz="1750" i="1" dirty="0">
                <a:solidFill>
                  <a:srgbClr val="CAD6DE"/>
                </a:solidFill>
                <a:latin typeface="Cabin" pitchFamily="34" charset="0"/>
                <a:ea typeface="Cabin" pitchFamily="34" charset="-122"/>
                <a:cs typeface="Cabin" pitchFamily="34" charset="-120"/>
              </a:rPr>
              <a:t>Journal of Documentation, 54</a:t>
            </a:r>
            <a:r>
              <a:rPr lang="en-US" sz="1750" dirty="0">
                <a:solidFill>
                  <a:srgbClr val="CAD6DE"/>
                </a:solidFill>
                <a:latin typeface="Cabin" pitchFamily="34" charset="0"/>
                <a:ea typeface="Cabin" pitchFamily="34" charset="-122"/>
                <a:cs typeface="Cabin" pitchFamily="34" charset="-120"/>
              </a:rPr>
              <a:t>(2).</a:t>
            </a:r>
            <a:endParaRPr lang="en-US" sz="1750" dirty="0"/>
          </a:p>
        </p:txBody>
      </p:sp>
      <p:sp>
        <p:nvSpPr>
          <p:cNvPr id="10" name="Text 7"/>
          <p:cNvSpPr/>
          <p:nvPr/>
        </p:nvSpPr>
        <p:spPr>
          <a:xfrm>
            <a:off x="2703790" y="6150054"/>
            <a:ext cx="9578102" cy="710803"/>
          </a:xfrm>
          <a:prstGeom prst="rect">
            <a:avLst/>
          </a:prstGeom>
          <a:noFill/>
          <a:ln/>
        </p:spPr>
        <p:txBody>
          <a:bodyPr wrap="square" rtlCol="0" anchor="t"/>
          <a:lstStyle/>
          <a:p>
            <a:pPr marL="342900" indent="-342900" algn="l">
              <a:lnSpc>
                <a:spcPts val="2799"/>
              </a:lnSpc>
              <a:buSzPct val="100000"/>
              <a:buFont typeface="+mj-lt"/>
              <a:buAutoNum type="arabicPeriod" startAt="6"/>
            </a:pPr>
            <a:r>
              <a:rPr lang="en-US" sz="1750" dirty="0">
                <a:solidFill>
                  <a:srgbClr val="CAD6DE"/>
                </a:solidFill>
                <a:latin typeface="Cabin" pitchFamily="34" charset="0"/>
                <a:ea typeface="Cabin" pitchFamily="34" charset="-122"/>
                <a:cs typeface="Cabin" pitchFamily="34" charset="-120"/>
              </a:rPr>
              <a:t>Jeyshankar, R., &amp; Ramesh Babu, B. (2009). Websites of universities in Tamil Nadu: A webometric study. In </a:t>
            </a:r>
            <a:r>
              <a:rPr lang="en-US" sz="1750" i="1" dirty="0">
                <a:solidFill>
                  <a:srgbClr val="CAD6DE"/>
                </a:solidFill>
                <a:latin typeface="Cabin" pitchFamily="34" charset="0"/>
                <a:ea typeface="Cabin" pitchFamily="34" charset="-122"/>
                <a:cs typeface="Cabin" pitchFamily="34" charset="-120"/>
              </a:rPr>
              <a:t>Annals of Library and Information Studies, 56</a:t>
            </a:r>
            <a:r>
              <a:rPr lang="en-US" sz="1750" dirty="0">
                <a:solidFill>
                  <a:srgbClr val="CAD6DE"/>
                </a:solidFill>
                <a:latin typeface="Cabin" pitchFamily="34" charset="0"/>
                <a:ea typeface="Cabin" pitchFamily="34" charset="-122"/>
                <a:cs typeface="Cabin" pitchFamily="34" charset="-120"/>
              </a:rPr>
              <a:t>. </a:t>
            </a:r>
            <a:r>
              <a:rPr lang="en-US" sz="1750" u="sng" dirty="0">
                <a:solidFill>
                  <a:srgbClr val="0A988B"/>
                </a:solidFill>
                <a:latin typeface="Cabin" pitchFamily="34" charset="0"/>
                <a:ea typeface="Cabin" pitchFamily="34" charset="-122"/>
                <a:cs typeface="Cabin" pitchFamily="34" charset="-120"/>
                <a:hlinkClick r:id="rId5">
                  <a:extLst>
                    <a:ext uri="{A12FA001-AC4F-418D-AE19-62706E023703}">
                      <ahyp:hlinkClr xmlns:ahyp="http://schemas.microsoft.com/office/drawing/2018/hyperlinkcolor" xmlns="" val="tx"/>
                    </a:ext>
                  </a:extLst>
                </a:hlinkClick>
              </a:rPr>
              <a:t>www.tnuniv.ac.in</a:t>
            </a:r>
            <a:endParaRPr lang="en-US" sz="1750" dirty="0"/>
          </a:p>
        </p:txBody>
      </p:sp>
      <p:pic>
        <p:nvPicPr>
          <p:cNvPr id="11" name="Image 1" descr="preencoded.png">
            <a:hlinkClick r:id="rId6"/>
          </p:cNvPr>
          <p:cNvPicPr>
            <a:picLocks noChangeAspect="1"/>
          </p:cNvPicPr>
          <p:nvPr/>
        </p:nvPicPr>
        <p:blipFill>
          <a:blip r:embed="rId7"/>
          <a:stretch>
            <a:fillRect/>
          </a:stretch>
        </p:blipFill>
        <p:spPr>
          <a:xfrm>
            <a:off x="12242153" y="7589520"/>
            <a:ext cx="2296807" cy="54864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12836"/>
          </a:solidFill>
          <a:ln/>
        </p:spPr>
      </p:sp>
      <p:pic>
        <p:nvPicPr>
          <p:cNvPr id="4" name="Image 1" descr="preencoded.png"/>
          <p:cNvPicPr>
            <a:picLocks noChangeAspect="1"/>
          </p:cNvPicPr>
          <p:nvPr/>
        </p:nvPicPr>
        <p:blipFill>
          <a:blip r:embed="rId4"/>
          <a:stretch>
            <a:fillRect/>
          </a:stretch>
        </p:blipFill>
        <p:spPr>
          <a:xfrm>
            <a:off x="0" y="0"/>
            <a:ext cx="14630400" cy="8229600"/>
          </a:xfrm>
          <a:prstGeom prst="rect">
            <a:avLst/>
          </a:prstGeom>
        </p:spPr>
      </p:pic>
      <p:sp>
        <p:nvSpPr>
          <p:cNvPr id="5" name="Shape 1"/>
          <p:cNvSpPr/>
          <p:nvPr/>
        </p:nvSpPr>
        <p:spPr>
          <a:xfrm>
            <a:off x="0" y="0"/>
            <a:ext cx="14630400" cy="8229600"/>
          </a:xfrm>
          <a:prstGeom prst="rect">
            <a:avLst/>
          </a:prstGeom>
          <a:solidFill>
            <a:srgbClr val="112836">
              <a:alpha val="80000"/>
            </a:srgbClr>
          </a:solidFill>
          <a:ln/>
        </p:spPr>
      </p:sp>
      <p:sp>
        <p:nvSpPr>
          <p:cNvPr id="6" name="Text 2"/>
          <p:cNvSpPr/>
          <p:nvPr/>
        </p:nvSpPr>
        <p:spPr>
          <a:xfrm>
            <a:off x="2348389" y="1693664"/>
            <a:ext cx="4622959" cy="416481"/>
          </a:xfrm>
          <a:prstGeom prst="rect">
            <a:avLst/>
          </a:prstGeom>
          <a:noFill/>
          <a:ln/>
        </p:spPr>
        <p:txBody>
          <a:bodyPr wrap="none" rtlCol="0" anchor="t"/>
          <a:lstStyle/>
          <a:p>
            <a:pPr marL="0" indent="0">
              <a:lnSpc>
                <a:spcPts val="3281"/>
              </a:lnSpc>
              <a:buNone/>
            </a:pPr>
            <a:r>
              <a:rPr lang="en-US" sz="2624" dirty="0">
                <a:solidFill>
                  <a:srgbClr val="FFFFFF"/>
                </a:solidFill>
                <a:latin typeface="Unbounded" pitchFamily="34" charset="0"/>
                <a:ea typeface="Unbounded" pitchFamily="34" charset="-122"/>
                <a:cs typeface="Unbounded" pitchFamily="34" charset="-120"/>
              </a:rPr>
              <a:t>References (Continued)</a:t>
            </a:r>
            <a:endParaRPr lang="en-US" sz="2624" dirty="0"/>
          </a:p>
        </p:txBody>
      </p:sp>
      <p:sp>
        <p:nvSpPr>
          <p:cNvPr id="7" name="Text 3"/>
          <p:cNvSpPr/>
          <p:nvPr/>
        </p:nvSpPr>
        <p:spPr>
          <a:xfrm>
            <a:off x="2703790" y="2360057"/>
            <a:ext cx="9578102" cy="1066205"/>
          </a:xfrm>
          <a:prstGeom prst="rect">
            <a:avLst/>
          </a:prstGeom>
          <a:noFill/>
          <a:ln/>
        </p:spPr>
        <p:txBody>
          <a:bodyPr wrap="square" rtlCol="0" anchor="t"/>
          <a:lstStyle/>
          <a:p>
            <a:pPr marL="342900" indent="-342900" algn="l">
              <a:lnSpc>
                <a:spcPts val="2799"/>
              </a:lnSpc>
              <a:buSzPct val="100000"/>
              <a:buFont typeface="+mj-lt"/>
              <a:buAutoNum type="arabicPeriod"/>
            </a:pPr>
            <a:r>
              <a:rPr lang="en-US" sz="1750" dirty="0">
                <a:solidFill>
                  <a:srgbClr val="CAD6DE"/>
                </a:solidFill>
                <a:latin typeface="Cabin" pitchFamily="34" charset="0"/>
                <a:ea typeface="Cabin" pitchFamily="34" charset="-122"/>
                <a:cs typeface="Cabin" pitchFamily="34" charset="-120"/>
              </a:rPr>
              <a:t>Hadagali, G. S., Bulla, S. D., Baliga, A., Shettar, I. M., Hadagali Shivanand D Bulla Iranna M Shettar, G. S., Link Analyzer, W., Link Watch, B., &amp; Link, B. (n.d.). INDIAN INSTITUTES OF TECHNOLOGY’S WEBSITES IN INDIA: A WEBOMETRIC ANALYSIS. In </a:t>
            </a:r>
            <a:r>
              <a:rPr lang="en-US" sz="1750" i="1" dirty="0">
                <a:solidFill>
                  <a:srgbClr val="CAD6DE"/>
                </a:solidFill>
                <a:latin typeface="Cabin" pitchFamily="34" charset="0"/>
                <a:ea typeface="Cabin" pitchFamily="34" charset="-122"/>
                <a:cs typeface="Cabin" pitchFamily="34" charset="-120"/>
              </a:rPr>
              <a:t>Journal of Indian Library Association, 57</a:t>
            </a:r>
            <a:r>
              <a:rPr lang="en-US" sz="1750" dirty="0">
                <a:solidFill>
                  <a:srgbClr val="CAD6DE"/>
                </a:solidFill>
                <a:latin typeface="Cabin" pitchFamily="34" charset="0"/>
                <a:ea typeface="Cabin" pitchFamily="34" charset="-122"/>
                <a:cs typeface="Cabin" pitchFamily="34" charset="-120"/>
              </a:rPr>
              <a:t>(4).</a:t>
            </a:r>
            <a:endParaRPr lang="en-US" sz="1750" dirty="0"/>
          </a:p>
        </p:txBody>
      </p:sp>
      <p:sp>
        <p:nvSpPr>
          <p:cNvPr id="8" name="Text 4"/>
          <p:cNvSpPr/>
          <p:nvPr/>
        </p:nvSpPr>
        <p:spPr>
          <a:xfrm>
            <a:off x="2703790" y="3515082"/>
            <a:ext cx="9578102" cy="355402"/>
          </a:xfrm>
          <a:prstGeom prst="rect">
            <a:avLst/>
          </a:prstGeom>
          <a:noFill/>
          <a:ln/>
        </p:spPr>
        <p:txBody>
          <a:bodyPr wrap="none" rtlCol="0" anchor="t"/>
          <a:lstStyle/>
          <a:p>
            <a:pPr marL="342900" indent="-342900" algn="l">
              <a:lnSpc>
                <a:spcPts val="2799"/>
              </a:lnSpc>
              <a:buSzPct val="100000"/>
              <a:buFont typeface="+mj-lt"/>
              <a:buAutoNum type="arabicPeriod" startAt="2"/>
            </a:pPr>
            <a:r>
              <a:rPr lang="en-US" sz="1750" dirty="0">
                <a:solidFill>
                  <a:srgbClr val="CAD6DE"/>
                </a:solidFill>
                <a:latin typeface="Cabin" pitchFamily="34" charset="0"/>
                <a:ea typeface="Cabin" pitchFamily="34" charset="-122"/>
                <a:cs typeface="Cabin" pitchFamily="34" charset="-120"/>
              </a:rPr>
              <a:t>Henzinger, M. (2000). Link Analysis in Web Information Retrieval. </a:t>
            </a:r>
            <a:r>
              <a:rPr lang="en-US" sz="1750" u="sng" dirty="0">
                <a:solidFill>
                  <a:srgbClr val="0A988B"/>
                </a:solidFill>
                <a:latin typeface="Cabin" pitchFamily="34" charset="0"/>
                <a:ea typeface="Cabin" pitchFamily="34" charset="-122"/>
                <a:cs typeface="Cabin" pitchFamily="34" charset="-120"/>
                <a:hlinkClick r:id="rId5">
                  <a:extLst>
                    <a:ext uri="{A12FA001-AC4F-418D-AE19-62706E023703}">
                      <ahyp:hlinkClr xmlns:ahyp="http://schemas.microsoft.com/office/drawing/2018/hyperlinkcolor" xmlns="" val="tx"/>
                    </a:ext>
                  </a:extLst>
                </a:hlinkClick>
              </a:rPr>
              <a:t>http://www.google.com/</a:t>
            </a:r>
            <a:endParaRPr lang="en-US" sz="1750" dirty="0"/>
          </a:p>
        </p:txBody>
      </p:sp>
      <p:sp>
        <p:nvSpPr>
          <p:cNvPr id="9" name="Text 5"/>
          <p:cNvSpPr/>
          <p:nvPr/>
        </p:nvSpPr>
        <p:spPr>
          <a:xfrm>
            <a:off x="2703790" y="3959304"/>
            <a:ext cx="9578102" cy="710803"/>
          </a:xfrm>
          <a:prstGeom prst="rect">
            <a:avLst/>
          </a:prstGeom>
          <a:noFill/>
          <a:ln/>
        </p:spPr>
        <p:txBody>
          <a:bodyPr wrap="square" rtlCol="0" anchor="t"/>
          <a:lstStyle/>
          <a:p>
            <a:pPr marL="342900" indent="-342900" algn="l">
              <a:lnSpc>
                <a:spcPts val="2799"/>
              </a:lnSpc>
              <a:buSzPct val="100000"/>
              <a:buFont typeface="+mj-lt"/>
              <a:buAutoNum type="arabicPeriod" startAt="3"/>
            </a:pPr>
            <a:r>
              <a:rPr lang="en-US" sz="1750" dirty="0">
                <a:solidFill>
                  <a:srgbClr val="CAD6DE"/>
                </a:solidFill>
                <a:latin typeface="Cabin" pitchFamily="34" charset="0"/>
                <a:ea typeface="Cabin" pitchFamily="34" charset="-122"/>
                <a:cs typeface="Cabin" pitchFamily="34" charset="-120"/>
              </a:rPr>
              <a:t>Ingwersen, P. (1998). The calculation of web impact factors. </a:t>
            </a:r>
            <a:r>
              <a:rPr lang="en-US" sz="1750" i="1" dirty="0">
                <a:solidFill>
                  <a:srgbClr val="CAD6DE"/>
                </a:solidFill>
                <a:latin typeface="Cabin" pitchFamily="34" charset="0"/>
                <a:ea typeface="Cabin" pitchFamily="34" charset="-122"/>
                <a:cs typeface="Cabin" pitchFamily="34" charset="-120"/>
              </a:rPr>
              <a:t>Journal of Documentation, 54</a:t>
            </a:r>
            <a:r>
              <a:rPr lang="en-US" sz="1750" dirty="0">
                <a:solidFill>
                  <a:srgbClr val="CAD6DE"/>
                </a:solidFill>
                <a:latin typeface="Cabin" pitchFamily="34" charset="0"/>
                <a:ea typeface="Cabin" pitchFamily="34" charset="-122"/>
                <a:cs typeface="Cabin" pitchFamily="34" charset="-120"/>
              </a:rPr>
              <a:t>(2), 236–243. </a:t>
            </a:r>
            <a:r>
              <a:rPr lang="en-US" sz="1750" u="sng" dirty="0">
                <a:solidFill>
                  <a:srgbClr val="0A988B"/>
                </a:solidFill>
                <a:latin typeface="Cabin" pitchFamily="34" charset="0"/>
                <a:ea typeface="Cabin" pitchFamily="34" charset="-122"/>
                <a:cs typeface="Cabin" pitchFamily="34" charset="-120"/>
                <a:hlinkClick r:id="rId6">
                  <a:extLst>
                    <a:ext uri="{A12FA001-AC4F-418D-AE19-62706E023703}">
                      <ahyp:hlinkClr xmlns:ahyp="http://schemas.microsoft.com/office/drawing/2018/hyperlinkcolor" xmlns="" val="tx"/>
                    </a:ext>
                  </a:extLst>
                </a:hlinkClick>
              </a:rPr>
              <a:t>DOI: 10.1108/EUM0000000007167</a:t>
            </a:r>
            <a:endParaRPr lang="en-US" sz="1750" dirty="0"/>
          </a:p>
        </p:txBody>
      </p:sp>
      <p:sp>
        <p:nvSpPr>
          <p:cNvPr id="10" name="Text 6"/>
          <p:cNvSpPr/>
          <p:nvPr/>
        </p:nvSpPr>
        <p:spPr>
          <a:xfrm>
            <a:off x="2703790" y="4758928"/>
            <a:ext cx="9578102" cy="1777008"/>
          </a:xfrm>
          <a:prstGeom prst="rect">
            <a:avLst/>
          </a:prstGeom>
          <a:noFill/>
          <a:ln/>
        </p:spPr>
        <p:txBody>
          <a:bodyPr wrap="square" rtlCol="0" anchor="t"/>
          <a:lstStyle/>
          <a:p>
            <a:pPr marL="342900" indent="-342900" algn="l">
              <a:lnSpc>
                <a:spcPts val="2799"/>
              </a:lnSpc>
              <a:buSzPct val="100000"/>
              <a:buFont typeface="+mj-lt"/>
              <a:buAutoNum type="arabicPeriod" startAt="4"/>
            </a:pPr>
            <a:r>
              <a:rPr lang="en-US" sz="1750" dirty="0">
                <a:solidFill>
                  <a:srgbClr val="CAD6DE"/>
                </a:solidFill>
                <a:latin typeface="Cabin" pitchFamily="34" charset="0"/>
                <a:ea typeface="Cabin" pitchFamily="34" charset="-122"/>
                <a:cs typeface="Cabin" pitchFamily="34" charset="-120"/>
              </a:rPr>
              <a:t>Karadia, A., Karadia, A., &amp; Sahoo, J. (n.d.). Webometric Analysis of Odisha Universities’ Websites through Google Search Engine Building institutional repositories to support changing scholarly and research processes View project Research Productivity in the Fields of Social Sciences in Odisha: A Bibliometric Appraisal View project Webometric Analysis of Odisha Universities’ Websites through Google Search Engine. </a:t>
            </a:r>
            <a:r>
              <a:rPr lang="en-US" sz="1750" u="sng" dirty="0">
                <a:solidFill>
                  <a:srgbClr val="0A988B"/>
                </a:solidFill>
                <a:latin typeface="Cabin" pitchFamily="34" charset="0"/>
                <a:ea typeface="Cabin" pitchFamily="34" charset="-122"/>
                <a:cs typeface="Cabin" pitchFamily="34" charset="-120"/>
                <a:hlinkClick r:id="rId7">
                  <a:extLst>
                    <a:ext uri="{A12FA001-AC4F-418D-AE19-62706E023703}">
                      <ahyp:hlinkClr xmlns:ahyp="http://schemas.microsoft.com/office/drawing/2018/hyperlinkcolor" xmlns="" val="tx"/>
                    </a:ext>
                  </a:extLst>
                </a:hlinkClick>
              </a:rPr>
              <a:t>http://publishingindia.com/ijisl/</a:t>
            </a:r>
            <a:endParaRPr lang="en-US" sz="1750" dirty="0"/>
          </a:p>
        </p:txBody>
      </p:sp>
      <p:pic>
        <p:nvPicPr>
          <p:cNvPr id="11" name="Image 2" descr="preencoded.png">
            <a:hlinkClick r:id="rId8"/>
          </p:cNvPr>
          <p:cNvPicPr>
            <a:picLocks noChangeAspect="1"/>
          </p:cNvPicPr>
          <p:nvPr/>
        </p:nvPicPr>
        <p:blipFill>
          <a:blip r:embed="rId9"/>
          <a:stretch>
            <a:fillRect/>
          </a:stretch>
        </p:blipFill>
        <p:spPr>
          <a:xfrm>
            <a:off x="12242153" y="7589520"/>
            <a:ext cx="2296807" cy="5486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TotalTime>
  <Words>1420</Words>
  <Application>Microsoft Office PowerPoint</Application>
  <PresentationFormat>Custom</PresentationFormat>
  <Paragraphs>78</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vector>
  </TitlesOfParts>
  <Company>PptxGenJS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pc</cp:lastModifiedBy>
  <cp:revision>2</cp:revision>
  <dcterms:created xsi:type="dcterms:W3CDTF">2024-03-12T07:06:24Z</dcterms:created>
  <dcterms:modified xsi:type="dcterms:W3CDTF">2024-03-13T06:43:03Z</dcterms:modified>
</cp:coreProperties>
</file>