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sldIdLst>
    <p:sldId id="256" r:id="rId2"/>
    <p:sldId id="257" r:id="rId3"/>
    <p:sldId id="258" r:id="rId4"/>
    <p:sldId id="259" r:id="rId5"/>
    <p:sldId id="260" r:id="rId6"/>
    <p:sldId id="261" r:id="rId7"/>
    <p:sldId id="262" r:id="rId8"/>
    <p:sldId id="263" r:id="rId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2" autoAdjust="0"/>
    <p:restoredTop sz="94660"/>
  </p:normalViewPr>
  <p:slideViewPr>
    <p:cSldViewPr snapToGrid="0">
      <p:cViewPr varScale="1">
        <p:scale>
          <a:sx n="58" d="100"/>
          <a:sy n="58" d="100"/>
        </p:scale>
        <p:origin x="918"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446534" y="3085765"/>
            <a:ext cx="11262866" cy="33048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581191" y="1020431"/>
            <a:ext cx="10993549" cy="1475013"/>
          </a:xfrm>
          <a:effectLst/>
        </p:spPr>
        <p:txBody>
          <a:bodyPr anchor="b">
            <a:normAutofit/>
          </a:bodyPr>
          <a:lstStyle>
            <a:lvl1pPr>
              <a:defRPr sz="36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581194" y="2495445"/>
            <a:ext cx="10993546" cy="590321"/>
          </a:xfrm>
        </p:spPr>
        <p:txBody>
          <a:bodyPr anchor="t">
            <a:normAutofit/>
          </a:bodyPr>
          <a:lstStyle>
            <a:lvl1pPr marL="0" indent="0" algn="l">
              <a:buNone/>
              <a:defRPr sz="1600" cap="all">
                <a:solidFill>
                  <a:schemeClr val="accent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605951" y="5956137"/>
            <a:ext cx="2844800" cy="365125"/>
          </a:xfrm>
        </p:spPr>
        <p:txBody>
          <a:bodyPr/>
          <a:lstStyle>
            <a:lvl1pPr>
              <a:defRPr>
                <a:solidFill>
                  <a:schemeClr val="accent1">
                    <a:lumMod val="75000"/>
                    <a:lumOff val="25000"/>
                  </a:schemeClr>
                </a:solidFill>
              </a:defRPr>
            </a:lvl1pPr>
          </a:lstStyle>
          <a:p>
            <a:fld id="{A701B38A-F019-4A5E-870E-DCB7CF84507E}" type="datetimeFigureOut">
              <a:rPr lang="en-US" smtClean="0"/>
              <a:t>14-Oct-24</a:t>
            </a:fld>
            <a:endParaRPr lang="en-US"/>
          </a:p>
        </p:txBody>
      </p:sp>
      <p:sp>
        <p:nvSpPr>
          <p:cNvPr id="5" name="Footer Placeholder 4"/>
          <p:cNvSpPr>
            <a:spLocks noGrp="1"/>
          </p:cNvSpPr>
          <p:nvPr>
            <p:ph type="ftr" sz="quarter" idx="11"/>
          </p:nvPr>
        </p:nvSpPr>
        <p:spPr>
          <a:xfrm>
            <a:off x="581192" y="5951811"/>
            <a:ext cx="6917210" cy="365125"/>
          </a:xfrm>
        </p:spPr>
        <p:txBody>
          <a:bodyPr/>
          <a:lstStyle>
            <a:lvl1pPr>
              <a:defRPr>
                <a:solidFill>
                  <a:schemeClr val="accent1">
                    <a:lumMod val="75000"/>
                    <a:lumOff val="25000"/>
                  </a:schemeClr>
                </a:solidFill>
              </a:defRPr>
            </a:lvl1pPr>
          </a:lstStyle>
          <a:p>
            <a:endParaRPr lang="en-US"/>
          </a:p>
        </p:txBody>
      </p:sp>
      <p:sp>
        <p:nvSpPr>
          <p:cNvPr id="6" name="Slide Number Placeholder 5"/>
          <p:cNvSpPr>
            <a:spLocks noGrp="1"/>
          </p:cNvSpPr>
          <p:nvPr>
            <p:ph type="sldNum" sz="quarter" idx="12"/>
          </p:nvPr>
        </p:nvSpPr>
        <p:spPr>
          <a:xfrm>
            <a:off x="10558300" y="5956137"/>
            <a:ext cx="1016440" cy="365125"/>
          </a:xfrm>
        </p:spPr>
        <p:txBody>
          <a:bodyPr/>
          <a:lstStyle>
            <a:lvl1pPr>
              <a:defRPr>
                <a:solidFill>
                  <a:schemeClr val="accent1">
                    <a:lumMod val="75000"/>
                    <a:lumOff val="25000"/>
                  </a:schemeClr>
                </a:solidFill>
              </a:defRPr>
            </a:lvl1pPr>
          </a:lstStyle>
          <a:p>
            <a:fld id="{28352BA0-051F-480B-B2E5-2B0368D06D57}" type="slidenum">
              <a:rPr lang="en-US" smtClean="0"/>
              <a:t>‹#›</a:t>
            </a:fld>
            <a:endParaRPr lang="en-US"/>
          </a:p>
        </p:txBody>
      </p:sp>
    </p:spTree>
    <p:extLst>
      <p:ext uri="{BB962C8B-B14F-4D97-AF65-F5344CB8AC3E}">
        <p14:creationId xmlns:p14="http://schemas.microsoft.com/office/powerpoint/2010/main" val="42074641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Rectangle 6"/>
          <p:cNvSpPr>
            <a:spLocks noChangeAspect="1"/>
          </p:cNvSpPr>
          <p:nvPr/>
        </p:nvSpPr>
        <p:spPr>
          <a:xfrm>
            <a:off x="440286" y="614407"/>
            <a:ext cx="11309338" cy="118929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2" y="702156"/>
            <a:ext cx="11029616" cy="1013800"/>
          </a:xfrm>
        </p:spPr>
        <p:txBody>
          <a:bodyPr/>
          <a:lstStyle/>
          <a:p>
            <a:r>
              <a:rPr lang="en-US"/>
              <a:t>Click to edit Master title style</a:t>
            </a:r>
            <a:endParaRPr lang="en-US" dirty="0"/>
          </a:p>
        </p:txBody>
      </p:sp>
      <p:sp>
        <p:nvSpPr>
          <p:cNvPr id="3" name="Content Placeholder 2"/>
          <p:cNvSpPr>
            <a:spLocks noGrp="1"/>
          </p:cNvSpPr>
          <p:nvPr>
            <p:ph idx="1"/>
          </p:nvPr>
        </p:nvSpPr>
        <p:spPr>
          <a:xfrm>
            <a:off x="581192" y="2180496"/>
            <a:ext cx="11029615" cy="367830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701B38A-F019-4A5E-870E-DCB7CF84507E}" type="datetimeFigureOut">
              <a:rPr lang="en-US" smtClean="0"/>
              <a:t>14-Oct-24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10558300" y="5956137"/>
            <a:ext cx="1052508" cy="365125"/>
          </a:xfrm>
        </p:spPr>
        <p:txBody>
          <a:bodyPr/>
          <a:lstStyle/>
          <a:p>
            <a:fld id="{28352BA0-051F-480B-B2E5-2B0368D06D57}" type="slidenum">
              <a:rPr lang="en-US" smtClean="0"/>
              <a:t>‹#›</a:t>
            </a:fld>
            <a:endParaRPr lang="en-US"/>
          </a:p>
        </p:txBody>
      </p:sp>
    </p:spTree>
    <p:extLst>
      <p:ext uri="{BB962C8B-B14F-4D97-AF65-F5344CB8AC3E}">
        <p14:creationId xmlns:p14="http://schemas.microsoft.com/office/powerpoint/2010/main" val="30696456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8" name="Rectangle 7"/>
          <p:cNvSpPr>
            <a:spLocks noChangeAspect="1"/>
          </p:cNvSpPr>
          <p:nvPr/>
        </p:nvSpPr>
        <p:spPr>
          <a:xfrm>
            <a:off x="447817" y="5141974"/>
            <a:ext cx="11290860"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3043910"/>
            <a:ext cx="11029615" cy="1497507"/>
          </a:xfrm>
        </p:spPr>
        <p:txBody>
          <a:bodyPr anchor="b">
            <a:normAutofit/>
          </a:bodyPr>
          <a:lstStyle>
            <a:lvl1pPr algn="l">
              <a:defRPr sz="3600" b="0" cap="all">
                <a:solidFill>
                  <a:schemeClr val="accent1"/>
                </a:solidFill>
              </a:defRPr>
            </a:lvl1pPr>
          </a:lstStyle>
          <a:p>
            <a:r>
              <a:rPr lang="en-US"/>
              <a:t>Click to edit Master title style</a:t>
            </a:r>
            <a:endParaRPr lang="en-US" dirty="0"/>
          </a:p>
        </p:txBody>
      </p:sp>
      <p:sp>
        <p:nvSpPr>
          <p:cNvPr id="3" name="Text Placeholder 2"/>
          <p:cNvSpPr>
            <a:spLocks noGrp="1"/>
          </p:cNvSpPr>
          <p:nvPr>
            <p:ph type="body" idx="1"/>
          </p:nvPr>
        </p:nvSpPr>
        <p:spPr>
          <a:xfrm>
            <a:off x="581192" y="4541417"/>
            <a:ext cx="11029615" cy="600556"/>
          </a:xfrm>
        </p:spPr>
        <p:txBody>
          <a:bodyPr anchor="t">
            <a:normAutofit/>
          </a:bodyPr>
          <a:lstStyle>
            <a:lvl1pPr marL="0" indent="0" algn="l">
              <a:buNone/>
              <a:defRPr sz="1800" cap="all">
                <a:solidFill>
                  <a:schemeClr val="accent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solidFill>
                  <a:schemeClr val="accent1">
                    <a:lumMod val="75000"/>
                    <a:lumOff val="25000"/>
                  </a:schemeClr>
                </a:solidFill>
              </a:defRPr>
            </a:lvl1pPr>
          </a:lstStyle>
          <a:p>
            <a:fld id="{A701B38A-F019-4A5E-870E-DCB7CF84507E}" type="datetimeFigureOut">
              <a:rPr lang="en-US" smtClean="0"/>
              <a:t>14-Oct-24</a:t>
            </a:fld>
            <a:endParaRPr lang="en-US"/>
          </a:p>
        </p:txBody>
      </p:sp>
      <p:sp>
        <p:nvSpPr>
          <p:cNvPr id="5" name="Footer Placeholder 4"/>
          <p:cNvSpPr>
            <a:spLocks noGrp="1"/>
          </p:cNvSpPr>
          <p:nvPr>
            <p:ph type="ftr" sz="quarter" idx="11"/>
          </p:nvPr>
        </p:nvSpPr>
        <p:spPr/>
        <p:txBody>
          <a:bodyPr/>
          <a:lstStyle>
            <a:lvl1pPr>
              <a:defRPr>
                <a:solidFill>
                  <a:schemeClr val="accent1">
                    <a:lumMod val="75000"/>
                    <a:lumOff val="25000"/>
                  </a:schemeClr>
                </a:solidFill>
              </a:defRPr>
            </a:lvl1pPr>
          </a:lstStyle>
          <a:p>
            <a:endParaRPr lang="en-US"/>
          </a:p>
        </p:txBody>
      </p:sp>
      <p:sp>
        <p:nvSpPr>
          <p:cNvPr id="6" name="Slide Number Placeholder 5"/>
          <p:cNvSpPr>
            <a:spLocks noGrp="1"/>
          </p:cNvSpPr>
          <p:nvPr>
            <p:ph type="sldNum" sz="quarter" idx="12"/>
          </p:nvPr>
        </p:nvSpPr>
        <p:spPr/>
        <p:txBody>
          <a:bodyPr/>
          <a:lstStyle>
            <a:lvl1pPr>
              <a:defRPr>
                <a:solidFill>
                  <a:schemeClr val="accent1">
                    <a:lumMod val="75000"/>
                    <a:lumOff val="25000"/>
                  </a:schemeClr>
                </a:solidFill>
              </a:defRPr>
            </a:lvl1pPr>
          </a:lstStyle>
          <a:p>
            <a:fld id="{28352BA0-051F-480B-B2E5-2B0368D06D57}" type="slidenum">
              <a:rPr lang="en-US" smtClean="0"/>
              <a:t>‹#›</a:t>
            </a:fld>
            <a:endParaRPr lang="en-US"/>
          </a:p>
        </p:txBody>
      </p:sp>
    </p:spTree>
    <p:extLst>
      <p:ext uri="{BB962C8B-B14F-4D97-AF65-F5344CB8AC3E}">
        <p14:creationId xmlns:p14="http://schemas.microsoft.com/office/powerpoint/2010/main" val="20390483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Rectangle 7"/>
          <p:cNvSpPr>
            <a:spLocks noChangeAspect="1"/>
          </p:cNvSpPr>
          <p:nvPr/>
        </p:nvSpPr>
        <p:spPr>
          <a:xfrm>
            <a:off x="445982"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729658"/>
            <a:ext cx="11029616" cy="988332"/>
          </a:xfrm>
        </p:spPr>
        <p:txBody>
          <a:bodyPr/>
          <a:lstStyle/>
          <a:p>
            <a:r>
              <a:rPr lang="en-US"/>
              <a:t>Click to edit Master title style</a:t>
            </a:r>
            <a:endParaRPr lang="en-US" dirty="0"/>
          </a:p>
        </p:txBody>
      </p:sp>
      <p:sp>
        <p:nvSpPr>
          <p:cNvPr id="3" name="Content Placeholder 2"/>
          <p:cNvSpPr>
            <a:spLocks noGrp="1"/>
          </p:cNvSpPr>
          <p:nvPr>
            <p:ph sz="half" idx="1"/>
          </p:nvPr>
        </p:nvSpPr>
        <p:spPr>
          <a:xfrm>
            <a:off x="581193" y="2228003"/>
            <a:ext cx="5422390" cy="363304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8417" y="2228003"/>
            <a:ext cx="5422392" cy="363304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701B38A-F019-4A5E-870E-DCB7CF84507E}" type="datetimeFigureOut">
              <a:rPr lang="en-US" smtClean="0"/>
              <a:t>14-Oct-24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8352BA0-051F-480B-B2E5-2B0368D06D57}" type="slidenum">
              <a:rPr lang="en-US" smtClean="0"/>
              <a:t>‹#›</a:t>
            </a:fld>
            <a:endParaRPr lang="en-US"/>
          </a:p>
        </p:txBody>
      </p:sp>
    </p:spTree>
    <p:extLst>
      <p:ext uri="{BB962C8B-B14F-4D97-AF65-F5344CB8AC3E}">
        <p14:creationId xmlns:p14="http://schemas.microsoft.com/office/powerpoint/2010/main" val="22912499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1" name="Rectangle 10"/>
          <p:cNvSpPr>
            <a:spLocks noChangeAspect="1"/>
          </p:cNvSpPr>
          <p:nvPr/>
        </p:nvSpPr>
        <p:spPr>
          <a:xfrm>
            <a:off x="445982"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2" name="Title 1"/>
          <p:cNvSpPr>
            <a:spLocks noGrp="1"/>
          </p:cNvSpPr>
          <p:nvPr>
            <p:ph type="title"/>
          </p:nvPr>
        </p:nvSpPr>
        <p:spPr>
          <a:xfrm>
            <a:off x="581193" y="729658"/>
            <a:ext cx="11029616" cy="988332"/>
          </a:xfrm>
        </p:spPr>
        <p:txBody>
          <a:bodyPr/>
          <a:lstStyle/>
          <a:p>
            <a:r>
              <a:rPr lang="en-US"/>
              <a:t>Click to edit Master title style</a:t>
            </a:r>
            <a:endParaRPr lang="en-US" dirty="0"/>
          </a:p>
        </p:txBody>
      </p:sp>
      <p:sp>
        <p:nvSpPr>
          <p:cNvPr id="3" name="Text Placeholder 2"/>
          <p:cNvSpPr>
            <a:spLocks noGrp="1"/>
          </p:cNvSpPr>
          <p:nvPr>
            <p:ph type="body" idx="1"/>
          </p:nvPr>
        </p:nvSpPr>
        <p:spPr>
          <a:xfrm>
            <a:off x="887219" y="2250892"/>
            <a:ext cx="5087075" cy="536005"/>
          </a:xfrm>
        </p:spPr>
        <p:txBody>
          <a:bodyPr anchor="b">
            <a:noAutofit/>
          </a:bodyPr>
          <a:lstStyle>
            <a:lvl1pPr marL="0" indent="0">
              <a:buNone/>
              <a:defRPr sz="22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581194" y="2926052"/>
            <a:ext cx="5393100"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523735" y="2250892"/>
            <a:ext cx="5087073" cy="553373"/>
          </a:xfrm>
        </p:spPr>
        <p:txBody>
          <a:bodyPr anchor="b">
            <a:noAutofit/>
          </a:bodyPr>
          <a:lstStyle>
            <a:lvl1pPr marL="0" indent="0">
              <a:buNone/>
              <a:defRPr sz="22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709" y="2926052"/>
            <a:ext cx="5393100"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701B38A-F019-4A5E-870E-DCB7CF84507E}" type="datetimeFigureOut">
              <a:rPr lang="en-US" smtClean="0"/>
              <a:t>14-Oct-24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8352BA0-051F-480B-B2E5-2B0368D06D57}" type="slidenum">
              <a:rPr lang="en-US" smtClean="0"/>
              <a:t>‹#›</a:t>
            </a:fld>
            <a:endParaRPr lang="en-US"/>
          </a:p>
        </p:txBody>
      </p:sp>
    </p:spTree>
    <p:extLst>
      <p:ext uri="{BB962C8B-B14F-4D97-AF65-F5344CB8AC3E}">
        <p14:creationId xmlns:p14="http://schemas.microsoft.com/office/powerpoint/2010/main" val="25810099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7" name="Rectangle 6"/>
          <p:cNvSpPr>
            <a:spLocks noChangeAspect="1"/>
          </p:cNvSpPr>
          <p:nvPr/>
        </p:nvSpPr>
        <p:spPr>
          <a:xfrm>
            <a:off x="440683"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8" name="Title 1"/>
          <p:cNvSpPr>
            <a:spLocks noGrp="1"/>
          </p:cNvSpPr>
          <p:nvPr>
            <p:ph type="title"/>
          </p:nvPr>
        </p:nvSpPr>
        <p:spPr>
          <a:xfrm>
            <a:off x="575894" y="729658"/>
            <a:ext cx="11029616" cy="988332"/>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701B38A-F019-4A5E-870E-DCB7CF84507E}" type="datetimeFigureOut">
              <a:rPr lang="en-US" smtClean="0"/>
              <a:t>14-Oct-24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8352BA0-051F-480B-B2E5-2B0368D06D57}" type="slidenum">
              <a:rPr lang="en-US" smtClean="0"/>
              <a:t>‹#›</a:t>
            </a:fld>
            <a:endParaRPr lang="en-US"/>
          </a:p>
        </p:txBody>
      </p:sp>
    </p:spTree>
    <p:extLst>
      <p:ext uri="{BB962C8B-B14F-4D97-AF65-F5344CB8AC3E}">
        <p14:creationId xmlns:p14="http://schemas.microsoft.com/office/powerpoint/2010/main" val="7069795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701B38A-F019-4A5E-870E-DCB7CF84507E}" type="datetimeFigureOut">
              <a:rPr lang="en-US" smtClean="0"/>
              <a:t>14-Oct-24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8352BA0-051F-480B-B2E5-2B0368D06D57}" type="slidenum">
              <a:rPr lang="en-US" smtClean="0"/>
              <a:t>‹#›</a:t>
            </a:fld>
            <a:endParaRPr lang="en-US"/>
          </a:p>
        </p:txBody>
      </p:sp>
    </p:spTree>
    <p:extLst>
      <p:ext uri="{BB962C8B-B14F-4D97-AF65-F5344CB8AC3E}">
        <p14:creationId xmlns:p14="http://schemas.microsoft.com/office/powerpoint/2010/main" val="34330492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Rectangle 8"/>
          <p:cNvSpPr>
            <a:spLocks noChangeAspect="1"/>
          </p:cNvSpPr>
          <p:nvPr/>
        </p:nvSpPr>
        <p:spPr>
          <a:xfrm>
            <a:off x="447817" y="5141973"/>
            <a:ext cx="11298200" cy="1274702"/>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2" y="5262296"/>
            <a:ext cx="4909445" cy="689514"/>
          </a:xfrm>
        </p:spPr>
        <p:txBody>
          <a:bodyPr anchor="ctr"/>
          <a:lstStyle>
            <a:lvl1pPr algn="l">
              <a:defRPr sz="2000" b="0">
                <a:solidFill>
                  <a:schemeClr val="accent1">
                    <a:lumMod val="75000"/>
                    <a:lumOff val="25000"/>
                  </a:schemeClr>
                </a:solidFill>
              </a:defRPr>
            </a:lvl1pPr>
          </a:lstStyle>
          <a:p>
            <a:r>
              <a:rPr lang="en-US"/>
              <a:t>Click to edit Master title style</a:t>
            </a:r>
            <a:endParaRPr lang="en-US" dirty="0"/>
          </a:p>
        </p:txBody>
      </p:sp>
      <p:sp>
        <p:nvSpPr>
          <p:cNvPr id="3" name="Content Placeholder 2"/>
          <p:cNvSpPr>
            <a:spLocks noGrp="1"/>
          </p:cNvSpPr>
          <p:nvPr>
            <p:ph idx="1"/>
          </p:nvPr>
        </p:nvSpPr>
        <p:spPr>
          <a:xfrm>
            <a:off x="447816" y="601200"/>
            <a:ext cx="11292840" cy="4204800"/>
          </a:xfrm>
        </p:spPr>
        <p:txBody>
          <a:bodyPr anchor="ctr">
            <a:normAutofit/>
          </a:bodyPr>
          <a:lstStyle>
            <a:lvl1pPr>
              <a:defRPr sz="2000">
                <a:solidFill>
                  <a:schemeClr val="tx2"/>
                </a:solidFill>
              </a:defRPr>
            </a:lvl1pPr>
            <a:lvl2pPr>
              <a:defRPr sz="1800">
                <a:solidFill>
                  <a:schemeClr val="tx2"/>
                </a:solidFill>
              </a:defRPr>
            </a:lvl2pPr>
            <a:lvl3pPr>
              <a:defRPr sz="1600">
                <a:solidFill>
                  <a:schemeClr val="tx2"/>
                </a:solidFill>
              </a:defRPr>
            </a:lvl3pPr>
            <a:lvl4pPr>
              <a:defRPr sz="1400">
                <a:solidFill>
                  <a:schemeClr val="tx2"/>
                </a:solidFill>
              </a:defRPr>
            </a:lvl4pPr>
            <a:lvl5pPr>
              <a:defRPr sz="1400">
                <a:solidFill>
                  <a:schemeClr val="tx2"/>
                </a:solidFill>
              </a:defRPr>
            </a:lvl5pPr>
            <a:lvl6pPr>
              <a:defRPr sz="1400">
                <a:solidFill>
                  <a:schemeClr val="tx2"/>
                </a:solidFill>
              </a:defRPr>
            </a:lvl6pPr>
            <a:lvl7pPr>
              <a:defRPr sz="1400">
                <a:solidFill>
                  <a:schemeClr val="tx2"/>
                </a:solidFill>
              </a:defRPr>
            </a:lvl7pPr>
            <a:lvl8pPr>
              <a:defRPr sz="1400">
                <a:solidFill>
                  <a:schemeClr val="tx2"/>
                </a:solidFill>
              </a:defRPr>
            </a:lvl8pPr>
            <a:lvl9pPr>
              <a:defRPr sz="1400">
                <a:solidFill>
                  <a:schemeClr val="tx2"/>
                </a:solidFill>
              </a:defRPr>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5740823" y="5262296"/>
            <a:ext cx="5869987" cy="689515"/>
          </a:xfrm>
        </p:spPr>
        <p:txBody>
          <a:bodyPr anchor="ctr">
            <a:normAutofit/>
          </a:bodyPr>
          <a:lstStyle>
            <a:lvl1pPr marL="0" indent="0" algn="r">
              <a:buNone/>
              <a:defRPr sz="1100">
                <a:solidFill>
                  <a:schemeClr val="bg1"/>
                </a:solidFill>
              </a:defRPr>
            </a:lvl1pPr>
            <a:lvl2pPr marL="457200" indent="0">
              <a:buNone/>
              <a:defRPr sz="11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solidFill>
                  <a:schemeClr val="accent1">
                    <a:lumMod val="75000"/>
                    <a:lumOff val="25000"/>
                  </a:schemeClr>
                </a:solidFill>
              </a:defRPr>
            </a:lvl1pPr>
          </a:lstStyle>
          <a:p>
            <a:fld id="{A701B38A-F019-4A5E-870E-DCB7CF84507E}" type="datetimeFigureOut">
              <a:rPr lang="en-US" smtClean="0"/>
              <a:t>14-Oct-24</a:t>
            </a:fld>
            <a:endParaRPr lang="en-US"/>
          </a:p>
        </p:txBody>
      </p:sp>
      <p:sp>
        <p:nvSpPr>
          <p:cNvPr id="6" name="Footer Placeholder 5"/>
          <p:cNvSpPr>
            <a:spLocks noGrp="1"/>
          </p:cNvSpPr>
          <p:nvPr>
            <p:ph type="ftr" sz="quarter" idx="11"/>
          </p:nvPr>
        </p:nvSpPr>
        <p:spPr/>
        <p:txBody>
          <a:bodyPr/>
          <a:lstStyle>
            <a:lvl1pPr>
              <a:defRPr>
                <a:solidFill>
                  <a:schemeClr val="accent1">
                    <a:lumMod val="75000"/>
                    <a:lumOff val="25000"/>
                  </a:schemeClr>
                </a:solidFill>
              </a:defRPr>
            </a:lvl1pPr>
          </a:lstStyle>
          <a:p>
            <a:endParaRPr lang="en-US"/>
          </a:p>
        </p:txBody>
      </p:sp>
      <p:sp>
        <p:nvSpPr>
          <p:cNvPr id="7" name="Slide Number Placeholder 6"/>
          <p:cNvSpPr>
            <a:spLocks noGrp="1"/>
          </p:cNvSpPr>
          <p:nvPr>
            <p:ph type="sldNum" sz="quarter" idx="12"/>
          </p:nvPr>
        </p:nvSpPr>
        <p:spPr/>
        <p:txBody>
          <a:bodyPr/>
          <a:lstStyle>
            <a:lvl1pPr>
              <a:defRPr>
                <a:solidFill>
                  <a:schemeClr val="accent1">
                    <a:lumMod val="75000"/>
                    <a:lumOff val="25000"/>
                  </a:schemeClr>
                </a:solidFill>
              </a:defRPr>
            </a:lvl1pPr>
          </a:lstStyle>
          <a:p>
            <a:fld id="{28352BA0-051F-480B-B2E5-2B0368D06D57}" type="slidenum">
              <a:rPr lang="en-US" smtClean="0"/>
              <a:t>‹#›</a:t>
            </a:fld>
            <a:endParaRPr lang="en-US"/>
          </a:p>
        </p:txBody>
      </p:sp>
    </p:spTree>
    <p:extLst>
      <p:ext uri="{BB962C8B-B14F-4D97-AF65-F5344CB8AC3E}">
        <p14:creationId xmlns:p14="http://schemas.microsoft.com/office/powerpoint/2010/main" val="36457944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1193" y="4693389"/>
            <a:ext cx="11029616" cy="566738"/>
          </a:xfrm>
        </p:spPr>
        <p:txBody>
          <a:bodyPr anchor="b">
            <a:normAutofit/>
          </a:bodyPr>
          <a:lstStyle>
            <a:lvl1pPr algn="l">
              <a:defRPr sz="2400" b="0">
                <a:solidFill>
                  <a:schemeClr val="accent1"/>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447817" y="599725"/>
            <a:ext cx="11290859" cy="3557252"/>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581192" y="5260127"/>
            <a:ext cx="11029617" cy="598671"/>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701B38A-F019-4A5E-870E-DCB7CF84507E}" type="datetimeFigureOut">
              <a:rPr lang="en-US" smtClean="0"/>
              <a:t>14-Oct-24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8352BA0-051F-480B-B2E5-2B0368D06D57}" type="slidenum">
              <a:rPr lang="en-US" smtClean="0"/>
              <a:t>‹#›</a:t>
            </a:fld>
            <a:endParaRPr lang="en-US"/>
          </a:p>
        </p:txBody>
      </p:sp>
    </p:spTree>
    <p:extLst>
      <p:ext uri="{BB962C8B-B14F-4D97-AF65-F5344CB8AC3E}">
        <p14:creationId xmlns:p14="http://schemas.microsoft.com/office/powerpoint/2010/main" val="38095408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8" name="Rectangle 7"/>
          <p:cNvSpPr>
            <a:spLocks noChangeAspect="1"/>
          </p:cNvSpPr>
          <p:nvPr/>
        </p:nvSpPr>
        <p:spPr>
          <a:xfrm>
            <a:off x="440286" y="614407"/>
            <a:ext cx="11309338" cy="118929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9" name="Title 1"/>
          <p:cNvSpPr>
            <a:spLocks noGrp="1"/>
          </p:cNvSpPr>
          <p:nvPr>
            <p:ph type="title"/>
          </p:nvPr>
        </p:nvSpPr>
        <p:spPr>
          <a:xfrm>
            <a:off x="581192" y="702156"/>
            <a:ext cx="11029616" cy="1013800"/>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lvl1pPr algn="l">
              <a:defRPr/>
            </a:lvl1pPr>
            <a:lvl2pPr algn="l">
              <a:defRPr/>
            </a:lvl2pPr>
            <a:lvl3pPr algn="l">
              <a:defRPr/>
            </a:lvl3pPr>
            <a:lvl4pPr algn="l">
              <a:defRPr/>
            </a:lvl4pPr>
            <a:lvl5pPr algn="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701B38A-F019-4A5E-870E-DCB7CF84507E}" type="datetimeFigureOut">
              <a:rPr lang="en-US" smtClean="0"/>
              <a:t>14-Oct-24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8352BA0-051F-480B-B2E5-2B0368D06D57}" type="slidenum">
              <a:rPr lang="en-US" smtClean="0"/>
              <a:t>‹#›</a:t>
            </a:fld>
            <a:endParaRPr lang="en-US"/>
          </a:p>
        </p:txBody>
      </p:sp>
    </p:spTree>
    <p:extLst>
      <p:ext uri="{BB962C8B-B14F-4D97-AF65-F5344CB8AC3E}">
        <p14:creationId xmlns:p14="http://schemas.microsoft.com/office/powerpoint/2010/main" val="15088006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a:spLocks noChangeAspect="1"/>
          </p:cNvSpPr>
          <p:nvPr/>
        </p:nvSpPr>
        <p:spPr>
          <a:xfrm>
            <a:off x="8839201" y="599725"/>
            <a:ext cx="2906817" cy="581695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839201" y="675726"/>
            <a:ext cx="2004164" cy="5183073"/>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774923" y="675726"/>
            <a:ext cx="7896279" cy="5183073"/>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8993673" y="5956137"/>
            <a:ext cx="1328141" cy="365125"/>
          </a:xfrm>
        </p:spPr>
        <p:txBody>
          <a:bodyPr/>
          <a:lstStyle>
            <a:lvl1pPr>
              <a:defRPr>
                <a:solidFill>
                  <a:schemeClr val="accent1">
                    <a:lumMod val="75000"/>
                    <a:lumOff val="25000"/>
                  </a:schemeClr>
                </a:solidFill>
              </a:defRPr>
            </a:lvl1pPr>
          </a:lstStyle>
          <a:p>
            <a:fld id="{A701B38A-F019-4A5E-870E-DCB7CF84507E}" type="datetimeFigureOut">
              <a:rPr lang="en-US" smtClean="0"/>
              <a:t>14-Oct-24</a:t>
            </a:fld>
            <a:endParaRPr lang="en-US"/>
          </a:p>
        </p:txBody>
      </p:sp>
      <p:sp>
        <p:nvSpPr>
          <p:cNvPr id="5" name="Footer Placeholder 4"/>
          <p:cNvSpPr>
            <a:spLocks noGrp="1"/>
          </p:cNvSpPr>
          <p:nvPr>
            <p:ph type="ftr" sz="quarter" idx="11"/>
          </p:nvPr>
        </p:nvSpPr>
        <p:spPr>
          <a:xfrm>
            <a:off x="774923" y="5951811"/>
            <a:ext cx="7896279" cy="365125"/>
          </a:xfrm>
        </p:spPr>
        <p:txBody>
          <a:bodyPr/>
          <a:lstStyle/>
          <a:p>
            <a:endParaRPr lang="en-US"/>
          </a:p>
        </p:txBody>
      </p:sp>
      <p:sp>
        <p:nvSpPr>
          <p:cNvPr id="6" name="Slide Number Placeholder 5"/>
          <p:cNvSpPr>
            <a:spLocks noGrp="1"/>
          </p:cNvSpPr>
          <p:nvPr>
            <p:ph type="sldNum" sz="quarter" idx="12"/>
          </p:nvPr>
        </p:nvSpPr>
        <p:spPr>
          <a:xfrm>
            <a:off x="10446615" y="5956137"/>
            <a:ext cx="1164195" cy="365125"/>
          </a:xfrm>
        </p:spPr>
        <p:txBody>
          <a:bodyPr/>
          <a:lstStyle>
            <a:lvl1pPr>
              <a:defRPr>
                <a:solidFill>
                  <a:schemeClr val="accent1">
                    <a:lumMod val="75000"/>
                    <a:lumOff val="25000"/>
                  </a:schemeClr>
                </a:solidFill>
              </a:defRPr>
            </a:lvl1pPr>
          </a:lstStyle>
          <a:p>
            <a:fld id="{28352BA0-051F-480B-B2E5-2B0368D06D57}" type="slidenum">
              <a:rPr lang="en-US" smtClean="0"/>
              <a:t>‹#›</a:t>
            </a:fld>
            <a:endParaRPr lang="en-US"/>
          </a:p>
        </p:txBody>
      </p:sp>
    </p:spTree>
    <p:extLst>
      <p:ext uri="{BB962C8B-B14F-4D97-AF65-F5344CB8AC3E}">
        <p14:creationId xmlns:p14="http://schemas.microsoft.com/office/powerpoint/2010/main" val="21332953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81192" y="705124"/>
            <a:ext cx="11029616" cy="1189554"/>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581192" y="2336003"/>
            <a:ext cx="11029616" cy="3522794"/>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05951" y="5956137"/>
            <a:ext cx="2844799" cy="365125"/>
          </a:xfrm>
          <a:prstGeom prst="rect">
            <a:avLst/>
          </a:prstGeom>
        </p:spPr>
        <p:txBody>
          <a:bodyPr vert="horz" lIns="91440" tIns="45720" rIns="91440" bIns="45720" rtlCol="0" anchor="ctr"/>
          <a:lstStyle>
            <a:lvl1pPr algn="r">
              <a:defRPr sz="900">
                <a:solidFill>
                  <a:schemeClr val="accent2"/>
                </a:solidFill>
              </a:defRPr>
            </a:lvl1pPr>
          </a:lstStyle>
          <a:p>
            <a:fld id="{A701B38A-F019-4A5E-870E-DCB7CF84507E}" type="datetimeFigureOut">
              <a:rPr lang="en-US" smtClean="0"/>
              <a:t>14-Oct-24</a:t>
            </a:fld>
            <a:endParaRPr lang="en-US"/>
          </a:p>
        </p:txBody>
      </p:sp>
      <p:sp>
        <p:nvSpPr>
          <p:cNvPr id="5" name="Footer Placeholder 4"/>
          <p:cNvSpPr>
            <a:spLocks noGrp="1"/>
          </p:cNvSpPr>
          <p:nvPr>
            <p:ph type="ftr" sz="quarter" idx="3"/>
          </p:nvPr>
        </p:nvSpPr>
        <p:spPr>
          <a:xfrm>
            <a:off x="581192" y="5951811"/>
            <a:ext cx="6917210" cy="365125"/>
          </a:xfrm>
          <a:prstGeom prst="rect">
            <a:avLst/>
          </a:prstGeom>
        </p:spPr>
        <p:txBody>
          <a:bodyPr vert="horz" lIns="91440" tIns="45720" rIns="91440" bIns="45720" rtlCol="0" anchor="ctr"/>
          <a:lstStyle>
            <a:lvl1pPr algn="l">
              <a:defRPr sz="900" cap="all">
                <a:solidFill>
                  <a:schemeClr val="accent2"/>
                </a:solidFill>
              </a:defRPr>
            </a:lvl1pPr>
          </a:lstStyle>
          <a:p>
            <a:endParaRPr lang="en-US"/>
          </a:p>
        </p:txBody>
      </p:sp>
      <p:sp>
        <p:nvSpPr>
          <p:cNvPr id="6" name="Slide Number Placeholder 5"/>
          <p:cNvSpPr>
            <a:spLocks noGrp="1"/>
          </p:cNvSpPr>
          <p:nvPr>
            <p:ph type="sldNum" sz="quarter" idx="4"/>
          </p:nvPr>
        </p:nvSpPr>
        <p:spPr>
          <a:xfrm>
            <a:off x="10558300" y="5956137"/>
            <a:ext cx="1052510" cy="365125"/>
          </a:xfrm>
          <a:prstGeom prst="rect">
            <a:avLst/>
          </a:prstGeom>
        </p:spPr>
        <p:txBody>
          <a:bodyPr vert="horz" lIns="91440" tIns="45720" rIns="91440" bIns="45720" rtlCol="0" anchor="ctr"/>
          <a:lstStyle>
            <a:lvl1pPr algn="r">
              <a:defRPr sz="900">
                <a:solidFill>
                  <a:schemeClr val="accent2"/>
                </a:solidFill>
              </a:defRPr>
            </a:lvl1pPr>
          </a:lstStyle>
          <a:p>
            <a:fld id="{28352BA0-051F-480B-B2E5-2B0368D06D57}" type="slidenum">
              <a:rPr lang="en-US" smtClean="0"/>
              <a:t>‹#›</a:t>
            </a:fld>
            <a:endParaRPr lang="en-US"/>
          </a:p>
        </p:txBody>
      </p:sp>
      <p:sp>
        <p:nvSpPr>
          <p:cNvPr id="9" name="Rectangle 8"/>
          <p:cNvSpPr/>
          <p:nvPr/>
        </p:nvSpPr>
        <p:spPr>
          <a:xfrm>
            <a:off x="446534" y="457200"/>
            <a:ext cx="370332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a:xfrm>
            <a:off x="8042147" y="453643"/>
            <a:ext cx="3703320" cy="98554"/>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a:xfrm>
            <a:off x="4241830" y="457200"/>
            <a:ext cx="3703320" cy="91440"/>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869454794"/>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Lst>
  <p:txStyles>
    <p:titleStyle>
      <a:lvl1pPr algn="l" defTabSz="457200" rtl="0" eaLnBrk="1" latinLnBrk="0" hangingPunct="1">
        <a:spcBef>
          <a:spcPct val="0"/>
        </a:spcBef>
        <a:buNone/>
        <a:defRPr sz="2800" b="0" kern="1200" cap="all">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06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800" kern="1200">
          <a:solidFill>
            <a:schemeClr val="tx2"/>
          </a:solidFill>
          <a:latin typeface="+mn-lt"/>
          <a:ea typeface="+mn-ea"/>
          <a:cs typeface="+mn-cs"/>
        </a:defRPr>
      </a:lvl1pPr>
      <a:lvl2pPr marL="630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600" kern="1200">
          <a:solidFill>
            <a:schemeClr val="tx2"/>
          </a:solidFill>
          <a:latin typeface="+mn-lt"/>
          <a:ea typeface="+mn-ea"/>
          <a:cs typeface="+mn-cs"/>
        </a:defRPr>
      </a:lvl2pPr>
      <a:lvl3pPr marL="900000" indent="-270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400" kern="1200">
          <a:solidFill>
            <a:schemeClr val="tx2"/>
          </a:solidFill>
          <a:latin typeface="+mn-lt"/>
          <a:ea typeface="+mn-ea"/>
          <a:cs typeface="+mn-cs"/>
        </a:defRPr>
      </a:lvl3pPr>
      <a:lvl4pPr marL="124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4pPr>
      <a:lvl5pPr marL="160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52B13346-BC72-292F-CEE4-213F739263C6}"/>
              </a:ext>
            </a:extLst>
          </p:cNvPr>
          <p:cNvSpPr txBox="1"/>
          <p:nvPr/>
        </p:nvSpPr>
        <p:spPr>
          <a:xfrm>
            <a:off x="1097280" y="965403"/>
            <a:ext cx="9958647" cy="1938992"/>
          </a:xfrm>
          <a:prstGeom prst="rect">
            <a:avLst/>
          </a:prstGeom>
          <a:noFill/>
        </p:spPr>
        <p:txBody>
          <a:bodyPr wrap="square">
            <a:spAutoFit/>
          </a:bodyPr>
          <a:lstStyle/>
          <a:p>
            <a:pPr marL="0" marR="0" algn="ctr">
              <a:spcBef>
                <a:spcPts val="0"/>
              </a:spcBef>
              <a:spcAft>
                <a:spcPts val="1000"/>
              </a:spcAft>
            </a:pPr>
            <a:r>
              <a:rPr lang="en-US" sz="4000" b="1" i="1" kern="100" dirty="0">
                <a:effectLst/>
                <a:latin typeface="Times New Roman" panose="02020603050405020304" pitchFamily="18" charset="0"/>
                <a:ea typeface="Calibri" panose="020F0502020204030204" pitchFamily="34" charset="0"/>
                <a:cs typeface="Mangal" panose="02040503050203030202" pitchFamily="18" charset="0"/>
              </a:rPr>
              <a:t>THE IMPACT OF DIGITAL TRANSFORMATION ON CONSUMER BEHAVIOR IN E-BANKING SERVICES</a:t>
            </a:r>
            <a:endParaRPr lang="en-US" sz="4000" i="1" kern="1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7" name="TextBox 6">
            <a:extLst>
              <a:ext uri="{FF2B5EF4-FFF2-40B4-BE49-F238E27FC236}">
                <a16:creationId xmlns:a16="http://schemas.microsoft.com/office/drawing/2014/main" id="{148C070B-FFF1-1015-B8D4-BF764A4BD397}"/>
              </a:ext>
            </a:extLst>
          </p:cNvPr>
          <p:cNvSpPr txBox="1"/>
          <p:nvPr/>
        </p:nvSpPr>
        <p:spPr>
          <a:xfrm>
            <a:off x="4958542" y="4719577"/>
            <a:ext cx="6546272" cy="1456809"/>
          </a:xfrm>
          <a:prstGeom prst="rect">
            <a:avLst/>
          </a:prstGeom>
          <a:noFill/>
        </p:spPr>
        <p:txBody>
          <a:bodyPr wrap="square">
            <a:spAutoFit/>
          </a:bodyPr>
          <a:lstStyle/>
          <a:p>
            <a:pPr marL="0" marR="0" algn="r">
              <a:spcBef>
                <a:spcPts val="0"/>
              </a:spcBef>
              <a:spcAft>
                <a:spcPts val="1000"/>
              </a:spcAft>
            </a:pPr>
            <a:r>
              <a:rPr lang="en-US" sz="2400" b="1" kern="1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Mrs. Mamta Yadav</a:t>
            </a:r>
          </a:p>
          <a:p>
            <a:pPr marL="0" marR="0" algn="r">
              <a:spcBef>
                <a:spcPts val="0"/>
              </a:spcBef>
              <a:spcAft>
                <a:spcPts val="1000"/>
              </a:spcAft>
            </a:pPr>
            <a:r>
              <a:rPr lang="en-US" sz="2400" b="1" kern="1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Research Scholar</a:t>
            </a:r>
          </a:p>
          <a:p>
            <a:pPr marL="0" marR="0" algn="r">
              <a:spcBef>
                <a:spcPts val="0"/>
              </a:spcBef>
              <a:spcAft>
                <a:spcPts val="1000"/>
              </a:spcAft>
            </a:pPr>
            <a:r>
              <a:rPr lang="en-US" sz="2400" b="1" kern="1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Bhagwant university  Ajmer</a:t>
            </a:r>
          </a:p>
        </p:txBody>
      </p:sp>
    </p:spTree>
    <p:extLst>
      <p:ext uri="{BB962C8B-B14F-4D97-AF65-F5344CB8AC3E}">
        <p14:creationId xmlns:p14="http://schemas.microsoft.com/office/powerpoint/2010/main" val="9203507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86F384EC-147E-6F00-97E8-81F9EB981D0A}"/>
              </a:ext>
            </a:extLst>
          </p:cNvPr>
          <p:cNvSpPr txBox="1"/>
          <p:nvPr/>
        </p:nvSpPr>
        <p:spPr>
          <a:xfrm>
            <a:off x="2930237" y="774142"/>
            <a:ext cx="6093228" cy="916982"/>
          </a:xfrm>
          <a:prstGeom prst="rect">
            <a:avLst/>
          </a:prstGeom>
          <a:noFill/>
        </p:spPr>
        <p:txBody>
          <a:bodyPr wrap="square">
            <a:spAutoFit/>
          </a:bodyPr>
          <a:lstStyle/>
          <a:p>
            <a:pPr marL="0" marR="0" algn="ctr">
              <a:lnSpc>
                <a:spcPct val="150000"/>
              </a:lnSpc>
              <a:spcBef>
                <a:spcPts val="0"/>
              </a:spcBef>
              <a:spcAft>
                <a:spcPts val="1000"/>
              </a:spcAft>
            </a:pPr>
            <a:r>
              <a:rPr lang="en-US" sz="4000" b="1" kern="10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INTRODUCTION</a:t>
            </a:r>
            <a:endParaRPr lang="en-US" sz="4000" kern="100" dirty="0">
              <a:solidFill>
                <a:schemeClr val="bg1"/>
              </a:solidFill>
              <a:effectLst/>
              <a:latin typeface="Calibri" panose="020F0502020204030204" pitchFamily="34" charset="0"/>
              <a:ea typeface="Calibri" panose="020F0502020204030204" pitchFamily="34" charset="0"/>
              <a:cs typeface="Mangal" panose="02040503050203030202" pitchFamily="18" charset="0"/>
            </a:endParaRPr>
          </a:p>
        </p:txBody>
      </p:sp>
      <p:sp>
        <p:nvSpPr>
          <p:cNvPr id="7" name="TextBox 6">
            <a:extLst>
              <a:ext uri="{FF2B5EF4-FFF2-40B4-BE49-F238E27FC236}">
                <a16:creationId xmlns:a16="http://schemas.microsoft.com/office/drawing/2014/main" id="{663248F5-6EAA-CD87-76CA-43BF4C7DA078}"/>
              </a:ext>
            </a:extLst>
          </p:cNvPr>
          <p:cNvSpPr txBox="1"/>
          <p:nvPr/>
        </p:nvSpPr>
        <p:spPr>
          <a:xfrm>
            <a:off x="419793" y="1929721"/>
            <a:ext cx="11450782" cy="4613827"/>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sz="1800" dirty="0">
                <a:effectLst/>
                <a:latin typeface="Times New Roman" panose="02020603050405020304" pitchFamily="18" charset="0"/>
                <a:ea typeface="Calibri" panose="020F0502020204030204" pitchFamily="34" charset="0"/>
              </a:rPr>
              <a:t>An important part of the financial sector's development is how digital transformation has changed the way people use e-banking services. Since digital technologies came along, banks have had to change and come up with new ideas to meet their customers' evolving wants and demands. </a:t>
            </a:r>
          </a:p>
          <a:p>
            <a:pPr marL="285750" indent="-285750" algn="just">
              <a:lnSpc>
                <a:spcPct val="150000"/>
              </a:lnSpc>
              <a:buFont typeface="Arial" panose="020B0604020202020204" pitchFamily="34" charset="0"/>
              <a:buChar char="•"/>
            </a:pPr>
            <a:r>
              <a:rPr lang="en-US" sz="1800" dirty="0">
                <a:effectLst/>
                <a:latin typeface="Times New Roman" panose="02020603050405020304" pitchFamily="18" charset="0"/>
                <a:ea typeface="Calibri" panose="020F0502020204030204" pitchFamily="34" charset="0"/>
              </a:rPr>
              <a:t>A study found that digital transformation has had a big effect on how people behave in the financial sector. For example, 89% of banking institutions want to improve data protection and security, 85% want to start a digital transformation program, and 82% want to become more efficient by using new technologies. </a:t>
            </a:r>
            <a:endParaRPr lang="en-US" dirty="0">
              <a:latin typeface="Times New Roman" panose="02020603050405020304" pitchFamily="18" charset="0"/>
              <a:ea typeface="Calibri" panose="020F0502020204030204" pitchFamily="34" charset="0"/>
            </a:endParaRPr>
          </a:p>
          <a:p>
            <a:pPr marL="285750" indent="-285750" algn="just">
              <a:lnSpc>
                <a:spcPct val="150000"/>
              </a:lnSpc>
              <a:buFont typeface="Arial" panose="020B0604020202020204" pitchFamily="34" charset="0"/>
              <a:buChar char="•"/>
            </a:pPr>
            <a:r>
              <a:rPr lang="en-US" sz="1800" dirty="0">
                <a:effectLst/>
                <a:latin typeface="Times New Roman" panose="02020603050405020304" pitchFamily="18" charset="0"/>
                <a:ea typeface="Calibri" panose="020F0502020204030204" pitchFamily="34" charset="0"/>
              </a:rPr>
              <a:t>Even so, a lot of people still don't use digital services because they don't trust them, aren't interested, or don't know how to use them. In Peru, for example, only 25% of people have bank accounts and use digital methods to make deals. </a:t>
            </a:r>
          </a:p>
          <a:p>
            <a:pPr marL="285750" indent="-285750" algn="just">
              <a:lnSpc>
                <a:spcPct val="150000"/>
              </a:lnSpc>
              <a:buFont typeface="Arial" panose="020B0604020202020204" pitchFamily="34" charset="0"/>
              <a:buChar char="•"/>
            </a:pPr>
            <a:r>
              <a:rPr lang="en-US" sz="1800" dirty="0">
                <a:effectLst/>
                <a:latin typeface="Times New Roman" panose="02020603050405020304" pitchFamily="18" charset="0"/>
                <a:ea typeface="Calibri" panose="020F0502020204030204" pitchFamily="34" charset="0"/>
              </a:rPr>
              <a:t>This means that about 80% of people in the country don't know how to handle money. For financial institutions to deal with these problems, they need to come up with good ways to communicate, build trust, and offer clear and new services that get people's attention. </a:t>
            </a:r>
            <a:endParaRPr lang="en-US" dirty="0"/>
          </a:p>
        </p:txBody>
      </p:sp>
    </p:spTree>
    <p:extLst>
      <p:ext uri="{BB962C8B-B14F-4D97-AF65-F5344CB8AC3E}">
        <p14:creationId xmlns:p14="http://schemas.microsoft.com/office/powerpoint/2010/main" val="33595890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8797F84-9085-4717-76EF-9B4FD0B6C440}"/>
              </a:ext>
            </a:extLst>
          </p:cNvPr>
          <p:cNvSpPr txBox="1"/>
          <p:nvPr/>
        </p:nvSpPr>
        <p:spPr>
          <a:xfrm>
            <a:off x="315885" y="558011"/>
            <a:ext cx="11272058" cy="1323439"/>
          </a:xfrm>
          <a:prstGeom prst="rect">
            <a:avLst/>
          </a:prstGeom>
          <a:noFill/>
        </p:spPr>
        <p:txBody>
          <a:bodyPr wrap="square">
            <a:spAutoFit/>
          </a:bodyPr>
          <a:lstStyle/>
          <a:p>
            <a:pPr marL="0" marR="0" algn="ctr">
              <a:spcBef>
                <a:spcPts val="0"/>
              </a:spcBef>
              <a:spcAft>
                <a:spcPts val="0"/>
              </a:spcAft>
            </a:pPr>
            <a:r>
              <a:rPr lang="en-US" sz="4000" b="1" kern="10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DEFINITION OF DIGITAL TRANSFORMATION</a:t>
            </a:r>
            <a:endParaRPr lang="en-US" sz="4000" kern="100" dirty="0">
              <a:solidFill>
                <a:schemeClr val="bg1"/>
              </a:solidFill>
              <a:effectLst/>
              <a:latin typeface="Calibri" panose="020F0502020204030204" pitchFamily="34" charset="0"/>
              <a:ea typeface="Calibri" panose="020F0502020204030204" pitchFamily="34" charset="0"/>
              <a:cs typeface="Mangal" panose="02040503050203030202" pitchFamily="18" charset="0"/>
            </a:endParaRPr>
          </a:p>
        </p:txBody>
      </p:sp>
      <p:sp>
        <p:nvSpPr>
          <p:cNvPr id="7" name="TextBox 6">
            <a:extLst>
              <a:ext uri="{FF2B5EF4-FFF2-40B4-BE49-F238E27FC236}">
                <a16:creationId xmlns:a16="http://schemas.microsoft.com/office/drawing/2014/main" id="{168968FE-A7D0-01CD-3DBA-36CC36EF236E}"/>
              </a:ext>
            </a:extLst>
          </p:cNvPr>
          <p:cNvSpPr txBox="1"/>
          <p:nvPr/>
        </p:nvSpPr>
        <p:spPr>
          <a:xfrm>
            <a:off x="315885" y="1698570"/>
            <a:ext cx="11560230" cy="5029326"/>
          </a:xfrm>
          <a:prstGeom prst="rect">
            <a:avLst/>
          </a:prstGeom>
          <a:noFill/>
        </p:spPr>
        <p:txBody>
          <a:bodyPr wrap="square">
            <a:spAutoFit/>
          </a:bodyPr>
          <a:lstStyle/>
          <a:p>
            <a:pPr marL="285750" indent="-285750" algn="just">
              <a:lnSpc>
                <a:spcPct val="150000"/>
              </a:lnSpc>
              <a:buFont typeface="Courier New" panose="02070309020205020404" pitchFamily="49" charset="0"/>
              <a:buChar char="o"/>
            </a:pPr>
            <a:r>
              <a:rPr lang="en-US" sz="1800" dirty="0">
                <a:effectLst/>
                <a:latin typeface="Times New Roman" panose="02020603050405020304" pitchFamily="18" charset="0"/>
                <a:ea typeface="Calibri" panose="020F0502020204030204" pitchFamily="34" charset="0"/>
              </a:rPr>
              <a:t>When companies use digital tools in every part of their business, it changes how they work and what they can do for customers in a big way. This is called "digital transformation." Using cutting edge technologies like AI, big data analytics, cloud computing, and the Internet of Things (IoT) to make things better, make them more efficient, and come up with new ways to do business. </a:t>
            </a:r>
          </a:p>
          <a:p>
            <a:pPr marL="285750" indent="-285750" algn="just">
              <a:lnSpc>
                <a:spcPct val="150000"/>
              </a:lnSpc>
              <a:buFont typeface="Courier New" panose="02070309020205020404" pitchFamily="49" charset="0"/>
              <a:buChar char="o"/>
            </a:pPr>
            <a:r>
              <a:rPr lang="en-US" sz="1800" dirty="0">
                <a:effectLst/>
                <a:latin typeface="Times New Roman" panose="02020603050405020304" pitchFamily="18" charset="0"/>
                <a:ea typeface="Calibri" panose="020F0502020204030204" pitchFamily="34" charset="0"/>
              </a:rPr>
              <a:t>Digitization is just turning traditional information into digital forms. Digital transformation, on the other hand, changes how businesses interact with their customers and react to changes in the market. </a:t>
            </a:r>
            <a:endParaRPr lang="en-US" dirty="0">
              <a:latin typeface="Times New Roman" panose="02020603050405020304" pitchFamily="18" charset="0"/>
              <a:ea typeface="Calibri" panose="020F0502020204030204" pitchFamily="34" charset="0"/>
            </a:endParaRPr>
          </a:p>
          <a:p>
            <a:pPr marL="285750" indent="-285750" algn="just">
              <a:lnSpc>
                <a:spcPct val="150000"/>
              </a:lnSpc>
              <a:buFont typeface="Courier New" panose="02070309020205020404" pitchFamily="49" charset="0"/>
              <a:buChar char="o"/>
            </a:pPr>
            <a:r>
              <a:rPr lang="en-US" sz="1800" dirty="0">
                <a:effectLst/>
                <a:latin typeface="Times New Roman" panose="02020603050405020304" pitchFamily="18" charset="0"/>
                <a:ea typeface="Calibri" panose="020F0502020204030204" pitchFamily="34" charset="0"/>
              </a:rPr>
              <a:t>This change isn't just about new technologies; it's also about changing the way companies work, supporting a way of thinking that values creativity, flexibility, and putting the user first.</a:t>
            </a:r>
          </a:p>
          <a:p>
            <a:pPr marL="285750" indent="-285750" algn="just">
              <a:lnSpc>
                <a:spcPct val="150000"/>
              </a:lnSpc>
              <a:buFont typeface="Courier New" panose="02070309020205020404" pitchFamily="49" charset="0"/>
              <a:buChar char="o"/>
            </a:pPr>
            <a:r>
              <a:rPr lang="en-US" sz="1800" dirty="0">
                <a:effectLst/>
                <a:latin typeface="Times New Roman" panose="02020603050405020304" pitchFamily="18" charset="0"/>
                <a:ea typeface="Calibri" panose="020F0502020204030204" pitchFamily="34" charset="0"/>
              </a:rPr>
              <a:t>Companies can improve customer experiences, grow and become more competitive by using digital solutions to simplify their processes and learn more about how customers behave. </a:t>
            </a:r>
            <a:endParaRPr lang="en-US" dirty="0">
              <a:latin typeface="Times New Roman" panose="02020603050405020304" pitchFamily="18" charset="0"/>
              <a:ea typeface="Calibri" panose="020F0502020204030204" pitchFamily="34" charset="0"/>
            </a:endParaRPr>
          </a:p>
          <a:p>
            <a:pPr marL="285750" indent="-285750" algn="just">
              <a:lnSpc>
                <a:spcPct val="150000"/>
              </a:lnSpc>
              <a:buFont typeface="Courier New" panose="02070309020205020404" pitchFamily="49" charset="0"/>
              <a:buChar char="o"/>
            </a:pPr>
            <a:r>
              <a:rPr lang="en-US" sz="1800" dirty="0">
                <a:effectLst/>
                <a:latin typeface="Times New Roman" panose="02020603050405020304" pitchFamily="18" charset="0"/>
                <a:ea typeface="Calibri" panose="020F0502020204030204" pitchFamily="34" charset="0"/>
              </a:rPr>
              <a:t>Digital change also makes it easier for people inside and outside of organizations to work together and connect, which lets them respond more quickly to changing market needs. </a:t>
            </a:r>
            <a:endParaRPr lang="en-US" dirty="0"/>
          </a:p>
        </p:txBody>
      </p:sp>
    </p:spTree>
    <p:extLst>
      <p:ext uri="{BB962C8B-B14F-4D97-AF65-F5344CB8AC3E}">
        <p14:creationId xmlns:p14="http://schemas.microsoft.com/office/powerpoint/2010/main" val="5891235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420148C8-65E5-5459-1853-BDEE9FF5A5B2}"/>
              </a:ext>
            </a:extLst>
          </p:cNvPr>
          <p:cNvSpPr txBox="1"/>
          <p:nvPr/>
        </p:nvSpPr>
        <p:spPr>
          <a:xfrm>
            <a:off x="931025" y="757516"/>
            <a:ext cx="9842270" cy="916982"/>
          </a:xfrm>
          <a:prstGeom prst="rect">
            <a:avLst/>
          </a:prstGeom>
          <a:noFill/>
        </p:spPr>
        <p:txBody>
          <a:bodyPr wrap="square">
            <a:spAutoFit/>
          </a:bodyPr>
          <a:lstStyle/>
          <a:p>
            <a:pPr marL="0" marR="0" algn="ctr">
              <a:lnSpc>
                <a:spcPct val="150000"/>
              </a:lnSpc>
              <a:spcBef>
                <a:spcPts val="0"/>
              </a:spcBef>
              <a:spcAft>
                <a:spcPts val="1000"/>
              </a:spcAft>
            </a:pPr>
            <a:r>
              <a:rPr lang="en-US" sz="4000" b="1" kern="10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CONCEPT OF E-BANKING</a:t>
            </a:r>
            <a:endParaRPr lang="en-US" sz="4000" kern="100" dirty="0">
              <a:solidFill>
                <a:schemeClr val="bg1"/>
              </a:solidFill>
              <a:effectLst/>
              <a:latin typeface="Calibri" panose="020F0502020204030204" pitchFamily="34" charset="0"/>
              <a:ea typeface="Calibri" panose="020F0502020204030204" pitchFamily="34" charset="0"/>
              <a:cs typeface="Mangal" panose="02040503050203030202" pitchFamily="18" charset="0"/>
            </a:endParaRPr>
          </a:p>
        </p:txBody>
      </p:sp>
      <p:sp>
        <p:nvSpPr>
          <p:cNvPr id="7" name="TextBox 6">
            <a:extLst>
              <a:ext uri="{FF2B5EF4-FFF2-40B4-BE49-F238E27FC236}">
                <a16:creationId xmlns:a16="http://schemas.microsoft.com/office/drawing/2014/main" id="{FD0AE6D2-16B7-B3B2-DA31-3FB2130EE293}"/>
              </a:ext>
            </a:extLst>
          </p:cNvPr>
          <p:cNvSpPr txBox="1"/>
          <p:nvPr/>
        </p:nvSpPr>
        <p:spPr>
          <a:xfrm>
            <a:off x="229293" y="1782508"/>
            <a:ext cx="11733414" cy="4613827"/>
          </a:xfrm>
          <a:prstGeom prst="rect">
            <a:avLst/>
          </a:prstGeom>
          <a:noFill/>
        </p:spPr>
        <p:txBody>
          <a:bodyPr wrap="square">
            <a:spAutoFit/>
          </a:bodyPr>
          <a:lstStyle/>
          <a:p>
            <a:pPr marL="285750" indent="-285750" algn="just">
              <a:lnSpc>
                <a:spcPct val="150000"/>
              </a:lnSpc>
              <a:buFont typeface="Wingdings" panose="05000000000000000000" pitchFamily="2" charset="2"/>
              <a:buChar char="§"/>
            </a:pPr>
            <a:r>
              <a:rPr lang="en-US" sz="1800" kern="100" dirty="0">
                <a:effectLst/>
                <a:latin typeface="Times New Roman" panose="02020603050405020304" pitchFamily="18" charset="0"/>
                <a:ea typeface="Calibri" panose="020F0502020204030204" pitchFamily="34" charset="0"/>
                <a:cs typeface="Mangal" panose="02040503050203030202" pitchFamily="18" charset="0"/>
              </a:rPr>
              <a:t>You may access your bank account and do online banking seven days a week with e-banking, a fast, easy, safe, and efficient electronic service. You might save time by using this service to doing financial activities from your home or place of business at any time and from any location as long as you have internet connection. These are made possible via e-banking:</a:t>
            </a:r>
            <a:endParaRPr lang="en-US" sz="1800" kern="100" dirty="0">
              <a:effectLst/>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0"/>
              </a:spcAft>
              <a:buFont typeface="Wingdings" panose="05000000000000000000" pitchFamily="2" charset="2"/>
              <a:buChar char=""/>
            </a:pPr>
            <a:r>
              <a:rPr lang="en-US" sz="1800" kern="0" dirty="0">
                <a:effectLst/>
                <a:latin typeface="Times New Roman" panose="02020603050405020304" pitchFamily="18" charset="0"/>
                <a:ea typeface="Times New Roman" panose="02020603050405020304" pitchFamily="18" charset="0"/>
                <a:cs typeface="Mangal" panose="02040503050203030202" pitchFamily="18" charset="0"/>
              </a:rPr>
              <a:t>A correct list of all the money that is in your bank account</a:t>
            </a:r>
            <a:endParaRPr lang="en-US" sz="1800" kern="100" dirty="0">
              <a:effectLst/>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0"/>
              </a:spcAft>
              <a:buFont typeface="Wingdings" panose="05000000000000000000" pitchFamily="2" charset="2"/>
              <a:buChar char=""/>
            </a:pPr>
            <a:r>
              <a:rPr lang="en-US" sz="1800" kern="0" dirty="0">
                <a:effectLst/>
                <a:latin typeface="Times New Roman" panose="02020603050405020304" pitchFamily="18" charset="0"/>
                <a:ea typeface="Times New Roman" panose="02020603050405020304" pitchFamily="18" charset="0"/>
                <a:cs typeface="Mangal" panose="02040503050203030202" pitchFamily="18" charset="0"/>
              </a:rPr>
              <a:t>A record of your present account balance, credits, overdrafts, and savings.</a:t>
            </a:r>
            <a:endParaRPr lang="en-US" sz="1800" kern="100" dirty="0">
              <a:effectLst/>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0"/>
              </a:spcAft>
              <a:buFont typeface="Wingdings" panose="05000000000000000000" pitchFamily="2" charset="2"/>
              <a:buChar char=""/>
            </a:pPr>
            <a:r>
              <a:rPr lang="en-US" sz="1800" kern="0" dirty="0">
                <a:effectLst/>
                <a:latin typeface="Times New Roman" panose="02020603050405020304" pitchFamily="18" charset="0"/>
                <a:ea typeface="Times New Roman" panose="02020603050405020304" pitchFamily="18" charset="0"/>
                <a:cs typeface="Mangal" panose="02040503050203030202" pitchFamily="18" charset="0"/>
              </a:rPr>
              <a:t>Making payments between countries and currencies on a national and foreign level</a:t>
            </a:r>
            <a:endParaRPr lang="en-US" kern="100" dirty="0">
              <a:latin typeface="Calibri" panose="020F0502020204030204" pitchFamily="34" charset="0"/>
              <a:ea typeface="Times New Roman" panose="02020603050405020304" pitchFamily="18" charset="0"/>
              <a:cs typeface="Mangal" panose="02040503050203030202" pitchFamily="18" charset="0"/>
            </a:endParaRPr>
          </a:p>
          <a:p>
            <a:pPr marL="342900" marR="0" lvl="0" indent="-342900" algn="just">
              <a:lnSpc>
                <a:spcPct val="150000"/>
              </a:lnSpc>
              <a:spcBef>
                <a:spcPts val="0"/>
              </a:spcBef>
              <a:spcAft>
                <a:spcPts val="0"/>
              </a:spcAft>
              <a:buFont typeface="Wingdings" panose="05000000000000000000" pitchFamily="2" charset="2"/>
              <a:buChar char=""/>
            </a:pPr>
            <a:r>
              <a:rPr lang="en-US" sz="1800" kern="0" dirty="0">
                <a:effectLst/>
                <a:latin typeface="Times New Roman" panose="02020603050405020304" pitchFamily="18" charset="0"/>
                <a:ea typeface="Times New Roman" panose="02020603050405020304" pitchFamily="18" charset="0"/>
                <a:cs typeface="Mangal" panose="02040503050203030202" pitchFamily="18" charset="0"/>
              </a:rPr>
              <a:t>Making payments on all kinds of service bills, like water, gas, phone, and more</a:t>
            </a:r>
          </a:p>
          <a:p>
            <a:pPr marL="342900" marR="0" lvl="0" indent="-342900" algn="just">
              <a:lnSpc>
                <a:spcPct val="150000"/>
              </a:lnSpc>
              <a:spcBef>
                <a:spcPts val="0"/>
              </a:spcBef>
              <a:spcAft>
                <a:spcPts val="0"/>
              </a:spcAft>
              <a:buFont typeface="Wingdings" panose="05000000000000000000" pitchFamily="2" charset="2"/>
              <a:buChar char=""/>
            </a:pPr>
            <a:r>
              <a:rPr lang="en-US" sz="1800" kern="0" dirty="0">
                <a:effectLst/>
                <a:latin typeface="Times New Roman" panose="02020603050405020304" pitchFamily="18" charset="0"/>
                <a:ea typeface="Times New Roman" panose="02020603050405020304" pitchFamily="18" charset="0"/>
                <a:cs typeface="Mangal" panose="02040503050203030202" pitchFamily="18" charset="0"/>
              </a:rPr>
              <a:t>Getting customs fees done</a:t>
            </a:r>
            <a:endParaRPr lang="en-US" kern="100" dirty="0">
              <a:latin typeface="Calibri" panose="020F0502020204030204" pitchFamily="34" charset="0"/>
              <a:ea typeface="Times New Roman" panose="02020603050405020304" pitchFamily="18" charset="0"/>
              <a:cs typeface="Mangal" panose="02040503050203030202" pitchFamily="18" charset="0"/>
            </a:endParaRPr>
          </a:p>
          <a:p>
            <a:pPr marL="342900" marR="0" lvl="0" indent="-342900" algn="just">
              <a:lnSpc>
                <a:spcPct val="150000"/>
              </a:lnSpc>
              <a:spcBef>
                <a:spcPts val="0"/>
              </a:spcBef>
              <a:spcAft>
                <a:spcPts val="0"/>
              </a:spcAft>
              <a:buFont typeface="Wingdings" panose="05000000000000000000" pitchFamily="2" charset="2"/>
              <a:buChar char=""/>
            </a:pPr>
            <a:r>
              <a:rPr lang="en-US" sz="1800" kern="0" dirty="0">
                <a:effectLst/>
                <a:latin typeface="Times New Roman" panose="02020603050405020304" pitchFamily="18" charset="0"/>
                <a:ea typeface="Times New Roman" panose="02020603050405020304" pitchFamily="18" charset="0"/>
                <a:cs typeface="Mangal" panose="02040503050203030202" pitchFamily="18" charset="0"/>
              </a:rPr>
              <a:t>E-banking transactions are confirmed electronically for all of them.</a:t>
            </a:r>
            <a:endParaRPr lang="en-US" kern="100" dirty="0">
              <a:latin typeface="Calibri" panose="020F0502020204030204" pitchFamily="34" charset="0"/>
              <a:ea typeface="Times New Roman" panose="02020603050405020304" pitchFamily="18" charset="0"/>
              <a:cs typeface="Mangal" panose="02040503050203030202" pitchFamily="18" charset="0"/>
            </a:endParaRPr>
          </a:p>
          <a:p>
            <a:pPr marL="342900" marR="0" lvl="0" indent="-342900" algn="just">
              <a:lnSpc>
                <a:spcPct val="150000"/>
              </a:lnSpc>
              <a:spcBef>
                <a:spcPts val="0"/>
              </a:spcBef>
              <a:spcAft>
                <a:spcPts val="0"/>
              </a:spcAft>
              <a:buFont typeface="Wingdings" panose="05000000000000000000" pitchFamily="2" charset="2"/>
              <a:buChar char=""/>
            </a:pPr>
            <a:r>
              <a:rPr lang="en-US" sz="1800" kern="0" dirty="0">
                <a:effectLst/>
                <a:latin typeface="Times New Roman" panose="02020603050405020304" pitchFamily="18" charset="0"/>
                <a:ea typeface="Times New Roman" panose="02020603050405020304" pitchFamily="18" charset="0"/>
              </a:rPr>
              <a:t>Taking care of your credit cards</a:t>
            </a:r>
            <a:endParaRPr lang="en-US" dirty="0"/>
          </a:p>
        </p:txBody>
      </p:sp>
    </p:spTree>
    <p:extLst>
      <p:ext uri="{BB962C8B-B14F-4D97-AF65-F5344CB8AC3E}">
        <p14:creationId xmlns:p14="http://schemas.microsoft.com/office/powerpoint/2010/main" val="345445219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14A635-7DB1-7C7A-8958-0FF76B940388}"/>
              </a:ext>
            </a:extLst>
          </p:cNvPr>
          <p:cNvSpPr>
            <a:spLocks noGrp="1"/>
          </p:cNvSpPr>
          <p:nvPr>
            <p:ph type="title"/>
          </p:nvPr>
        </p:nvSpPr>
        <p:spPr/>
        <p:txBody>
          <a:bodyPr>
            <a:noAutofit/>
          </a:bodyPr>
          <a:lstStyle/>
          <a:p>
            <a:pPr algn="ctr"/>
            <a:r>
              <a:rPr lang="en-US" sz="3600" b="1" kern="100" dirty="0">
                <a:effectLst/>
                <a:latin typeface="Times New Roman" panose="02020603050405020304" pitchFamily="18" charset="0"/>
                <a:ea typeface="Calibri" panose="020F0502020204030204" pitchFamily="34" charset="0"/>
                <a:cs typeface="Mangal" panose="02040503050203030202" pitchFamily="18" charset="0"/>
              </a:rPr>
              <a:t>IMPACT OF DIGITAL TRANSFORMATION ON CONSUMER BEHAVIOR</a:t>
            </a:r>
            <a:endParaRPr lang="en-US" sz="4800" dirty="0"/>
          </a:p>
        </p:txBody>
      </p:sp>
      <p:sp>
        <p:nvSpPr>
          <p:cNvPr id="5" name="TextBox 4">
            <a:extLst>
              <a:ext uri="{FF2B5EF4-FFF2-40B4-BE49-F238E27FC236}">
                <a16:creationId xmlns:a16="http://schemas.microsoft.com/office/drawing/2014/main" id="{FEA4BB23-B675-DF4E-C7CF-89F53AE7FAF5}"/>
              </a:ext>
            </a:extLst>
          </p:cNvPr>
          <p:cNvSpPr txBox="1"/>
          <p:nvPr/>
        </p:nvSpPr>
        <p:spPr>
          <a:xfrm>
            <a:off x="216131" y="1937923"/>
            <a:ext cx="11687693" cy="5091394"/>
          </a:xfrm>
          <a:prstGeom prst="rect">
            <a:avLst/>
          </a:prstGeom>
          <a:noFill/>
        </p:spPr>
        <p:txBody>
          <a:bodyPr wrap="square">
            <a:spAutoFit/>
          </a:bodyPr>
          <a:lstStyle/>
          <a:p>
            <a:pPr marL="285750" marR="0" indent="-285750" algn="just">
              <a:lnSpc>
                <a:spcPct val="150000"/>
              </a:lnSpc>
              <a:spcBef>
                <a:spcPts val="0"/>
              </a:spcBef>
              <a:spcAft>
                <a:spcPts val="1000"/>
              </a:spcAft>
              <a:buFont typeface="Wingdings" panose="05000000000000000000" pitchFamily="2" charset="2"/>
              <a:buChar char="Ø"/>
            </a:pPr>
            <a:r>
              <a:rPr lang="en-US" sz="1800" b="1" kern="100" dirty="0">
                <a:effectLst/>
                <a:latin typeface="Times New Roman" panose="02020603050405020304" pitchFamily="18" charset="0"/>
                <a:ea typeface="Calibri" panose="020F0502020204030204" pitchFamily="34" charset="0"/>
                <a:cs typeface="Mangal" panose="02040503050203030202" pitchFamily="18" charset="0"/>
              </a:rPr>
              <a:t>Key Impacts of Digital Transformation</a:t>
            </a:r>
          </a:p>
          <a:p>
            <a:pPr marL="342900" marR="0" lvl="0" indent="-342900" algn="just">
              <a:lnSpc>
                <a:spcPct val="150000"/>
              </a:lnSpc>
              <a:spcBef>
                <a:spcPts val="0"/>
              </a:spcBef>
              <a:spcAft>
                <a:spcPts val="1000"/>
              </a:spcAft>
              <a:buFont typeface="+mj-lt"/>
              <a:buAutoNum type="arabicPeriod"/>
              <a:tabLst>
                <a:tab pos="457200" algn="l"/>
              </a:tabLst>
            </a:pPr>
            <a:r>
              <a:rPr lang="en-US" sz="1800" b="1" kern="100" dirty="0">
                <a:effectLst/>
                <a:latin typeface="Times New Roman" panose="02020603050405020304" pitchFamily="18" charset="0"/>
                <a:ea typeface="Calibri" panose="020F0502020204030204" pitchFamily="34" charset="0"/>
                <a:cs typeface="Mangal" panose="02040503050203030202" pitchFamily="18" charset="0"/>
              </a:rPr>
              <a:t>Increased Online Engagement</a:t>
            </a:r>
            <a:r>
              <a:rPr lang="en-US" sz="1800" kern="100" dirty="0">
                <a:effectLst/>
                <a:latin typeface="Times New Roman" panose="02020603050405020304" pitchFamily="18" charset="0"/>
                <a:ea typeface="Calibri" panose="020F0502020204030204" pitchFamily="34" charset="0"/>
                <a:cs typeface="Mangal" panose="02040503050203030202" pitchFamily="18" charset="0"/>
              </a:rPr>
              <a:t>: Consumers are spending more time online, leading to higher engagement rates on digital platforms. According to a report by Statista, as of 2023, the average daily time spent on the internet worldwide was approximately </a:t>
            </a:r>
            <a:r>
              <a:rPr lang="en-US" sz="1800" b="1" kern="100" dirty="0">
                <a:effectLst/>
                <a:latin typeface="Times New Roman" panose="02020603050405020304" pitchFamily="18" charset="0"/>
                <a:ea typeface="Calibri" panose="020F0502020204030204" pitchFamily="34" charset="0"/>
                <a:cs typeface="Mangal" panose="02040503050203030202" pitchFamily="18" charset="0"/>
              </a:rPr>
              <a:t>6.8 hours</a:t>
            </a:r>
            <a:r>
              <a:rPr lang="en-US" sz="1800" kern="100" dirty="0">
                <a:effectLst/>
                <a:latin typeface="Times New Roman" panose="02020603050405020304" pitchFamily="18" charset="0"/>
                <a:ea typeface="Calibri" panose="020F0502020204030204" pitchFamily="34" charset="0"/>
                <a:cs typeface="Mangal" panose="02040503050203030202" pitchFamily="18" charset="0"/>
              </a:rPr>
              <a:t>, up from </a:t>
            </a:r>
            <a:r>
              <a:rPr lang="en-US" sz="1800" b="1" kern="100" dirty="0">
                <a:effectLst/>
                <a:latin typeface="Times New Roman" panose="02020603050405020304" pitchFamily="18" charset="0"/>
                <a:ea typeface="Calibri" panose="020F0502020204030204" pitchFamily="34" charset="0"/>
                <a:cs typeface="Mangal" panose="02040503050203030202" pitchFamily="18" charset="0"/>
              </a:rPr>
              <a:t>5.6 hours</a:t>
            </a:r>
            <a:r>
              <a:rPr lang="en-US" sz="1800" kern="100" dirty="0">
                <a:effectLst/>
                <a:latin typeface="Times New Roman" panose="02020603050405020304" pitchFamily="18" charset="0"/>
                <a:ea typeface="Calibri" panose="020F0502020204030204" pitchFamily="34" charset="0"/>
                <a:cs typeface="Mangal" panose="02040503050203030202" pitchFamily="18" charset="0"/>
              </a:rPr>
              <a:t> in 2019.</a:t>
            </a:r>
            <a:endParaRPr lang="en-US" sz="1800" kern="100" dirty="0">
              <a:effectLst/>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1000"/>
              </a:spcAft>
              <a:buFont typeface="+mj-lt"/>
              <a:buAutoNum type="arabicPeriod"/>
              <a:tabLst>
                <a:tab pos="457200" algn="l"/>
              </a:tabLst>
            </a:pPr>
            <a:r>
              <a:rPr lang="en-US" sz="1800" b="1" kern="100" dirty="0">
                <a:effectLst/>
                <a:latin typeface="Times New Roman" panose="02020603050405020304" pitchFamily="18" charset="0"/>
                <a:ea typeface="Calibri" panose="020F0502020204030204" pitchFamily="34" charset="0"/>
                <a:cs typeface="Mangal" panose="02040503050203030202" pitchFamily="18" charset="0"/>
              </a:rPr>
              <a:t>E-commerce Growth</a:t>
            </a:r>
            <a:r>
              <a:rPr lang="en-US" sz="1800" kern="100" dirty="0">
                <a:effectLst/>
                <a:latin typeface="Times New Roman" panose="02020603050405020304" pitchFamily="18" charset="0"/>
                <a:ea typeface="Calibri" panose="020F0502020204030204" pitchFamily="34" charset="0"/>
                <a:cs typeface="Mangal" panose="02040503050203030202" pitchFamily="18" charset="0"/>
              </a:rPr>
              <a:t>: Online buying has become more popular, particularly after the COVID-19 epidemic. Global e-commerce sales are expected to hit $5.7 trillion in 2022, making up 19.6% of all retail sales, according to eMarketer. As compared to 13.6% in 2019, this is a significant gain.</a:t>
            </a:r>
          </a:p>
          <a:p>
            <a:pPr marL="342900" indent="-342900" algn="just">
              <a:lnSpc>
                <a:spcPct val="150000"/>
              </a:lnSpc>
              <a:spcAft>
                <a:spcPts val="1000"/>
              </a:spcAft>
              <a:buFont typeface="+mj-lt"/>
              <a:buAutoNum type="arabicPeriod"/>
              <a:tabLst>
                <a:tab pos="457200" algn="l"/>
              </a:tabLst>
            </a:pPr>
            <a:r>
              <a:rPr lang="en-US" sz="1800" b="1" kern="100" dirty="0">
                <a:effectLst/>
                <a:latin typeface="Times New Roman" panose="02020603050405020304" pitchFamily="18" charset="0"/>
                <a:ea typeface="Calibri" panose="020F0502020204030204" pitchFamily="34" charset="0"/>
                <a:cs typeface="Mangal" panose="02040503050203030202" pitchFamily="18" charset="0"/>
              </a:rPr>
              <a:t>Mobile Banking Adoption</a:t>
            </a:r>
            <a:r>
              <a:rPr lang="en-US" sz="1800" kern="100" dirty="0">
                <a:effectLst/>
                <a:latin typeface="Times New Roman" panose="02020603050405020304" pitchFamily="18" charset="0"/>
                <a:ea typeface="Calibri" panose="020F0502020204030204" pitchFamily="34" charset="0"/>
                <a:cs typeface="Mangal" panose="02040503050203030202" pitchFamily="18" charset="0"/>
              </a:rPr>
              <a:t>: The use of mobile banking apps has surged as consumers prefer the convenience of managing finances on their smartphones. According to a survey by Accenture, </a:t>
            </a:r>
            <a:r>
              <a:rPr lang="en-US" sz="1800" b="1" kern="100" dirty="0">
                <a:effectLst/>
                <a:latin typeface="Times New Roman" panose="02020603050405020304" pitchFamily="18" charset="0"/>
                <a:ea typeface="Calibri" panose="020F0502020204030204" pitchFamily="34" charset="0"/>
                <a:cs typeface="Mangal" panose="02040503050203030202" pitchFamily="18" charset="0"/>
              </a:rPr>
              <a:t>62%</a:t>
            </a:r>
            <a:r>
              <a:rPr lang="en-US" sz="1800" kern="100" dirty="0">
                <a:effectLst/>
                <a:latin typeface="Times New Roman" panose="02020603050405020304" pitchFamily="18" charset="0"/>
                <a:ea typeface="Calibri" panose="020F0502020204030204" pitchFamily="34" charset="0"/>
                <a:cs typeface="Mangal" panose="02040503050203030202" pitchFamily="18" charset="0"/>
              </a:rPr>
              <a:t> of consumers in India stated they prefer using mobile banking apps for transactions, compared to </a:t>
            </a:r>
            <a:r>
              <a:rPr lang="en-US" sz="1800" b="1" kern="100" dirty="0">
                <a:effectLst/>
                <a:latin typeface="Times New Roman" panose="02020603050405020304" pitchFamily="18" charset="0"/>
                <a:ea typeface="Calibri" panose="020F0502020204030204" pitchFamily="34" charset="0"/>
                <a:cs typeface="Mangal" panose="02040503050203030202" pitchFamily="18" charset="0"/>
              </a:rPr>
              <a:t>32%</a:t>
            </a:r>
            <a:r>
              <a:rPr lang="en-US" sz="1800" kern="100" dirty="0">
                <a:effectLst/>
                <a:latin typeface="Times New Roman" panose="02020603050405020304" pitchFamily="18" charset="0"/>
                <a:ea typeface="Calibri" panose="020F0502020204030204" pitchFamily="34" charset="0"/>
                <a:cs typeface="Mangal" panose="02040503050203030202" pitchFamily="18" charset="0"/>
              </a:rPr>
              <a:t> who preferred visiting physical branches.</a:t>
            </a:r>
            <a:endParaRPr lang="en-US" sz="1800" kern="100" dirty="0">
              <a:effectLst/>
              <a:latin typeface="Calibri" panose="020F0502020204030204" pitchFamily="34" charset="0"/>
              <a:ea typeface="Calibri" panose="020F0502020204030204" pitchFamily="34" charset="0"/>
              <a:cs typeface="Mangal" panose="02040503050203030202" pitchFamily="18" charset="0"/>
            </a:endParaRPr>
          </a:p>
          <a:p>
            <a:pPr marL="285750" marR="0" indent="-285750" algn="just">
              <a:lnSpc>
                <a:spcPct val="150000"/>
              </a:lnSpc>
              <a:spcBef>
                <a:spcPts val="0"/>
              </a:spcBef>
              <a:spcAft>
                <a:spcPts val="1000"/>
              </a:spcAft>
              <a:buFont typeface="Wingdings" panose="05000000000000000000" pitchFamily="2" charset="2"/>
              <a:buChar char="Ø"/>
            </a:pPr>
            <a:endParaRPr lang="en-US" sz="1600" kern="1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30969405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92AC9EBA-E0FC-28EC-FFAD-7F3A4B5582C0}"/>
              </a:ext>
            </a:extLst>
          </p:cNvPr>
          <p:cNvSpPr txBox="1"/>
          <p:nvPr/>
        </p:nvSpPr>
        <p:spPr>
          <a:xfrm>
            <a:off x="2913612" y="574637"/>
            <a:ext cx="6093228" cy="916982"/>
          </a:xfrm>
          <a:prstGeom prst="rect">
            <a:avLst/>
          </a:prstGeom>
          <a:noFill/>
        </p:spPr>
        <p:txBody>
          <a:bodyPr wrap="square">
            <a:spAutoFit/>
          </a:bodyPr>
          <a:lstStyle/>
          <a:p>
            <a:pPr marL="0" marR="0" algn="ctr">
              <a:lnSpc>
                <a:spcPct val="150000"/>
              </a:lnSpc>
              <a:spcBef>
                <a:spcPts val="0"/>
              </a:spcBef>
              <a:spcAft>
                <a:spcPts val="1000"/>
              </a:spcAft>
            </a:pPr>
            <a:r>
              <a:rPr lang="en-US" sz="4000" b="1" kern="10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CONCLUSION</a:t>
            </a:r>
            <a:endParaRPr lang="en-US" sz="4000" kern="100" dirty="0">
              <a:solidFill>
                <a:schemeClr val="bg1"/>
              </a:solidFill>
              <a:effectLst/>
              <a:latin typeface="Calibri" panose="020F0502020204030204" pitchFamily="34" charset="0"/>
              <a:ea typeface="Calibri" panose="020F0502020204030204" pitchFamily="34" charset="0"/>
              <a:cs typeface="Mangal" panose="02040503050203030202" pitchFamily="18" charset="0"/>
            </a:endParaRPr>
          </a:p>
        </p:txBody>
      </p:sp>
      <p:sp>
        <p:nvSpPr>
          <p:cNvPr id="9" name="TextBox 8">
            <a:extLst>
              <a:ext uri="{FF2B5EF4-FFF2-40B4-BE49-F238E27FC236}">
                <a16:creationId xmlns:a16="http://schemas.microsoft.com/office/drawing/2014/main" id="{9D551FDD-ED0D-1195-07CE-E0AD806F0760}"/>
              </a:ext>
            </a:extLst>
          </p:cNvPr>
          <p:cNvSpPr txBox="1"/>
          <p:nvPr/>
        </p:nvSpPr>
        <p:spPr>
          <a:xfrm>
            <a:off x="182879" y="1896470"/>
            <a:ext cx="11604567" cy="4618380"/>
          </a:xfrm>
          <a:prstGeom prst="rect">
            <a:avLst/>
          </a:prstGeom>
          <a:noFill/>
        </p:spPr>
        <p:txBody>
          <a:bodyPr wrap="square">
            <a:spAutoFit/>
          </a:bodyPr>
          <a:lstStyle/>
          <a:p>
            <a:pPr marL="285750" indent="-285750" algn="just">
              <a:lnSpc>
                <a:spcPct val="150000"/>
              </a:lnSpc>
              <a:buFont typeface="Courier New" panose="02070309020205020404" pitchFamily="49" charset="0"/>
              <a:buChar char="o"/>
            </a:pPr>
            <a:r>
              <a:rPr lang="en-US" sz="1800" dirty="0">
                <a:effectLst/>
                <a:latin typeface="Times New Roman" panose="02020603050405020304" pitchFamily="18" charset="0"/>
                <a:ea typeface="Calibri" panose="020F0502020204030204" pitchFamily="34" charset="0"/>
              </a:rPr>
              <a:t>In conclusion, the impact of digital transformation on consumer behavior in e-banking services is profound and multifaceted. As banks adopt innovative technologies to enhance service delivery, they must also address the growing expectations of consumers for security, personalization, and convenience. </a:t>
            </a:r>
          </a:p>
          <a:p>
            <a:pPr marL="285750" indent="-285750" algn="just">
              <a:lnSpc>
                <a:spcPct val="150000"/>
              </a:lnSpc>
              <a:buFont typeface="Courier New" panose="02070309020205020404" pitchFamily="49" charset="0"/>
              <a:buChar char="o"/>
            </a:pPr>
            <a:r>
              <a:rPr lang="en-US" sz="1800" dirty="0">
                <a:effectLst/>
                <a:latin typeface="Times New Roman" panose="02020603050405020304" pitchFamily="18" charset="0"/>
                <a:ea typeface="Calibri" panose="020F0502020204030204" pitchFamily="34" charset="0"/>
              </a:rPr>
              <a:t>While the shift towards digital channels has led to increased engagement and the rise of mobile banking, challenges remain, particularly regarding consumer trust and financial literacy, as evidenced by the low adoption rates in regions like Peru. </a:t>
            </a:r>
            <a:endParaRPr lang="en-US" dirty="0">
              <a:latin typeface="Times New Roman" panose="02020603050405020304" pitchFamily="18" charset="0"/>
              <a:ea typeface="Calibri" panose="020F0502020204030204" pitchFamily="34" charset="0"/>
            </a:endParaRPr>
          </a:p>
          <a:p>
            <a:pPr marL="285750" indent="-285750" algn="just">
              <a:lnSpc>
                <a:spcPct val="150000"/>
              </a:lnSpc>
              <a:buFont typeface="Courier New" panose="02070309020205020404" pitchFamily="49" charset="0"/>
              <a:buChar char="o"/>
            </a:pPr>
            <a:r>
              <a:rPr lang="en-US" sz="1800" dirty="0">
                <a:effectLst/>
                <a:latin typeface="Times New Roman" panose="02020603050405020304" pitchFamily="18" charset="0"/>
                <a:ea typeface="Calibri" panose="020F0502020204030204" pitchFamily="34" charset="0"/>
              </a:rPr>
              <a:t>To successfully navigate this landscape, financial institutions must invest in robust communication strategies, foster trust, and ensure that their offerings are transparent and user-friendly. </a:t>
            </a:r>
          </a:p>
          <a:p>
            <a:pPr marL="285750" indent="-285750" algn="just">
              <a:lnSpc>
                <a:spcPct val="150000"/>
              </a:lnSpc>
              <a:buFont typeface="Courier New" panose="02070309020205020404" pitchFamily="49" charset="0"/>
              <a:buChar char="o"/>
            </a:pPr>
            <a:r>
              <a:rPr lang="en-US" sz="1800" kern="100" dirty="0">
                <a:effectLst/>
                <a:latin typeface="Times New Roman" panose="02020603050405020304" pitchFamily="18" charset="0"/>
                <a:ea typeface="Calibri" panose="020F0502020204030204" pitchFamily="34" charset="0"/>
                <a:cs typeface="Mangal" panose="02040503050203030202" pitchFamily="18" charset="0"/>
              </a:rPr>
              <a:t>By prioritizing these elements, banks can create positive consumer experiences, drive greater adoption of digital services, and maintain competitiveness in an increasingly digital economy. Ultimately, embracing digital transformation is not just about technology; it's about aligning with the evolving needs and behaviors of a digitally-savvy consumer base.</a:t>
            </a:r>
            <a:endParaRPr lang="en-US" sz="1800" kern="1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344128608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2C75B015-D46D-CAC0-9F83-7089728FA070}"/>
              </a:ext>
            </a:extLst>
          </p:cNvPr>
          <p:cNvSpPr txBox="1"/>
          <p:nvPr/>
        </p:nvSpPr>
        <p:spPr>
          <a:xfrm>
            <a:off x="2464723" y="540710"/>
            <a:ext cx="6878782" cy="916982"/>
          </a:xfrm>
          <a:prstGeom prst="rect">
            <a:avLst/>
          </a:prstGeom>
          <a:noFill/>
        </p:spPr>
        <p:txBody>
          <a:bodyPr wrap="square">
            <a:spAutoFit/>
          </a:bodyPr>
          <a:lstStyle/>
          <a:p>
            <a:pPr marL="0" marR="0" algn="ctr">
              <a:lnSpc>
                <a:spcPct val="150000"/>
              </a:lnSpc>
              <a:spcBef>
                <a:spcPts val="0"/>
              </a:spcBef>
              <a:spcAft>
                <a:spcPts val="1000"/>
              </a:spcAft>
            </a:pPr>
            <a:r>
              <a:rPr lang="en-US" sz="4000" b="1" kern="10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REFERENCES</a:t>
            </a:r>
            <a:endParaRPr lang="en-US" sz="4000" kern="100" dirty="0">
              <a:solidFill>
                <a:schemeClr val="bg1"/>
              </a:solidFill>
              <a:effectLst/>
              <a:latin typeface="Calibri" panose="020F0502020204030204" pitchFamily="34" charset="0"/>
              <a:ea typeface="Calibri" panose="020F0502020204030204" pitchFamily="34" charset="0"/>
              <a:cs typeface="Mangal" panose="02040503050203030202" pitchFamily="18" charset="0"/>
            </a:endParaRPr>
          </a:p>
        </p:txBody>
      </p:sp>
      <p:sp>
        <p:nvSpPr>
          <p:cNvPr id="7" name="TextBox 6">
            <a:extLst>
              <a:ext uri="{FF2B5EF4-FFF2-40B4-BE49-F238E27FC236}">
                <a16:creationId xmlns:a16="http://schemas.microsoft.com/office/drawing/2014/main" id="{D916AA64-0300-87C6-4E57-2834B7B0B4BE}"/>
              </a:ext>
            </a:extLst>
          </p:cNvPr>
          <p:cNvSpPr txBox="1"/>
          <p:nvPr/>
        </p:nvSpPr>
        <p:spPr>
          <a:xfrm>
            <a:off x="436418" y="1864420"/>
            <a:ext cx="11317777" cy="4618380"/>
          </a:xfrm>
          <a:prstGeom prst="rect">
            <a:avLst/>
          </a:prstGeom>
          <a:noFill/>
        </p:spPr>
        <p:txBody>
          <a:bodyPr wrap="square">
            <a:spAutoFit/>
          </a:bodyPr>
          <a:lstStyle/>
          <a:p>
            <a:pPr marL="342900" marR="0" lvl="0" indent="-342900" algn="just">
              <a:lnSpc>
                <a:spcPct val="150000"/>
              </a:lnSpc>
              <a:spcBef>
                <a:spcPts val="0"/>
              </a:spcBef>
              <a:spcAft>
                <a:spcPts val="0"/>
              </a:spcAft>
              <a:buFont typeface="Wingdings" panose="05000000000000000000" pitchFamily="2" charset="2"/>
              <a:buChar char="ü"/>
            </a:pPr>
            <a:r>
              <a:rPr lang="en-US" sz="1800" kern="100" dirty="0">
                <a:effectLst/>
                <a:latin typeface="Times New Roman" panose="02020603050405020304" pitchFamily="18" charset="0"/>
                <a:ea typeface="Calibri" panose="020F0502020204030204" pitchFamily="34" charset="0"/>
                <a:cs typeface="Mangal" panose="02040503050203030202" pitchFamily="18" charset="0"/>
              </a:rPr>
              <a:t>Matlala, N. P. (2024). Consumer behaviour towards the adoption of digital banking channels. </a:t>
            </a:r>
            <a:r>
              <a:rPr lang="en-US" sz="1800" i="1" kern="100" dirty="0">
                <a:effectLst/>
                <a:latin typeface="Times New Roman" panose="02020603050405020304" pitchFamily="18" charset="0"/>
                <a:ea typeface="Calibri" panose="020F0502020204030204" pitchFamily="34" charset="0"/>
                <a:cs typeface="Mangal" panose="02040503050203030202" pitchFamily="18" charset="0"/>
              </a:rPr>
              <a:t>CBR - Consumer Behavior Review</a:t>
            </a:r>
            <a:r>
              <a:rPr lang="en-US" sz="1800" kern="100" dirty="0">
                <a:effectLst/>
                <a:latin typeface="Times New Roman" panose="02020603050405020304" pitchFamily="18" charset="0"/>
                <a:ea typeface="Calibri" panose="020F0502020204030204" pitchFamily="34" charset="0"/>
                <a:cs typeface="Mangal" panose="02040503050203030202" pitchFamily="18" charset="0"/>
              </a:rPr>
              <a:t>, </a:t>
            </a:r>
            <a:r>
              <a:rPr lang="en-US" sz="1800" i="1" kern="100" dirty="0">
                <a:effectLst/>
                <a:latin typeface="Times New Roman" panose="02020603050405020304" pitchFamily="18" charset="0"/>
                <a:ea typeface="Calibri" panose="020F0502020204030204" pitchFamily="34" charset="0"/>
                <a:cs typeface="Mangal" panose="02040503050203030202" pitchFamily="18" charset="0"/>
              </a:rPr>
              <a:t>8</a:t>
            </a:r>
            <a:r>
              <a:rPr lang="en-US" sz="1800" kern="100" dirty="0">
                <a:effectLst/>
                <a:latin typeface="Times New Roman" panose="02020603050405020304" pitchFamily="18" charset="0"/>
                <a:ea typeface="Calibri" panose="020F0502020204030204" pitchFamily="34" charset="0"/>
                <a:cs typeface="Mangal" panose="02040503050203030202" pitchFamily="18" charset="0"/>
              </a:rPr>
              <a:t>(1), e-260295.</a:t>
            </a:r>
            <a:endParaRPr lang="en-US" sz="1600" kern="100" dirty="0">
              <a:effectLst/>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0"/>
              </a:spcAft>
              <a:buFont typeface="Wingdings" panose="05000000000000000000" pitchFamily="2" charset="2"/>
              <a:buChar char="ü"/>
            </a:pPr>
            <a:r>
              <a:rPr lang="en-US" sz="1800" kern="100" dirty="0" err="1">
                <a:effectLst/>
                <a:latin typeface="Times New Roman" panose="02020603050405020304" pitchFamily="18" charset="0"/>
                <a:ea typeface="Calibri" panose="020F0502020204030204" pitchFamily="34" charset="0"/>
                <a:cs typeface="Mangal" panose="02040503050203030202" pitchFamily="18" charset="0"/>
              </a:rPr>
              <a:t>Kansra</a:t>
            </a:r>
            <a:r>
              <a:rPr lang="en-US" sz="1800" kern="100" dirty="0">
                <a:effectLst/>
                <a:latin typeface="Times New Roman" panose="02020603050405020304" pitchFamily="18" charset="0"/>
                <a:ea typeface="Calibri" panose="020F0502020204030204" pitchFamily="34" charset="0"/>
                <a:cs typeface="Mangal" panose="02040503050203030202" pitchFamily="18" charset="0"/>
              </a:rPr>
              <a:t>, P., Kumar, P., &amp; </a:t>
            </a:r>
            <a:r>
              <a:rPr lang="en-US" sz="1800" kern="100" dirty="0" err="1">
                <a:effectLst/>
                <a:latin typeface="Times New Roman" panose="02020603050405020304" pitchFamily="18" charset="0"/>
                <a:ea typeface="Calibri" panose="020F0502020204030204" pitchFamily="34" charset="0"/>
                <a:cs typeface="Mangal" panose="02040503050203030202" pitchFamily="18" charset="0"/>
              </a:rPr>
              <a:t>Thangjam</a:t>
            </a:r>
            <a:r>
              <a:rPr lang="en-US" sz="1800" kern="100" dirty="0">
                <a:effectLst/>
                <a:latin typeface="Times New Roman" panose="02020603050405020304" pitchFamily="18" charset="0"/>
                <a:ea typeface="Calibri" panose="020F0502020204030204" pitchFamily="34" charset="0"/>
                <a:cs typeface="Mangal" panose="02040503050203030202" pitchFamily="18" charset="0"/>
              </a:rPr>
              <a:t>, N. (2023). Factors influencing the adoption of mobile banking services: a cross-sectional analysis. </a:t>
            </a:r>
            <a:r>
              <a:rPr lang="en-US" sz="1800" i="1" kern="100" dirty="0">
                <a:effectLst/>
                <a:latin typeface="Times New Roman" panose="02020603050405020304" pitchFamily="18" charset="0"/>
                <a:ea typeface="Calibri" panose="020F0502020204030204" pitchFamily="34" charset="0"/>
                <a:cs typeface="Mangal" panose="02040503050203030202" pitchFamily="18" charset="0"/>
              </a:rPr>
              <a:t>World Review of Entrepreneurship, Management and Sustainable Development</a:t>
            </a:r>
            <a:r>
              <a:rPr lang="en-US" sz="1800" kern="100" dirty="0">
                <a:effectLst/>
                <a:latin typeface="Times New Roman" panose="02020603050405020304" pitchFamily="18" charset="0"/>
                <a:ea typeface="Calibri" panose="020F0502020204030204" pitchFamily="34" charset="0"/>
                <a:cs typeface="Mangal" panose="02040503050203030202" pitchFamily="18" charset="0"/>
              </a:rPr>
              <a:t>, 19(3–5), 269-279.</a:t>
            </a:r>
            <a:endParaRPr lang="en-US" sz="1600" kern="100" dirty="0">
              <a:effectLst/>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0"/>
              </a:spcAft>
              <a:buFont typeface="Wingdings" panose="05000000000000000000" pitchFamily="2" charset="2"/>
              <a:buChar char="ü"/>
            </a:pPr>
            <a:r>
              <a:rPr lang="en-US" sz="1800" kern="100" dirty="0">
                <a:effectLst/>
                <a:latin typeface="Times New Roman" panose="02020603050405020304" pitchFamily="18" charset="0"/>
                <a:ea typeface="Calibri" panose="020F0502020204030204" pitchFamily="34" charset="0"/>
                <a:cs typeface="Mangal" panose="02040503050203030202" pitchFamily="18" charset="0"/>
              </a:rPr>
              <a:t>Kumar, R., Akshita, &amp; Mandal, S. (2023). Effects of online banking services on e-bank users’ behaviour. </a:t>
            </a:r>
            <a:r>
              <a:rPr lang="en-US" sz="1800" i="1" kern="100" dirty="0" err="1">
                <a:effectLst/>
                <a:latin typeface="Times New Roman" panose="02020603050405020304" pitchFamily="18" charset="0"/>
                <a:ea typeface="Calibri" panose="020F0502020204030204" pitchFamily="34" charset="0"/>
                <a:cs typeface="Mangal" panose="02040503050203030202" pitchFamily="18" charset="0"/>
              </a:rPr>
              <a:t>Lingayas’s</a:t>
            </a:r>
            <a:r>
              <a:rPr lang="en-US" sz="1800" i="1" kern="100" dirty="0">
                <a:effectLst/>
                <a:latin typeface="Times New Roman" panose="02020603050405020304" pitchFamily="18" charset="0"/>
                <a:ea typeface="Calibri" panose="020F0502020204030204" pitchFamily="34" charset="0"/>
                <a:cs typeface="Mangal" panose="02040503050203030202" pitchFamily="18" charset="0"/>
              </a:rPr>
              <a:t> Journal of Professional Studies</a:t>
            </a:r>
            <a:r>
              <a:rPr lang="en-US" sz="1800" kern="100" dirty="0">
                <a:effectLst/>
                <a:latin typeface="Times New Roman" panose="02020603050405020304" pitchFamily="18" charset="0"/>
                <a:ea typeface="Calibri" panose="020F0502020204030204" pitchFamily="34" charset="0"/>
                <a:cs typeface="Mangal" panose="02040503050203030202" pitchFamily="18" charset="0"/>
              </a:rPr>
              <a:t>, </a:t>
            </a:r>
            <a:r>
              <a:rPr lang="en-US" sz="1800" i="1" kern="100" dirty="0">
                <a:effectLst/>
                <a:latin typeface="Times New Roman" panose="02020603050405020304" pitchFamily="18" charset="0"/>
                <a:ea typeface="Calibri" panose="020F0502020204030204" pitchFamily="34" charset="0"/>
                <a:cs typeface="Mangal" panose="02040503050203030202" pitchFamily="18" charset="0"/>
              </a:rPr>
              <a:t>17</a:t>
            </a:r>
            <a:r>
              <a:rPr lang="en-US" sz="1800" kern="100" dirty="0">
                <a:effectLst/>
                <a:latin typeface="Times New Roman" panose="02020603050405020304" pitchFamily="18" charset="0"/>
                <a:ea typeface="Calibri" panose="020F0502020204030204" pitchFamily="34" charset="0"/>
                <a:cs typeface="Mangal" panose="02040503050203030202" pitchFamily="18" charset="0"/>
              </a:rPr>
              <a:t>(2), 77. ISSN: 0975-539X.</a:t>
            </a:r>
            <a:endParaRPr lang="en-US" sz="1600" kern="100" dirty="0">
              <a:effectLst/>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0"/>
              </a:spcAft>
              <a:buFont typeface="Wingdings" panose="05000000000000000000" pitchFamily="2" charset="2"/>
              <a:buChar char="ü"/>
            </a:pPr>
            <a:r>
              <a:rPr lang="en-US" sz="1800" kern="100" dirty="0" err="1">
                <a:effectLst/>
                <a:latin typeface="Times New Roman" panose="02020603050405020304" pitchFamily="18" charset="0"/>
                <a:ea typeface="Calibri" panose="020F0502020204030204" pitchFamily="34" charset="0"/>
                <a:cs typeface="Mangal" panose="02040503050203030202" pitchFamily="18" charset="0"/>
              </a:rPr>
              <a:t>Amudhan</a:t>
            </a:r>
            <a:r>
              <a:rPr lang="en-US" sz="1800" kern="100" dirty="0">
                <a:effectLst/>
                <a:latin typeface="Times New Roman" panose="02020603050405020304" pitchFamily="18" charset="0"/>
                <a:ea typeface="Calibri" panose="020F0502020204030204" pitchFamily="34" charset="0"/>
                <a:cs typeface="Mangal" panose="02040503050203030202" pitchFamily="18" charset="0"/>
              </a:rPr>
              <a:t>, S., Banerjee, S., &amp; Poornima, J. (2022). Impact of digital transformation of banking sector in rural areas. </a:t>
            </a:r>
            <a:r>
              <a:rPr lang="en-US" sz="1800" i="1" kern="100" dirty="0">
                <a:effectLst/>
                <a:latin typeface="Times New Roman" panose="02020603050405020304" pitchFamily="18" charset="0"/>
                <a:ea typeface="Calibri" panose="020F0502020204030204" pitchFamily="34" charset="0"/>
                <a:cs typeface="Mangal" panose="02040503050203030202" pitchFamily="18" charset="0"/>
              </a:rPr>
              <a:t>Journal of Positive School Psychology</a:t>
            </a:r>
            <a:r>
              <a:rPr lang="en-US" sz="1800" kern="100" dirty="0">
                <a:effectLst/>
                <a:latin typeface="Times New Roman" panose="02020603050405020304" pitchFamily="18" charset="0"/>
                <a:ea typeface="Calibri" panose="020F0502020204030204" pitchFamily="34" charset="0"/>
                <a:cs typeface="Mangal" panose="02040503050203030202" pitchFamily="18" charset="0"/>
              </a:rPr>
              <a:t>, </a:t>
            </a:r>
            <a:r>
              <a:rPr lang="en-US" sz="1800" i="1" kern="100" dirty="0">
                <a:effectLst/>
                <a:latin typeface="Times New Roman" panose="02020603050405020304" pitchFamily="18" charset="0"/>
                <a:ea typeface="Calibri" panose="020F0502020204030204" pitchFamily="34" charset="0"/>
                <a:cs typeface="Mangal" panose="02040503050203030202" pitchFamily="18" charset="0"/>
              </a:rPr>
              <a:t>6</a:t>
            </a:r>
            <a:r>
              <a:rPr lang="en-US" sz="1800" kern="100" dirty="0">
                <a:effectLst/>
                <a:latin typeface="Times New Roman" panose="02020603050405020304" pitchFamily="18" charset="0"/>
                <a:ea typeface="Calibri" panose="020F0502020204030204" pitchFamily="34" charset="0"/>
                <a:cs typeface="Mangal" panose="02040503050203030202" pitchFamily="18" charset="0"/>
              </a:rPr>
              <a:t>(2), 763–771.</a:t>
            </a:r>
            <a:endParaRPr lang="en-US" sz="1600" kern="100" dirty="0">
              <a:effectLst/>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1000"/>
              </a:spcAft>
              <a:buFont typeface="Wingdings" panose="05000000000000000000" pitchFamily="2" charset="2"/>
              <a:buChar char="ü"/>
            </a:pPr>
            <a:r>
              <a:rPr lang="en-US" sz="1800" kern="100" dirty="0">
                <a:effectLst/>
                <a:latin typeface="Times New Roman" panose="02020603050405020304" pitchFamily="18" charset="0"/>
                <a:ea typeface="Calibri" panose="020F0502020204030204" pitchFamily="34" charset="0"/>
                <a:cs typeface="Mangal" panose="02040503050203030202" pitchFamily="18" charset="0"/>
              </a:rPr>
              <a:t>Ansari, T., &amp; Srinivasan, M. (2019). Impact of e-banking on consumer behaviour: Investigative study into the users of e-banking services among new generation banks in Chennai city. </a:t>
            </a:r>
            <a:r>
              <a:rPr lang="en-US" sz="1800" i="1" kern="100" dirty="0">
                <a:effectLst/>
                <a:latin typeface="Times New Roman" panose="02020603050405020304" pitchFamily="18" charset="0"/>
                <a:ea typeface="Calibri" panose="020F0502020204030204" pitchFamily="34" charset="0"/>
                <a:cs typeface="Mangal" panose="02040503050203030202" pitchFamily="18" charset="0"/>
              </a:rPr>
              <a:t>JAC: A Journal of Composition Theory</a:t>
            </a:r>
            <a:r>
              <a:rPr lang="en-US" sz="1800" kern="100" dirty="0">
                <a:effectLst/>
                <a:latin typeface="Times New Roman" panose="02020603050405020304" pitchFamily="18" charset="0"/>
                <a:ea typeface="Calibri" panose="020F0502020204030204" pitchFamily="34" charset="0"/>
                <a:cs typeface="Mangal" panose="02040503050203030202" pitchFamily="18" charset="0"/>
              </a:rPr>
              <a:t>, 12(11), 507-518.</a:t>
            </a:r>
            <a:endParaRPr lang="en-US" sz="1600" kern="1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230994140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0BBD04A-ACB7-920A-6321-6792EF58AEDA}"/>
              </a:ext>
            </a:extLst>
          </p:cNvPr>
          <p:cNvSpPr>
            <a:spLocks noGrp="1"/>
          </p:cNvSpPr>
          <p:nvPr>
            <p:ph idx="1"/>
          </p:nvPr>
        </p:nvSpPr>
        <p:spPr>
          <a:xfrm>
            <a:off x="581192" y="2141808"/>
            <a:ext cx="11029615" cy="2574384"/>
          </a:xfrm>
        </p:spPr>
        <p:txBody>
          <a:bodyPr>
            <a:normAutofit/>
          </a:bodyPr>
          <a:lstStyle/>
          <a:p>
            <a:pPr marL="0" indent="0" algn="ctr">
              <a:buNone/>
            </a:pPr>
            <a:r>
              <a:rPr lang="en-US" sz="4000" b="1" i="1" dirty="0">
                <a:latin typeface="Times New Roman" panose="02020603050405020304" pitchFamily="18" charset="0"/>
                <a:cs typeface="Times New Roman" panose="02020603050405020304" pitchFamily="18" charset="0"/>
              </a:rPr>
              <a:t>THANK YOU </a:t>
            </a:r>
          </a:p>
        </p:txBody>
      </p:sp>
    </p:spTree>
    <p:extLst>
      <p:ext uri="{BB962C8B-B14F-4D97-AF65-F5344CB8AC3E}">
        <p14:creationId xmlns:p14="http://schemas.microsoft.com/office/powerpoint/2010/main" val="3622504749"/>
      </p:ext>
    </p:extLst>
  </p:cSld>
  <p:clrMapOvr>
    <a:masterClrMapping/>
  </p:clrMapOvr>
</p:sld>
</file>

<file path=ppt/theme/theme1.xml><?xml version="1.0" encoding="utf-8"?>
<a:theme xmlns:a="http://schemas.openxmlformats.org/drawingml/2006/main" name="Dividend">
  <a:themeElements>
    <a:clrScheme name="Dividend">
      <a:dk1>
        <a:sysClr val="windowText" lastClr="000000"/>
      </a:dk1>
      <a:lt1>
        <a:sysClr val="window" lastClr="FFFFFF"/>
      </a:lt1>
      <a:dk2>
        <a:srgbClr val="3D3D3D"/>
      </a:dk2>
      <a:lt2>
        <a:srgbClr val="EBEBEB"/>
      </a:lt2>
      <a:accent1>
        <a:srgbClr val="4D1434"/>
      </a:accent1>
      <a:accent2>
        <a:srgbClr val="903163"/>
      </a:accent2>
      <a:accent3>
        <a:srgbClr val="B2324B"/>
      </a:accent3>
      <a:accent4>
        <a:srgbClr val="969FA7"/>
      </a:accent4>
      <a:accent5>
        <a:srgbClr val="66B1CE"/>
      </a:accent5>
      <a:accent6>
        <a:srgbClr val="40619D"/>
      </a:accent6>
      <a:hlink>
        <a:srgbClr val="828282"/>
      </a:hlink>
      <a:folHlink>
        <a:srgbClr val="A5A5A5"/>
      </a:folHlink>
    </a:clrScheme>
    <a:fontScheme name="Dividend">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Dividend">
      <a:fillStyleLst>
        <a:solidFill>
          <a:schemeClr val="phClr"/>
        </a:solidFill>
        <a:gradFill rotWithShape="1">
          <a:gsLst>
            <a:gs pos="0">
              <a:schemeClr val="phClr">
                <a:tint val="68000"/>
                <a:alpha val="90000"/>
                <a:lumMod val="100000"/>
              </a:schemeClr>
            </a:gs>
            <a:gs pos="100000">
              <a:schemeClr val="phClr">
                <a:tint val="90000"/>
                <a:lumMod val="95000"/>
              </a:schemeClr>
            </a:gs>
          </a:gsLst>
          <a:lin ang="5400000" scaled="1"/>
        </a:gradFill>
        <a:gradFill rotWithShape="1">
          <a:gsLst>
            <a:gs pos="0">
              <a:schemeClr val="phClr">
                <a:tint val="98000"/>
                <a:lumMod val="110000"/>
              </a:schemeClr>
            </a:gs>
            <a:gs pos="84000">
              <a:schemeClr val="phClr">
                <a:shade val="90000"/>
                <a:lumMod val="88000"/>
              </a:schemeClr>
            </a:gs>
          </a:gsLst>
          <a:lin ang="5400000" scaled="0"/>
        </a:gradFill>
      </a:fillStyleLst>
      <a:lnStyleLst>
        <a:ln w="12700" cap="rnd" cmpd="sng" algn="ctr">
          <a:solidFill>
            <a:schemeClr val="phClr">
              <a:lumMod val="90000"/>
            </a:schemeClr>
          </a:solidFill>
          <a:prstDash val="solid"/>
        </a:ln>
        <a:ln w="2222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55000"/>
              </a:srgbClr>
            </a:outerShdw>
          </a:effectLst>
        </a:effectStyle>
        <a:effectStyle>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a:effectStyle>
      </a:effectStyleLst>
      <a:bgFillStyleLst>
        <a:solidFill>
          <a:schemeClr val="phClr"/>
        </a:solidFill>
        <a:gradFill rotWithShape="1">
          <a:gsLst>
            <a:gs pos="0">
              <a:schemeClr val="phClr">
                <a:tint val="90000"/>
                <a:lumMod val="110000"/>
              </a:schemeClr>
            </a:gs>
            <a:gs pos="88000">
              <a:schemeClr val="phClr">
                <a:shade val="94000"/>
                <a:satMod val="110000"/>
                <a:lumMod val="88000"/>
              </a:schemeClr>
            </a:gs>
          </a:gsLst>
          <a:lin ang="5400000" scaled="0"/>
        </a:gradFill>
        <a:gradFill rotWithShape="1">
          <a:gsLst>
            <a:gs pos="0">
              <a:schemeClr val="phClr">
                <a:tint val="90000"/>
                <a:lumMod val="110000"/>
              </a:schemeClr>
            </a:gs>
            <a:gs pos="100000">
              <a:schemeClr val="phClr">
                <a:shade val="98000"/>
                <a:satMod val="110000"/>
                <a:lumMod val="8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Dividend" id="{9697A71B-4AB7-4A1A-BD5B-BB2D22835B57}" vid="{C21699FF-00E4-43C8-BBCC-D7E5536C3717}"/>
    </a:ext>
  </a:extLst>
</a:theme>
</file>

<file path=docProps/app.xml><?xml version="1.0" encoding="utf-8"?>
<Properties xmlns="http://schemas.openxmlformats.org/officeDocument/2006/extended-properties" xmlns:vt="http://schemas.openxmlformats.org/officeDocument/2006/docPropsVTypes">
  <Template>Dividend</Template>
  <TotalTime>18</TotalTime>
  <Words>1133</Words>
  <Application>Microsoft Office PowerPoint</Application>
  <PresentationFormat>Widescreen</PresentationFormat>
  <Paragraphs>41</Paragraphs>
  <Slides>8</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8</vt:i4>
      </vt:variant>
    </vt:vector>
  </HeadingPairs>
  <TitlesOfParts>
    <vt:vector size="16" baseType="lpstr">
      <vt:lpstr>Arial</vt:lpstr>
      <vt:lpstr>Calibri</vt:lpstr>
      <vt:lpstr>Courier New</vt:lpstr>
      <vt:lpstr>Gill Sans MT</vt:lpstr>
      <vt:lpstr>Times New Roman</vt:lpstr>
      <vt:lpstr>Wingdings</vt:lpstr>
      <vt:lpstr>Wingdings 2</vt:lpstr>
      <vt:lpstr>Dividend</vt:lpstr>
      <vt:lpstr>PowerPoint Presentation</vt:lpstr>
      <vt:lpstr>PowerPoint Presentation</vt:lpstr>
      <vt:lpstr>PowerPoint Presentation</vt:lpstr>
      <vt:lpstr>PowerPoint Presentation</vt:lpstr>
      <vt:lpstr>IMPACT OF DIGITAL TRANSFORMATION ON CONSUMER BEHAVIOR</vt:lpstr>
      <vt:lpstr>PowerPoint Presentation</vt:lpstr>
      <vt:lpstr>PowerPoint Presentation</vt:lpstr>
      <vt:lpstr>PowerPoint Presentation</vt:lpstr>
    </vt:vector>
  </TitlesOfParts>
  <Company>Grizli777</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Anushree Agarwal</dc:creator>
  <cp:lastModifiedBy>Anushree Agarwal</cp:lastModifiedBy>
  <cp:revision>1</cp:revision>
  <dcterms:created xsi:type="dcterms:W3CDTF">2024-10-14T12:20:43Z</dcterms:created>
  <dcterms:modified xsi:type="dcterms:W3CDTF">2024-10-14T12:39:10Z</dcterms:modified>
</cp:coreProperties>
</file>