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4" d="100"/>
          <a:sy n="74" d="100"/>
        </p:scale>
        <p:origin x="8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277461440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5517600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1678899598"/>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C004D62-706C-448A-A628-677AD8D43DA5}"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7595751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C004D62-706C-448A-A628-677AD8D43DA5}" type="datetimeFigureOut">
              <a:rPr lang="en-IN" smtClean="0"/>
              <a:t>22-08-2024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173256081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3"/>
          <p:cNvSpPr>
            <a:spLocks noGrp="1"/>
          </p:cNvSpPr>
          <p:nvPr>
            <p:ph type="ftr" sz="quarter" idx="11"/>
          </p:nvPr>
        </p:nvSpPr>
        <p:spPr/>
        <p:txBody>
          <a:bodyPr/>
          <a:lstStyle/>
          <a:p>
            <a:endParaRPr lang="en-IN"/>
          </a:p>
        </p:txBody>
      </p:sp>
      <p:sp>
        <p:nvSpPr>
          <p:cNvPr id="6" name="Slide Number Placeholder 4"/>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36568289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2"/>
          <p:cNvSpPr>
            <a:spLocks noGrp="1"/>
          </p:cNvSpPr>
          <p:nvPr>
            <p:ph type="ftr" sz="quarter" idx="11"/>
          </p:nvPr>
        </p:nvSpPr>
        <p:spPr/>
        <p:txBody>
          <a:bodyPr/>
          <a:lstStyle/>
          <a:p>
            <a:endParaRPr lang="en-IN"/>
          </a:p>
        </p:txBody>
      </p:sp>
      <p:sp>
        <p:nvSpPr>
          <p:cNvPr id="6" name="Slide Number Placeholder 3"/>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169998752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Date Placeholder 4"/>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5"/>
          <p:cNvSpPr>
            <a:spLocks noGrp="1"/>
          </p:cNvSpPr>
          <p:nvPr>
            <p:ph type="ftr" sz="quarter" idx="11"/>
          </p:nvPr>
        </p:nvSpPr>
        <p:spPr/>
        <p:txBody>
          <a:bodyPr/>
          <a:lstStyle/>
          <a:p>
            <a:endParaRPr lang="en-IN"/>
          </a:p>
        </p:txBody>
      </p:sp>
      <p:sp>
        <p:nvSpPr>
          <p:cNvPr id="6" name="Slide Number Placeholder 6"/>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412219911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C004D62-706C-448A-A628-677AD8D43DA5}"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40866903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C004D62-706C-448A-A628-677AD8D43DA5}" type="datetimeFigureOut">
              <a:rPr lang="en-IN" smtClean="0"/>
              <a:t>22-08-2024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39314729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177538470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4"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210233229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305610811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46162607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4"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38082457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203768375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C004D62-706C-448A-A628-677AD8D43DA5}" type="datetimeFigureOut">
              <a:rPr lang="en-IN" smtClean="0"/>
              <a:t>22-08-2024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D78BEE1-660C-46D1-B3CF-67B4C1B8246B}" type="slidenum">
              <a:rPr lang="en-IN" smtClean="0"/>
              <a:t>‹#›</a:t>
            </a:fld>
            <a:endParaRPr lang="en-IN"/>
          </a:p>
        </p:txBody>
      </p:sp>
    </p:spTree>
    <p:extLst>
      <p:ext uri="{BB962C8B-B14F-4D97-AF65-F5344CB8AC3E}">
        <p14:creationId xmlns:p14="http://schemas.microsoft.com/office/powerpoint/2010/main" val="98534282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C004D62-706C-448A-A628-677AD8D43DA5}" type="datetimeFigureOut">
              <a:rPr lang="en-IN" smtClean="0"/>
              <a:t>22-08-2024</a:t>
            </a:fld>
            <a:endParaRPr lang="en-IN"/>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IN"/>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D78BEE1-660C-46D1-B3CF-67B4C1B8246B}" type="slidenum">
              <a:rPr lang="en-IN" smtClean="0"/>
              <a:t>‹#›</a:t>
            </a:fld>
            <a:endParaRPr lang="en-IN"/>
          </a:p>
        </p:txBody>
      </p:sp>
    </p:spTree>
    <p:extLst>
      <p:ext uri="{BB962C8B-B14F-4D97-AF65-F5344CB8AC3E}">
        <p14:creationId xmlns:p14="http://schemas.microsoft.com/office/powerpoint/2010/main" val="3072009081"/>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D4113-1051-4976-B392-2EC63AEADCB3}"/>
              </a:ext>
            </a:extLst>
          </p:cNvPr>
          <p:cNvSpPr>
            <a:spLocks noGrp="1"/>
          </p:cNvSpPr>
          <p:nvPr>
            <p:ph type="ctrTitle"/>
          </p:nvPr>
        </p:nvSpPr>
        <p:spPr>
          <a:xfrm>
            <a:off x="1472483" y="2176529"/>
            <a:ext cx="9732135" cy="921309"/>
          </a:xfrm>
        </p:spPr>
        <p:txBody>
          <a:bodyPr>
            <a:normAutofit/>
          </a:bodyPr>
          <a:lstStyle/>
          <a:p>
            <a:pPr algn="ctr"/>
            <a:r>
              <a:rPr lang="en-IN" sz="2500" b="1" dirty="0">
                <a:latin typeface="Times New Roman" panose="02020603050405020304" pitchFamily="18" charset="0"/>
                <a:cs typeface="Times New Roman" panose="02020603050405020304" pitchFamily="18" charset="0"/>
              </a:rPr>
              <a:t>EXAMINING THE IDEA AND PHENOMENON OF TRIAL BY MEDIA'S IMPACT AND DYNAMICS</a:t>
            </a:r>
            <a:endParaRPr lang="en-IN" sz="2500"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EE3D0B0E-3133-45EB-97F2-2E50947DD7F3}"/>
              </a:ext>
            </a:extLst>
          </p:cNvPr>
          <p:cNvSpPr/>
          <p:nvPr/>
        </p:nvSpPr>
        <p:spPr>
          <a:xfrm>
            <a:off x="5889938" y="4356403"/>
            <a:ext cx="6096000" cy="2060372"/>
          </a:xfrm>
          <a:prstGeom prst="rect">
            <a:avLst/>
          </a:prstGeom>
        </p:spPr>
        <p:txBody>
          <a:bodyPr>
            <a:spAutoFit/>
          </a:bodyPr>
          <a:lstStyle/>
          <a:p>
            <a:pPr algn="r">
              <a:lnSpc>
                <a:spcPct val="115000"/>
              </a:lnSpc>
              <a:spcAft>
                <a:spcPts val="0"/>
              </a:spcAft>
            </a:pPr>
            <a:r>
              <a:rPr lang="en-IN" b="1" dirty="0">
                <a:latin typeface="Times New Roman" panose="02020603050405020304" pitchFamily="18" charset="0"/>
                <a:ea typeface="Calibri" panose="020F0502020204030204" pitchFamily="34" charset="0"/>
                <a:cs typeface="Mangal" panose="02040503050203030202" pitchFamily="18" charset="0"/>
              </a:rPr>
              <a:t>Rohan Singh Lodhi</a:t>
            </a:r>
            <a:endParaRPr lang="en-IN" sz="1600" dirty="0">
              <a:latin typeface="Calibri" panose="020F0502020204030204" pitchFamily="34" charset="0"/>
              <a:ea typeface="Calibri" panose="020F0502020204030204" pitchFamily="34" charset="0"/>
              <a:cs typeface="Mangal" panose="02040503050203030202" pitchFamily="18" charset="0"/>
            </a:endParaRPr>
          </a:p>
          <a:p>
            <a:pPr algn="r">
              <a:lnSpc>
                <a:spcPct val="115000"/>
              </a:lnSpc>
              <a:spcAft>
                <a:spcPts val="0"/>
              </a:spcAft>
            </a:pPr>
            <a:r>
              <a:rPr lang="en-IN" dirty="0">
                <a:latin typeface="Times New Roman" panose="02020603050405020304" pitchFamily="18" charset="0"/>
                <a:ea typeface="Calibri" panose="020F0502020204030204" pitchFamily="34" charset="0"/>
                <a:cs typeface="Mangal" panose="02040503050203030202" pitchFamily="18" charset="0"/>
              </a:rPr>
              <a:t>Research Scholar</a:t>
            </a:r>
            <a:endParaRPr lang="en-IN" sz="1600" dirty="0">
              <a:latin typeface="Calibri" panose="020F0502020204030204" pitchFamily="34" charset="0"/>
              <a:ea typeface="Calibri" panose="020F0502020204030204" pitchFamily="34" charset="0"/>
              <a:cs typeface="Mangal" panose="02040503050203030202" pitchFamily="18" charset="0"/>
            </a:endParaRPr>
          </a:p>
          <a:p>
            <a:pPr algn="r">
              <a:lnSpc>
                <a:spcPct val="115000"/>
              </a:lnSpc>
              <a:spcAft>
                <a:spcPts val="600"/>
              </a:spcAft>
            </a:pPr>
            <a:r>
              <a:rPr lang="en-IN" dirty="0">
                <a:latin typeface="Times New Roman" panose="02020603050405020304" pitchFamily="18" charset="0"/>
                <a:ea typeface="Calibri" panose="020F0502020204030204" pitchFamily="34" charset="0"/>
                <a:cs typeface="Mangal" panose="02040503050203030202" pitchFamily="18" charset="0"/>
              </a:rPr>
              <a:t>Faculty of Law, </a:t>
            </a:r>
            <a:r>
              <a:rPr lang="en-IN" dirty="0" err="1">
                <a:latin typeface="Times New Roman" panose="02020603050405020304" pitchFamily="18" charset="0"/>
                <a:ea typeface="Calibri" panose="020F0502020204030204" pitchFamily="34" charset="0"/>
                <a:cs typeface="Mangal" panose="02040503050203030202" pitchFamily="18" charset="0"/>
              </a:rPr>
              <a:t>Mangalayatan</a:t>
            </a:r>
            <a:r>
              <a:rPr lang="en-IN" dirty="0">
                <a:latin typeface="Times New Roman" panose="02020603050405020304" pitchFamily="18" charset="0"/>
                <a:ea typeface="Calibri" panose="020F0502020204030204" pitchFamily="34" charset="0"/>
                <a:cs typeface="Mangal" panose="02040503050203030202" pitchFamily="18" charset="0"/>
              </a:rPr>
              <a:t> University, Jabalpur, M.P.</a:t>
            </a:r>
            <a:endParaRPr lang="en-IN" sz="1600" dirty="0">
              <a:latin typeface="Calibri" panose="020F0502020204030204" pitchFamily="34" charset="0"/>
              <a:ea typeface="Calibri" panose="020F0502020204030204" pitchFamily="34" charset="0"/>
              <a:cs typeface="Mangal" panose="02040503050203030202" pitchFamily="18" charset="0"/>
            </a:endParaRPr>
          </a:p>
          <a:p>
            <a:pPr algn="r">
              <a:lnSpc>
                <a:spcPct val="115000"/>
              </a:lnSpc>
              <a:spcAft>
                <a:spcPts val="0"/>
              </a:spcAft>
            </a:pPr>
            <a:r>
              <a:rPr lang="en-IN" b="1" dirty="0" err="1">
                <a:latin typeface="Times New Roman" panose="02020603050405020304" pitchFamily="18" charset="0"/>
                <a:ea typeface="Calibri" panose="020F0502020204030204" pitchFamily="34" charset="0"/>
                <a:cs typeface="Mangal" panose="02040503050203030202" pitchFamily="18" charset="0"/>
              </a:rPr>
              <a:t>Dr.</a:t>
            </a:r>
            <a:r>
              <a:rPr lang="en-IN" b="1" dirty="0">
                <a:latin typeface="Times New Roman" panose="02020603050405020304" pitchFamily="18" charset="0"/>
                <a:ea typeface="Calibri" panose="020F0502020204030204" pitchFamily="34" charset="0"/>
                <a:cs typeface="Mangal" panose="02040503050203030202" pitchFamily="18" charset="0"/>
              </a:rPr>
              <a:t> Pooja Agrawal</a:t>
            </a:r>
            <a:endParaRPr lang="en-IN" sz="1600" dirty="0">
              <a:latin typeface="Calibri" panose="020F0502020204030204" pitchFamily="34" charset="0"/>
              <a:ea typeface="Calibri" panose="020F0502020204030204" pitchFamily="34" charset="0"/>
              <a:cs typeface="Mangal" panose="02040503050203030202" pitchFamily="18" charset="0"/>
            </a:endParaRPr>
          </a:p>
          <a:p>
            <a:pPr algn="r">
              <a:lnSpc>
                <a:spcPct val="115000"/>
              </a:lnSpc>
              <a:spcAft>
                <a:spcPts val="0"/>
              </a:spcAft>
            </a:pPr>
            <a:r>
              <a:rPr lang="en-IN" dirty="0">
                <a:latin typeface="Times New Roman" panose="02020603050405020304" pitchFamily="18" charset="0"/>
                <a:ea typeface="Calibri" panose="020F0502020204030204" pitchFamily="34" charset="0"/>
                <a:cs typeface="Mangal" panose="02040503050203030202" pitchFamily="18" charset="0"/>
              </a:rPr>
              <a:t>Supervisor</a:t>
            </a:r>
            <a:endParaRPr lang="en-IN" sz="1600" dirty="0">
              <a:latin typeface="Calibri" panose="020F0502020204030204" pitchFamily="34" charset="0"/>
              <a:ea typeface="Calibri" panose="020F0502020204030204" pitchFamily="34" charset="0"/>
              <a:cs typeface="Mangal" panose="02040503050203030202" pitchFamily="18" charset="0"/>
            </a:endParaRPr>
          </a:p>
          <a:p>
            <a:pPr algn="r">
              <a:lnSpc>
                <a:spcPct val="115000"/>
              </a:lnSpc>
              <a:spcAft>
                <a:spcPts val="0"/>
              </a:spcAft>
            </a:pPr>
            <a:r>
              <a:rPr lang="en-IN" dirty="0">
                <a:latin typeface="Times New Roman" panose="02020603050405020304" pitchFamily="18" charset="0"/>
                <a:ea typeface="Calibri" panose="020F0502020204030204" pitchFamily="34" charset="0"/>
                <a:cs typeface="Mangal" panose="02040503050203030202" pitchFamily="18" charset="0"/>
              </a:rPr>
              <a:t>Faculty of Law, </a:t>
            </a:r>
            <a:r>
              <a:rPr lang="en-IN" dirty="0" err="1">
                <a:latin typeface="Times New Roman" panose="02020603050405020304" pitchFamily="18" charset="0"/>
                <a:ea typeface="Calibri" panose="020F0502020204030204" pitchFamily="34" charset="0"/>
                <a:cs typeface="Mangal" panose="02040503050203030202" pitchFamily="18" charset="0"/>
              </a:rPr>
              <a:t>Mangalayatan</a:t>
            </a:r>
            <a:r>
              <a:rPr lang="en-IN" dirty="0">
                <a:latin typeface="Times New Roman" panose="02020603050405020304" pitchFamily="18" charset="0"/>
                <a:ea typeface="Calibri" panose="020F0502020204030204" pitchFamily="34" charset="0"/>
                <a:cs typeface="Mangal" panose="02040503050203030202" pitchFamily="18" charset="0"/>
              </a:rPr>
              <a:t> University, Jabalpur, M.P.</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05933029"/>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0ABDFF-BB60-4039-AC91-81C1A97AC17B}"/>
              </a:ext>
            </a:extLst>
          </p:cNvPr>
          <p:cNvSpPr>
            <a:spLocks noGrp="1"/>
          </p:cNvSpPr>
          <p:nvPr>
            <p:ph type="title"/>
          </p:nvPr>
        </p:nvSpPr>
        <p:spPr>
          <a:xfrm>
            <a:off x="838200" y="262094"/>
            <a:ext cx="10515600" cy="690943"/>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ABSTRACT</a:t>
            </a:r>
            <a:r>
              <a:rPr lang="en-IN" b="1" dirty="0"/>
              <a:t> </a:t>
            </a:r>
            <a:endParaRPr lang="en-IN" dirty="0"/>
          </a:p>
        </p:txBody>
      </p:sp>
      <p:sp>
        <p:nvSpPr>
          <p:cNvPr id="3" name="Rectangle 2">
            <a:extLst>
              <a:ext uri="{FF2B5EF4-FFF2-40B4-BE49-F238E27FC236}">
                <a16:creationId xmlns:a16="http://schemas.microsoft.com/office/drawing/2014/main" id="{65E0756D-A2A3-4655-A080-40B3BD0DD594}"/>
              </a:ext>
            </a:extLst>
          </p:cNvPr>
          <p:cNvSpPr/>
          <p:nvPr/>
        </p:nvSpPr>
        <p:spPr>
          <a:xfrm>
            <a:off x="553792" y="953037"/>
            <a:ext cx="11346288" cy="4530984"/>
          </a:xfrm>
          <a:prstGeom prst="rect">
            <a:avLst/>
          </a:prstGeom>
        </p:spPr>
        <p:txBody>
          <a:bodyPr wrap="square">
            <a:spAutoFit/>
          </a:bodyPr>
          <a:lstStyle/>
          <a:p>
            <a:pPr algn="just">
              <a:lnSpc>
                <a:spcPct val="150000"/>
              </a:lnSpc>
              <a:spcAft>
                <a:spcPts val="800"/>
              </a:spcAft>
            </a:pPr>
            <a:r>
              <a:rPr lang="en-IN" i="1" dirty="0">
                <a:solidFill>
                  <a:srgbClr val="222222"/>
                </a:solidFill>
                <a:latin typeface="Times New Roman" panose="02020603050405020304" pitchFamily="18" charset="0"/>
                <a:ea typeface="Calibri" panose="020F0502020204030204" pitchFamily="34" charset="0"/>
                <a:cs typeface="Mangal" panose="02040503050203030202" pitchFamily="18" charset="0"/>
              </a:rPr>
              <a:t>of the media.</a:t>
            </a:r>
            <a:r>
              <a:rPr lang="en-IN" sz="1600" i="1" dirty="0">
                <a:latin typeface="Times New Roman" panose="02020603050405020304" pitchFamily="18" charset="0"/>
                <a:ea typeface="Calibri" panose="020F0502020204030204" pitchFamily="34" charset="0"/>
                <a:cs typeface="Mangal" panose="02040503050203030202" pitchFamily="18" charset="0"/>
              </a:rPr>
              <a:t> This research investigates the effect and dynamics of media trials, with a particular emphasis on the ways in which media coverage affects court procedures and the perceptions of the general public. The goals are to investigate the consequences of trials that are driven by the media, evaluate the controls that are imposed by legislation and regulations, and investigate the role that media coverage has in determining the results of court cases. The capacity of the media to influence public opinion and perhaps skew judicial proceedings is demonstrated by the fact that it has taken a significant role in high-profile cases, such as the murders of Jessica Lal and </a:t>
            </a:r>
            <a:r>
              <a:rPr lang="en-IN" sz="1600" i="1" dirty="0" err="1">
                <a:latin typeface="Times New Roman" panose="02020603050405020304" pitchFamily="18" charset="0"/>
                <a:ea typeface="Calibri" panose="020F0502020204030204" pitchFamily="34" charset="0"/>
                <a:cs typeface="Mangal" panose="02040503050203030202" pitchFamily="18" charset="0"/>
              </a:rPr>
              <a:t>Aarushi</a:t>
            </a:r>
            <a:r>
              <a:rPr lang="en-IN" sz="1600" i="1" dirty="0">
                <a:latin typeface="Times New Roman" panose="02020603050405020304" pitchFamily="18" charset="0"/>
                <a:ea typeface="Calibri" panose="020F0502020204030204" pitchFamily="34" charset="0"/>
                <a:cs typeface="Mangal" panose="02040503050203030202" pitchFamily="18" charset="0"/>
              </a:rPr>
              <a:t> Talwar. Sensationalism in the media has the potential to misrepresent the facts, which can result in "trial by media," which is when public sentiment exerts pressure on the outcomes of court proceedings. The research also investigates the conflict that exists between the freedom of the media and the integrity of the legal system. It is pointed out that although media exposure may be a driving force behind justice, it can also damage the fairness of trials. When it comes to the legal ramifications of media trials, it is necessary to strike a balance between the rights to freedom of expression and privacy, which are protected by both the constitution and international standards. The study highlights the importance of responsible media practices and appropriate regulatory mechanisms in order to guarantee that the integrity of the judicial system is not jeopardized by the influence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46297047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99373-875E-4704-992E-7FAD3E98E867}"/>
              </a:ext>
            </a:extLst>
          </p:cNvPr>
          <p:cNvSpPr>
            <a:spLocks noGrp="1"/>
          </p:cNvSpPr>
          <p:nvPr>
            <p:ph type="title"/>
          </p:nvPr>
        </p:nvSpPr>
        <p:spPr>
          <a:xfrm>
            <a:off x="838200" y="532551"/>
            <a:ext cx="10515600" cy="742458"/>
          </a:xfrm>
        </p:spPr>
        <p:txBody>
          <a:bodyPr>
            <a:normAutofit/>
          </a:bodyPr>
          <a:lstStyle/>
          <a:p>
            <a:pPr algn="ctr"/>
            <a:r>
              <a:rPr lang="en-IN" sz="4000" b="1" dirty="0">
                <a:latin typeface="Times New Roman" panose="02020603050405020304" pitchFamily="18" charset="0"/>
                <a:cs typeface="Times New Roman" panose="02020603050405020304" pitchFamily="18" charset="0"/>
              </a:rPr>
              <a:t>INTRODUCTION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6B333FA-8EC5-4B6D-8484-627133327935}"/>
              </a:ext>
            </a:extLst>
          </p:cNvPr>
          <p:cNvSpPr/>
          <p:nvPr/>
        </p:nvSpPr>
        <p:spPr>
          <a:xfrm>
            <a:off x="592427" y="1236373"/>
            <a:ext cx="11359167" cy="5386090"/>
          </a:xfrm>
          <a:prstGeom prst="rect">
            <a:avLst/>
          </a:prstGeom>
        </p:spPr>
        <p:txBody>
          <a:bodyPr wrap="square">
            <a:spAutoFit/>
          </a:bodyPr>
          <a:lstStyle/>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A phenomenon known as "trial by media" describes the impact that coverage in the media may have on the way the general public perceives high-profile legal matters and the way the court system handles them. As a result of the proliferation of digital and social media, this idea has undergone substantial development, which has strengthened the influence that narratives in the media have on the judicial system and on public opinion. Historically, the function of the media in covering legal topics consisted solely of reporting on court hearings and relaying any relevant data. Over the course of the past several years, however, media trials have become increasingly more of a spectacle, where the court of public opinion has the potential to overwhelm the regular courts.</a:t>
            </a:r>
          </a:p>
          <a:p>
            <a:pPr marL="285750" indent="-285750" algn="just">
              <a:spcAft>
                <a:spcPts val="800"/>
              </a:spcAft>
              <a:buFont typeface="Wingdings" panose="05000000000000000000" pitchFamily="2" charset="2"/>
              <a:buChar char="Ø"/>
            </a:pP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b="1" dirty="0">
                <a:latin typeface="Times New Roman" panose="02020603050405020304" pitchFamily="18" charset="0"/>
                <a:ea typeface="Calibri" panose="020F0502020204030204" pitchFamily="34" charset="0"/>
                <a:cs typeface="Times New Roman" panose="02020603050405020304" pitchFamily="18" charset="0"/>
              </a:rPr>
              <a:t>Origin Of the Word ‘Trial by Media’</a:t>
            </a:r>
          </a:p>
          <a:p>
            <a:pPr algn="just">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The term "trial by media" first appeared in the middle of the twentieth century and has since grown in popularity. The term is used to explain how media portrayals of a person—on television and in newspapers—can affect their reputation by creating a public impression of guilt or innocence either before or after a court verdict. When it comes to situations in which high-profile persons are on trial, it is especially pertinent because there is a risk that the impartiality of the jury may be affected by extraneous information, which would disrupt due process and result in an unjust trial. </a:t>
            </a:r>
          </a:p>
          <a:p>
            <a:pPr algn="just">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The history of trials conducted by the media sheds insight on the conflict that exists between the freedom of the media and the rule of law. Significant concerns have been raised regarding the influence that media coverage has on the impartiality of court procedures, despite the fact that media coverage is an essential component of democratic society. There are issues that arise while attempting to protect the integrity of the legal process due to the fact that the media has the capacity to affect public opinion and perhaps skew the outcome of trials.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63713041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9EC6B3-1AA1-4584-988D-3CD8651CAFE2}"/>
              </a:ext>
            </a:extLst>
          </p:cNvPr>
          <p:cNvSpPr>
            <a:spLocks noGrp="1"/>
          </p:cNvSpPr>
          <p:nvPr>
            <p:ph type="title"/>
          </p:nvPr>
        </p:nvSpPr>
        <p:spPr>
          <a:xfrm>
            <a:off x="838200" y="481036"/>
            <a:ext cx="10515600" cy="678064"/>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REVIEW OF LITERATURE</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85E78980-BAD7-49BE-867C-1CDC2760F430}"/>
              </a:ext>
            </a:extLst>
          </p:cNvPr>
          <p:cNvSpPr/>
          <p:nvPr/>
        </p:nvSpPr>
        <p:spPr>
          <a:xfrm>
            <a:off x="553790" y="1159100"/>
            <a:ext cx="11307651" cy="5553443"/>
          </a:xfrm>
          <a:prstGeom prst="rect">
            <a:avLst/>
          </a:prstGeom>
        </p:spPr>
        <p:txBody>
          <a:bodyPr wrap="square">
            <a:spAutoFit/>
          </a:bodyPr>
          <a:lstStyle/>
          <a:p>
            <a:pPr algn="just">
              <a:lnSpc>
                <a:spcPct val="150000"/>
              </a:lnSpc>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Gregory, K. (2019)</a:t>
            </a:r>
            <a:r>
              <a:rPr lang="en-IN" dirty="0">
                <a:latin typeface="Times New Roman" panose="02020603050405020304" pitchFamily="18" charset="0"/>
                <a:ea typeface="Calibri" panose="020F0502020204030204" pitchFamily="34" charset="0"/>
                <a:cs typeface="Mangal" panose="02040503050203030202" pitchFamily="18" charset="0"/>
              </a:rPr>
              <a:t>  based on ineffective research. For current and future studies, the data provided by these side projects is invaluable. This article details the whole life history of sex offenders project, from its inception to its discontinuation, based on extensive research conducted using the National Sex Offender Registry database. Utilizing preliminary field notes and an examination of media representations, I delve into the topic of bracketing, a result of the phenomenological tradition, as well as other methodological concerns such as the psychological and physiological risks associated with conducting research alone, biases towards "challenging" populations, and the ways in which research environments can lead to ineffective findings.</a:t>
            </a:r>
          </a:p>
          <a:p>
            <a:pPr algn="just">
              <a:lnSpc>
                <a:spcPct val="150000"/>
              </a:lnSpc>
              <a:spcAft>
                <a:spcPts val="800"/>
              </a:spcAft>
            </a:pPr>
            <a:r>
              <a:rPr lang="en-US" b="1" dirty="0">
                <a:latin typeface="Times New Roman" panose="02020603050405020304" pitchFamily="18" charset="0"/>
                <a:ea typeface="Calibri" panose="020F0502020204030204" pitchFamily="34" charset="0"/>
                <a:cs typeface="Times New Roman" panose="02020603050405020304" pitchFamily="18" charset="0"/>
              </a:rPr>
              <a:t>Luo, Y., et.al., (2019) </a:t>
            </a:r>
            <a:r>
              <a:rPr lang="en-US" dirty="0">
                <a:latin typeface="Times New Roman" panose="02020603050405020304" pitchFamily="18" charset="0"/>
                <a:ea typeface="Calibri" panose="020F0502020204030204" pitchFamily="34" charset="0"/>
                <a:cs typeface="Times New Roman" panose="02020603050405020304" pitchFamily="18" charset="0"/>
              </a:rPr>
              <a:t>used advanced meta-analysis techniques to examine empirical studies that established agendas from 1972 to 2015. Among the 67 studies that were included, the average effect size was just 0.487, which is considered low. Research correlation as defined by content categories or survey participants was identified by multiple regression analysis as a key predictor. Content category multiple regression was used to establish subgroup homogeneity. For these studies, the average effect size was 0.51. Consistency in agenda-setting research and the public agenda-setting effect of dominant news media are demonstrated here.</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243072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3B494B-469A-402C-B7E7-55CCDE489187}"/>
              </a:ext>
            </a:extLst>
          </p:cNvPr>
          <p:cNvSpPr>
            <a:spLocks noGrp="1"/>
          </p:cNvSpPr>
          <p:nvPr>
            <p:ph type="title"/>
          </p:nvPr>
        </p:nvSpPr>
        <p:spPr>
          <a:xfrm>
            <a:off x="838200" y="365125"/>
            <a:ext cx="10515600" cy="871247"/>
          </a:xfrm>
        </p:spPr>
        <p:txBody>
          <a:bodyPr>
            <a:normAutofit/>
          </a:bodyPr>
          <a:lstStyle/>
          <a:p>
            <a:pPr algn="ctr"/>
            <a:r>
              <a:rPr lang="en-IN" sz="4000" b="1" dirty="0">
                <a:latin typeface="Times New Roman" panose="02020603050405020304" pitchFamily="18" charset="0"/>
                <a:cs typeface="Times New Roman" panose="02020603050405020304" pitchFamily="18" charset="0"/>
              </a:rPr>
              <a:t>OBJECTIVES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F244BF3-614B-4BDB-AB6F-EADF2B8BB12C}"/>
              </a:ext>
            </a:extLst>
          </p:cNvPr>
          <p:cNvSpPr/>
          <p:nvPr/>
        </p:nvSpPr>
        <p:spPr>
          <a:xfrm>
            <a:off x="1399505" y="1506795"/>
            <a:ext cx="9650568" cy="966290"/>
          </a:xfrm>
          <a:prstGeom prst="rect">
            <a:avLst/>
          </a:prstGeom>
        </p:spPr>
        <p:txBody>
          <a:bodyPr wrap="square">
            <a:spAutoFit/>
          </a:bodyPr>
          <a:lstStyle/>
          <a:p>
            <a:pPr marL="342900" lvl="0" indent="-342900" algn="just">
              <a:lnSpc>
                <a:spcPct val="150000"/>
              </a:lnSpc>
              <a:spcAft>
                <a:spcPts val="0"/>
              </a:spcAft>
              <a:buFont typeface="Arial" panose="020B0604020202020204" pitchFamily="34" charset="0"/>
              <a:buChar char="•"/>
            </a:pPr>
            <a:r>
              <a:rPr lang="en-IN" sz="2000" dirty="0">
                <a:latin typeface="Times New Roman" panose="02020603050405020304" pitchFamily="18" charset="0"/>
                <a:ea typeface="Calibri" panose="020F0502020204030204" pitchFamily="34" charset="0"/>
                <a:cs typeface="Times New Roman" panose="02020603050405020304" pitchFamily="18" charset="0"/>
              </a:rPr>
              <a:t>To study the effects and dynamics of media-based trials.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50000"/>
              </a:lnSpc>
              <a:spcAft>
                <a:spcPts val="800"/>
              </a:spcAft>
              <a:buFont typeface="Arial" panose="020B0604020202020204" pitchFamily="34" charset="0"/>
              <a:buChar char="•"/>
            </a:pPr>
            <a:r>
              <a:rPr lang="en-IN" sz="2000" dirty="0">
                <a:latin typeface="Times New Roman" panose="02020603050405020304" pitchFamily="18" charset="0"/>
                <a:ea typeface="Calibri" panose="020F0502020204030204" pitchFamily="34" charset="0"/>
                <a:cs typeface="Times New Roman" panose="02020603050405020304" pitchFamily="18" charset="0"/>
              </a:rPr>
              <a:t>To evaluate legislative and regulatory controls on media impact in high-profile instances.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5327874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6961E-EB5D-482C-9DC7-72333B40765B}"/>
              </a:ext>
            </a:extLst>
          </p:cNvPr>
          <p:cNvSpPr>
            <a:spLocks noGrp="1"/>
          </p:cNvSpPr>
          <p:nvPr>
            <p:ph type="title"/>
          </p:nvPr>
        </p:nvSpPr>
        <p:spPr>
          <a:xfrm>
            <a:off x="838200" y="481035"/>
            <a:ext cx="10515600" cy="729579"/>
          </a:xfrm>
        </p:spPr>
        <p:txBody>
          <a:bodyPr>
            <a:normAutofit/>
          </a:bodyPr>
          <a:lstStyle/>
          <a:p>
            <a:pPr algn="ctr"/>
            <a:r>
              <a:rPr lang="en-IN" sz="4000" b="1" dirty="0">
                <a:latin typeface="Times New Roman" panose="02020603050405020304" pitchFamily="18" charset="0"/>
                <a:cs typeface="Times New Roman" panose="02020603050405020304" pitchFamily="18" charset="0"/>
              </a:rPr>
              <a:t>METHODOLOGY/APPROACH</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C2487FFA-A56D-423E-822B-9714C6DF836F}"/>
              </a:ext>
            </a:extLst>
          </p:cNvPr>
          <p:cNvSpPr/>
          <p:nvPr/>
        </p:nvSpPr>
        <p:spPr>
          <a:xfrm>
            <a:off x="455053" y="1210614"/>
            <a:ext cx="11281893" cy="5560497"/>
          </a:xfrm>
          <a:prstGeom prst="rect">
            <a:avLst/>
          </a:prstGeom>
        </p:spPr>
        <p:txBody>
          <a:bodyPr wrap="square">
            <a:spAutoFit/>
          </a:bodyPr>
          <a:lstStyle/>
          <a:p>
            <a:pPr marL="285750" indent="-285750" algn="just">
              <a:spcAft>
                <a:spcPts val="800"/>
              </a:spcAft>
              <a:buFont typeface="Wingdings" panose="05000000000000000000" pitchFamily="2" charset="2"/>
              <a:buChar char="v"/>
            </a:pPr>
            <a:r>
              <a:rPr lang="en-IN" b="1" dirty="0">
                <a:latin typeface="Times New Roman" panose="02020603050405020304" pitchFamily="18" charset="0"/>
                <a:ea typeface="Calibri" panose="020F0502020204030204" pitchFamily="34" charset="0"/>
                <a:cs typeface="Mangal" panose="02040503050203030202" pitchFamily="18" charset="0"/>
              </a:rPr>
              <a:t> Impact Of Media Trial on The Judicial Proceedings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"No one was responsible for the death of Jessica," Remarks such as "Sen Ram </a:t>
            </a:r>
            <a:r>
              <a:rPr lang="en-IN" dirty="0" err="1">
                <a:latin typeface="Times New Roman" panose="02020603050405020304" pitchFamily="18" charset="0"/>
                <a:ea typeface="Calibri" panose="020F0502020204030204" pitchFamily="34" charset="0"/>
                <a:cs typeface="Mangal" panose="02040503050203030202" pitchFamily="18" charset="0"/>
              </a:rPr>
              <a:t>JethMalani</a:t>
            </a:r>
            <a:r>
              <a:rPr lang="en-IN" dirty="0">
                <a:latin typeface="Times New Roman" panose="02020603050405020304" pitchFamily="18" charset="0"/>
                <a:ea typeface="Calibri" panose="020F0502020204030204" pitchFamily="34" charset="0"/>
                <a:cs typeface="Mangal" panose="02040503050203030202" pitchFamily="18" charset="0"/>
              </a:rPr>
              <a:t> may take his case" and "</a:t>
            </a:r>
            <a:r>
              <a:rPr lang="en-IN" dirty="0" err="1">
                <a:latin typeface="Times New Roman" panose="02020603050405020304" pitchFamily="18" charset="0"/>
                <a:ea typeface="Calibri" panose="020F0502020204030204" pitchFamily="34" charset="0"/>
                <a:cs typeface="Mangal" panose="02040503050203030202" pitchFamily="18" charset="0"/>
              </a:rPr>
              <a:t>Dr.</a:t>
            </a:r>
            <a:r>
              <a:rPr lang="en-IN" dirty="0">
                <a:latin typeface="Times New Roman" panose="02020603050405020304" pitchFamily="18" charset="0"/>
                <a:ea typeface="Calibri" panose="020F0502020204030204" pitchFamily="34" charset="0"/>
                <a:cs typeface="Mangal" panose="02040503050203030202" pitchFamily="18" charset="0"/>
              </a:rPr>
              <a:t> Talwar is responsible for the death of his daughter </a:t>
            </a:r>
            <a:r>
              <a:rPr lang="en-IN" dirty="0" err="1">
                <a:latin typeface="Times New Roman" panose="02020603050405020304" pitchFamily="18" charset="0"/>
                <a:ea typeface="Calibri" panose="020F0502020204030204" pitchFamily="34" charset="0"/>
                <a:cs typeface="Mangal" panose="02040503050203030202" pitchFamily="18" charset="0"/>
              </a:rPr>
              <a:t>Aarushi</a:t>
            </a:r>
            <a:r>
              <a:rPr lang="en-IN" dirty="0">
                <a:latin typeface="Times New Roman" panose="02020603050405020304" pitchFamily="18" charset="0"/>
                <a:ea typeface="Calibri" panose="020F0502020204030204" pitchFamily="34" charset="0"/>
                <a:cs typeface="Mangal" panose="02040503050203030202" pitchFamily="18" charset="0"/>
              </a:rPr>
              <a:t>" have been made. These are only a handful of the headlines that pop up when you search on different news networks. But they're more than just headlines; they're the media's presentation of the public, seasoned with interpretation and exaggeration, meant to boost their total viewership (TRP). There is, however, the issue of how much accountability and responsibility the media has to the people concerned. In addition to these cases, there were other media-pushed frauds, such as the 2G fraud, the </a:t>
            </a:r>
            <a:r>
              <a:rPr lang="en-IN" dirty="0" err="1">
                <a:latin typeface="Times New Roman" panose="02020603050405020304" pitchFamily="18" charset="0"/>
                <a:ea typeface="Calibri" panose="020F0502020204030204" pitchFamily="34" charset="0"/>
                <a:cs typeface="Mangal" panose="02040503050203030202" pitchFamily="18" charset="0"/>
              </a:rPr>
              <a:t>Bofors</a:t>
            </a:r>
            <a:r>
              <a:rPr lang="en-IN" dirty="0">
                <a:latin typeface="Times New Roman" panose="02020603050405020304" pitchFamily="18" charset="0"/>
                <a:ea typeface="Calibri" panose="020F0502020204030204" pitchFamily="34" charset="0"/>
                <a:cs typeface="Mangal" panose="02040503050203030202" pitchFamily="18" charset="0"/>
              </a:rPr>
              <a:t> affair, the Commonwealth Games scam, and the Harshad Mehta stock market controversy. This raises an important but difficult question: how much interference is legitimately expected from a skilled regulator before it becomes an impediment to the court's process?  </a:t>
            </a: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If the media want to have an impact, the most important tool they have is the power to influence people. It is the editor's and publisher's ideology that is conveyed to the public. It is possible that this ideology will be able to control and trigger the ideation of its recipients. Getting money to turn any idea into a reality is also a piece of cake. Freedom of speech and expression is the foundation upon which the media's sway on the public is </a:t>
            </a:r>
            <a:r>
              <a:rPr lang="en-IN" dirty="0" err="1">
                <a:latin typeface="Times New Roman" panose="02020603050405020304" pitchFamily="18" charset="0"/>
                <a:ea typeface="Calibri" panose="020F0502020204030204" pitchFamily="34" charset="0"/>
                <a:cs typeface="Mangal" panose="02040503050203030202" pitchFamily="18" charset="0"/>
              </a:rPr>
              <a:t>built.Notably</a:t>
            </a:r>
            <a:r>
              <a:rPr lang="en-IN" dirty="0">
                <a:latin typeface="Times New Roman" panose="02020603050405020304" pitchFamily="18" charset="0"/>
                <a:ea typeface="Calibri" panose="020F0502020204030204" pitchFamily="34" charset="0"/>
                <a:cs typeface="Mangal" panose="02040503050203030202" pitchFamily="18" charset="0"/>
              </a:rPr>
              <a:t>, unlike other countries, India does not grant the media any special protections on free speech. Any and all ideas may be promoted and disseminated within the vast ideological framework of the right. However, there are restrictions on how this right can be used. It can't be used in a way that undermines or threatens India's sovereignty and integrity, national security, friendly relations with other states, public order, morality, decency, or court proceedings; it can't even be used to incite someone to commit a crime.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86484867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1B01E-0113-48B0-9878-75E92C7BFC29}"/>
              </a:ext>
            </a:extLst>
          </p:cNvPr>
          <p:cNvSpPr>
            <a:spLocks noGrp="1"/>
          </p:cNvSpPr>
          <p:nvPr>
            <p:ph type="title"/>
          </p:nvPr>
        </p:nvSpPr>
        <p:spPr>
          <a:xfrm>
            <a:off x="838200" y="506793"/>
            <a:ext cx="10515600" cy="678064"/>
          </a:xfrm>
        </p:spPr>
        <p:txBody>
          <a:bodyPr>
            <a:normAutofit fontScale="90000"/>
          </a:bodyPr>
          <a:lstStyle/>
          <a:p>
            <a:pPr algn="ctr"/>
            <a:r>
              <a:rPr lang="en-IN" b="1" dirty="0">
                <a:latin typeface="Times New Roman" panose="02020603050405020304" pitchFamily="18" charset="0"/>
                <a:cs typeface="Times New Roman" panose="02020603050405020304" pitchFamily="18" charset="0"/>
              </a:rPr>
              <a:t>METHODOLOGY/APPROACH Conti...</a:t>
            </a:r>
            <a:endParaRPr lang="en-IN" dirty="0"/>
          </a:p>
        </p:txBody>
      </p:sp>
      <p:sp>
        <p:nvSpPr>
          <p:cNvPr id="3" name="Rectangle 2">
            <a:extLst>
              <a:ext uri="{FF2B5EF4-FFF2-40B4-BE49-F238E27FC236}">
                <a16:creationId xmlns:a16="http://schemas.microsoft.com/office/drawing/2014/main" id="{6E252E3E-ECF5-4AB4-B1CF-49AED9B3BE05}"/>
              </a:ext>
            </a:extLst>
          </p:cNvPr>
          <p:cNvSpPr/>
          <p:nvPr/>
        </p:nvSpPr>
        <p:spPr>
          <a:xfrm>
            <a:off x="635358" y="1184857"/>
            <a:ext cx="11178862" cy="5386090"/>
          </a:xfrm>
          <a:prstGeom prst="rect">
            <a:avLst/>
          </a:prstGeom>
        </p:spPr>
        <p:txBody>
          <a:bodyPr wrap="square">
            <a:spAutoFit/>
          </a:bodyPr>
          <a:lstStyle/>
          <a:p>
            <a:pPr marL="285750" indent="-285750" algn="just">
              <a:spcAft>
                <a:spcPts val="800"/>
              </a:spcAft>
              <a:buFont typeface="Wingdings" panose="05000000000000000000" pitchFamily="2" charset="2"/>
              <a:buChar char="v"/>
            </a:pPr>
            <a:r>
              <a:rPr lang="en-IN" b="1" dirty="0">
                <a:latin typeface="Times New Roman" panose="02020603050405020304" pitchFamily="18" charset="0"/>
                <a:ea typeface="Calibri" panose="020F0502020204030204" pitchFamily="34" charset="0"/>
                <a:cs typeface="Times New Roman" panose="02020603050405020304" pitchFamily="18" charset="0"/>
              </a:rPr>
              <a:t>Analysis of Media Coverage and Its Effects</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dirty="0">
                <a:latin typeface="Times New Roman" panose="02020603050405020304" pitchFamily="18" charset="0"/>
                <a:ea typeface="Calibri" panose="020F0502020204030204" pitchFamily="34" charset="0"/>
                <a:cs typeface="Times New Roman" panose="02020603050405020304" pitchFamily="18" charset="0"/>
              </a:rPr>
              <a:t>Especially in high-profile cases, when media sensationalism can affect the legal process, media coverage has a key role in </a:t>
            </a:r>
            <a:r>
              <a:rPr lang="en-IN" dirty="0" err="1">
                <a:latin typeface="Times New Roman" panose="02020603050405020304" pitchFamily="18" charset="0"/>
                <a:ea typeface="Calibri" panose="020F0502020204030204" pitchFamily="34" charset="0"/>
                <a:cs typeface="Times New Roman" panose="02020603050405020304" pitchFamily="18" charset="0"/>
              </a:rPr>
              <a:t>molding</a:t>
            </a:r>
            <a:r>
              <a:rPr lang="en-IN" dirty="0">
                <a:latin typeface="Times New Roman" panose="02020603050405020304" pitchFamily="18" charset="0"/>
                <a:ea typeface="Calibri" panose="020F0502020204030204" pitchFamily="34" charset="0"/>
                <a:cs typeface="Times New Roman" panose="02020603050405020304" pitchFamily="18" charset="0"/>
              </a:rPr>
              <a:t> public opinion and court results. One of the most important roles that media coverage performs is in creating public perception. The impact of media trials is readily apparent in the manner in which media narratives frequently exaggerate or misrepresent facts in order to attract audience. As a result, these narratives not only influence public opinion but also have the ability to bias the legal process. The headlines "No one killed Jessica" and "</a:t>
            </a:r>
            <a:r>
              <a:rPr lang="en-IN" dirty="0" err="1">
                <a:latin typeface="Times New Roman" panose="02020603050405020304" pitchFamily="18" charset="0"/>
                <a:ea typeface="Calibri" panose="020F0502020204030204" pitchFamily="34" charset="0"/>
                <a:cs typeface="Times New Roman" panose="02020603050405020304" pitchFamily="18" charset="0"/>
              </a:rPr>
              <a:t>Dr.</a:t>
            </a:r>
            <a:r>
              <a:rPr lang="en-IN" dirty="0">
                <a:latin typeface="Times New Roman" panose="02020603050405020304" pitchFamily="18" charset="0"/>
                <a:ea typeface="Calibri" panose="020F0502020204030204" pitchFamily="34" charset="0"/>
                <a:cs typeface="Times New Roman" panose="02020603050405020304" pitchFamily="18" charset="0"/>
              </a:rPr>
              <a:t> Talwar is responsible for murdering daughter </a:t>
            </a:r>
            <a:r>
              <a:rPr lang="en-IN" dirty="0" err="1">
                <a:latin typeface="Times New Roman" panose="02020603050405020304" pitchFamily="18" charset="0"/>
                <a:ea typeface="Calibri" panose="020F0502020204030204" pitchFamily="34" charset="0"/>
                <a:cs typeface="Times New Roman" panose="02020603050405020304" pitchFamily="18" charset="0"/>
              </a:rPr>
              <a:t>Aarushi</a:t>
            </a:r>
            <a:r>
              <a:rPr lang="en-IN" dirty="0">
                <a:latin typeface="Times New Roman" panose="02020603050405020304" pitchFamily="18" charset="0"/>
                <a:ea typeface="Calibri" panose="020F0502020204030204" pitchFamily="34" charset="0"/>
                <a:cs typeface="Times New Roman" panose="02020603050405020304" pitchFamily="18" charset="0"/>
              </a:rPr>
              <a:t>" are examples of created narratives that may generate a public sense of guilt or innocence even before a court makes a decision. For example, these headlines are not merely news items. </a:t>
            </a:r>
            <a:endParaRPr lang="en-IN" sz="16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IN" dirty="0">
                <a:latin typeface="Times New Roman" panose="02020603050405020304" pitchFamily="18" charset="0"/>
                <a:ea typeface="Calibri" panose="020F0502020204030204" pitchFamily="34" charset="0"/>
                <a:cs typeface="Times New Roman" panose="02020603050405020304" pitchFamily="18" charset="0"/>
              </a:rPr>
              <a:t>A sort of "trial by media," in which popular sentiment becomes a de facto factor in judicial processes, might occur as a result of the media's power to influence public opinion with its influence. Given that jurors and judges may be subjected to biased or exaggerated material that modifies their perspective of the case, this impact has the potential to damage the impartiality of the legal process. An example of how media coverage may have an effect on legal procedures is provided by cases such as the 2G fraud and the Harshad Mehta stock market scam. </a:t>
            </a:r>
          </a:p>
          <a:p>
            <a:pPr algn="just">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It is possible for the media to influence the judicial process by influencing how the public and the court interpret the case. The media's power extends to the capacity to promote ideas and misrepresent facts. Although there are instances in which media coverage may result in favorable outcomes, such as in the cases of Jessica Lal and Priyadarshini </a:t>
            </a:r>
            <a:r>
              <a:rPr lang="en-US" dirty="0" err="1">
                <a:latin typeface="Times New Roman" panose="02020603050405020304" pitchFamily="18" charset="0"/>
                <a:ea typeface="Calibri" panose="020F0502020204030204" pitchFamily="34" charset="0"/>
                <a:cs typeface="Times New Roman" panose="02020603050405020304" pitchFamily="18" charset="0"/>
              </a:rPr>
              <a:t>Mattoo</a:t>
            </a:r>
            <a:r>
              <a:rPr lang="en-US" dirty="0">
                <a:latin typeface="Times New Roman" panose="02020603050405020304" pitchFamily="18" charset="0"/>
                <a:ea typeface="Calibri" panose="020F0502020204030204" pitchFamily="34" charset="0"/>
                <a:cs typeface="Times New Roman" panose="02020603050405020304" pitchFamily="18" charset="0"/>
              </a:rPr>
              <a:t>, where the pressure exerted by the media helped to bring about the pursuit of justice, there are also instances in which it can damage the integrity of the judicial system by interfering with the court process. </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34929222"/>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F0FE4-93D8-4C9A-9868-35C85F815E9B}"/>
              </a:ext>
            </a:extLst>
          </p:cNvPr>
          <p:cNvSpPr>
            <a:spLocks noGrp="1"/>
          </p:cNvSpPr>
          <p:nvPr>
            <p:ph type="title"/>
          </p:nvPr>
        </p:nvSpPr>
        <p:spPr>
          <a:xfrm>
            <a:off x="838200" y="455277"/>
            <a:ext cx="10515600" cy="613669"/>
          </a:xfrm>
        </p:spPr>
        <p:txBody>
          <a:bodyPr>
            <a:normAutofit fontScale="90000"/>
          </a:bodyPr>
          <a:lstStyle/>
          <a:p>
            <a:pPr algn="ctr"/>
            <a:r>
              <a:rPr lang="en-IN" sz="4000" b="1" dirty="0">
                <a:latin typeface="Times New Roman" panose="02020603050405020304" pitchFamily="18" charset="0"/>
                <a:cs typeface="Times New Roman" panose="02020603050405020304" pitchFamily="18" charset="0"/>
              </a:rPr>
              <a:t>FINDINGS/RESULTS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49841D08-CD6C-4CF8-A614-528E3E9560D4}"/>
              </a:ext>
            </a:extLst>
          </p:cNvPr>
          <p:cNvSpPr/>
          <p:nvPr/>
        </p:nvSpPr>
        <p:spPr>
          <a:xfrm>
            <a:off x="416416" y="1068946"/>
            <a:ext cx="11483663" cy="5314275"/>
          </a:xfrm>
          <a:prstGeom prst="rect">
            <a:avLst/>
          </a:prstGeom>
        </p:spPr>
        <p:txBody>
          <a:bodyPr wrap="square">
            <a:spAutoFit/>
          </a:bodyPr>
          <a:lstStyle/>
          <a:p>
            <a:pPr marL="285750" indent="-285750" algn="just">
              <a:spcAft>
                <a:spcPts val="800"/>
              </a:spcAft>
              <a:buFont typeface="Wingdings" panose="05000000000000000000" pitchFamily="2" charset="2"/>
              <a:buChar char="q"/>
            </a:pPr>
            <a:r>
              <a:rPr lang="en-IN" b="1" dirty="0">
                <a:latin typeface="Times New Roman" panose="02020603050405020304" pitchFamily="18" charset="0"/>
                <a:ea typeface="Calibri" panose="020F0502020204030204" pitchFamily="34" charset="0"/>
                <a:cs typeface="Mangal" panose="02040503050203030202" pitchFamily="18" charset="0"/>
              </a:rPr>
              <a:t>Legal Implications of Media Trial</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a. Freedom of Speech and Expression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At the point when the International Convention on Social equality was supported in 1966, Article 19 ensured the right to freedom of discourse. According to this article, "everyone will reserve the privilege to hold opinions without interference." In addition, it expresses that individuals are allowed to look for, get, and influence thoughts and information in any structure, paying little mind to where they are found, and that this includes spoken, composed, printed, imaginative, or some other type of expression that one picks.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Article 19(1)(a) of the Indian Constitution ensures the right to freedom of discourse to each resident of the country. Publication freedom is one feature that is incorporated under the free discourse and expression ensure. There can be no question, as the </a:t>
            </a:r>
            <a:r>
              <a:rPr lang="en-IN" dirty="0" err="1">
                <a:latin typeface="Times New Roman" panose="02020603050405020304" pitchFamily="18" charset="0"/>
                <a:ea typeface="Calibri" panose="020F0502020204030204" pitchFamily="34" charset="0"/>
                <a:cs typeface="Mangal" panose="02040503050203030202" pitchFamily="18" charset="0"/>
              </a:rPr>
              <a:t>Honorable</a:t>
            </a:r>
            <a:r>
              <a:rPr lang="en-IN" dirty="0">
                <a:latin typeface="Times New Roman" panose="02020603050405020304" pitchFamily="18" charset="0"/>
                <a:ea typeface="Calibri" panose="020F0502020204030204" pitchFamily="34" charset="0"/>
                <a:cs typeface="Mangal" panose="02040503050203030202" pitchFamily="18" charset="0"/>
              </a:rPr>
              <a:t> Court pointed out, that free discourse and expression envelop the open dissemination of thoughts, and that freedom is shielded by free circulation. </a:t>
            </a: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The Indian High Court expressed in the </a:t>
            </a:r>
            <a:r>
              <a:rPr lang="en-IN" dirty="0" err="1">
                <a:latin typeface="Times New Roman" panose="02020603050405020304" pitchFamily="18" charset="0"/>
                <a:ea typeface="Calibri" panose="020F0502020204030204" pitchFamily="34" charset="0"/>
                <a:cs typeface="Mangal" panose="02040503050203030202" pitchFamily="18" charset="0"/>
              </a:rPr>
              <a:t>BrijBhushan</a:t>
            </a:r>
            <a:r>
              <a:rPr lang="en-IN" dirty="0">
                <a:latin typeface="Times New Roman" panose="02020603050405020304" pitchFamily="18" charset="0"/>
                <a:ea typeface="Calibri" panose="020F0502020204030204" pitchFamily="34" charset="0"/>
                <a:cs typeface="Mangal" panose="02040503050203030202" pitchFamily="18" charset="0"/>
              </a:rPr>
              <a:t> versus Territory of Delhi case that "there can be little uncertainty that the imposition of pre-oversight on a diary is a restriction on the freedom of the press." According to Article 19(1)(a), this limitation is a fundamental piece of the right to freedom of expression.… Preventing individuals from expressing themselves publicly would prompt the ruin of the press, which is an indisputable reality.</a:t>
            </a:r>
          </a:p>
          <a:p>
            <a:pPr algn="just">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According to a recent Supreme Court ruling, the right to free circulation protects the right to free speech and expression, which includes the right to distribute ideas.</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9570400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D4A5D-6A35-493A-B5DA-DD86965E81FC}"/>
              </a:ext>
            </a:extLst>
          </p:cNvPr>
          <p:cNvSpPr>
            <a:spLocks noGrp="1"/>
          </p:cNvSpPr>
          <p:nvPr>
            <p:ph type="title"/>
          </p:nvPr>
        </p:nvSpPr>
        <p:spPr>
          <a:xfrm>
            <a:off x="838200" y="294474"/>
            <a:ext cx="10515600" cy="851747"/>
          </a:xfrm>
        </p:spPr>
        <p:txBody>
          <a:bodyPr>
            <a:normAutofit/>
          </a:bodyPr>
          <a:lstStyle/>
          <a:p>
            <a:pPr algn="ctr"/>
            <a:r>
              <a:rPr lang="en-IN" sz="4000" b="1" dirty="0">
                <a:latin typeface="Times New Roman" panose="02020603050405020304" pitchFamily="18" charset="0"/>
                <a:cs typeface="Times New Roman" panose="02020603050405020304" pitchFamily="18" charset="0"/>
              </a:rPr>
              <a:t>FINDINGS/RESULTS Conti...</a:t>
            </a:r>
            <a:endParaRPr lang="en-IN" sz="4000" dirty="0"/>
          </a:p>
        </p:txBody>
      </p:sp>
      <p:sp>
        <p:nvSpPr>
          <p:cNvPr id="3" name="Rectangle 2">
            <a:extLst>
              <a:ext uri="{FF2B5EF4-FFF2-40B4-BE49-F238E27FC236}">
                <a16:creationId xmlns:a16="http://schemas.microsoft.com/office/drawing/2014/main" id="{B3B15262-A3CA-4538-877A-6B376F6D3861}"/>
              </a:ext>
            </a:extLst>
          </p:cNvPr>
          <p:cNvSpPr/>
          <p:nvPr/>
        </p:nvSpPr>
        <p:spPr>
          <a:xfrm>
            <a:off x="487251" y="1249251"/>
            <a:ext cx="11217498" cy="5314275"/>
          </a:xfrm>
          <a:prstGeom prst="rect">
            <a:avLst/>
          </a:prstGeom>
        </p:spPr>
        <p:txBody>
          <a:bodyPr wrap="square">
            <a:spAutoFit/>
          </a:bodyPr>
          <a:lstStyle/>
          <a:p>
            <a:pPr algn="just">
              <a:spcAft>
                <a:spcPts val="800"/>
              </a:spcAft>
            </a:pPr>
            <a:r>
              <a:rPr lang="en-IN" b="1" dirty="0">
                <a:latin typeface="Times New Roman" panose="02020603050405020304" pitchFamily="18" charset="0"/>
                <a:ea typeface="Calibri" panose="020F0502020204030204" pitchFamily="34" charset="0"/>
                <a:cs typeface="Mangal" panose="02040503050203030202" pitchFamily="18" charset="0"/>
              </a:rPr>
              <a:t>b. Media vs. Right to Privacy </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As a culture, we have developed to put a top notch on personal space and confidentiality. The savage's whole public presence is represented by the laws of his clan. Achieving civilization begins with freeing man from man.</a:t>
            </a:r>
            <a:endParaRPr lang="en-IN" sz="1600" dirty="0">
              <a:effectLst/>
              <a:latin typeface="Calibri" panose="020F0502020204030204" pitchFamily="34" charset="0"/>
              <a:ea typeface="Calibri" panose="020F0502020204030204" pitchFamily="34" charset="0"/>
              <a:cs typeface="Mangal" panose="02040503050203030202" pitchFamily="18" charset="0"/>
            </a:endParaRP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One source that </a:t>
            </a:r>
            <a:r>
              <a:rPr lang="en-IN" dirty="0" err="1">
                <a:latin typeface="Times New Roman" panose="02020603050405020304" pitchFamily="18" charset="0"/>
                <a:ea typeface="Calibri" panose="020F0502020204030204" pitchFamily="34" charset="0"/>
                <a:cs typeface="Mangal" panose="02040503050203030202" pitchFamily="18" charset="0"/>
              </a:rPr>
              <a:t>endeavors</a:t>
            </a:r>
            <a:r>
              <a:rPr lang="en-IN" dirty="0">
                <a:latin typeface="Times New Roman" panose="02020603050405020304" pitchFamily="18" charset="0"/>
                <a:ea typeface="Calibri" panose="020F0502020204030204" pitchFamily="34" charset="0"/>
                <a:cs typeface="Mangal" panose="02040503050203030202" pitchFamily="18" charset="0"/>
              </a:rPr>
              <a:t> to define protection is Article 12 of the All inclusive Declaration of Common liberties (1948).This article declares that no one has the right to have their private life, family, home, or correspondence invaded or to have their </a:t>
            </a:r>
            <a:r>
              <a:rPr lang="en-IN" dirty="0" err="1">
                <a:latin typeface="Times New Roman" panose="02020603050405020304" pitchFamily="18" charset="0"/>
                <a:ea typeface="Calibri" panose="020F0502020204030204" pitchFamily="34" charset="0"/>
                <a:cs typeface="Mangal" panose="02040503050203030202" pitchFamily="18" charset="0"/>
              </a:rPr>
              <a:t>honor</a:t>
            </a:r>
            <a:r>
              <a:rPr lang="en-IN" dirty="0">
                <a:latin typeface="Times New Roman" panose="02020603050405020304" pitchFamily="18" charset="0"/>
                <a:ea typeface="Calibri" panose="020F0502020204030204" pitchFamily="34" charset="0"/>
                <a:cs typeface="Mangal" panose="02040503050203030202" pitchFamily="18" charset="0"/>
              </a:rPr>
              <a:t> or reputation attacked. </a:t>
            </a: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The purpose of privacy laws is to protect people's inherent dignity by ensuring that they are able to enjoy their personal space without interference. Nowadays, people see privacy as a right and value it highly. Society is growing increasingly individualistic, which is leading to a change in focus away from society and toward the individual. </a:t>
            </a:r>
          </a:p>
          <a:p>
            <a:pPr algn="just">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Concurrently, the right to privacy and the right to free expression are complementary principles. If someone's right to know and be informed is breached, then another person's right to be left alone may also be violated. The proliferation of media channels, especially online ones, in recent years has brought privacy issues to the fore. The ease with which the media may report on people's personal lives has put them at risk of having their personal space and privacy violated. </a:t>
            </a:r>
          </a:p>
          <a:p>
            <a:pPr algn="just">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Although it is not a separate fundamental right, the right to privacy has been acknowledged in India's constitution. Among the many justifiable limitations on the right to free speech are those outlined in Article 19 (2). On the other hand, "privacy" does not appear on this list. Nevertheless, by creatively interpreting Article 21's right to life and Article 19's right to freedom of movement, the court has carved out a fundamental right to privacy notwithstanding this (d). </a:t>
            </a:r>
            <a:endParaRPr lang="en-IN"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6838865"/>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096ED-4BF4-46EA-99F5-68D111FD4590}"/>
              </a:ext>
            </a:extLst>
          </p:cNvPr>
          <p:cNvSpPr>
            <a:spLocks noGrp="1"/>
          </p:cNvSpPr>
          <p:nvPr>
            <p:ph type="title"/>
          </p:nvPr>
        </p:nvSpPr>
        <p:spPr>
          <a:xfrm>
            <a:off x="838200" y="545430"/>
            <a:ext cx="10515600" cy="652305"/>
          </a:xfrm>
        </p:spPr>
        <p:txBody>
          <a:bodyPr>
            <a:normAutofit fontScale="90000"/>
          </a:bodyPr>
          <a:lstStyle/>
          <a:p>
            <a:pPr algn="ctr"/>
            <a:r>
              <a:rPr lang="en-IN" sz="4400" b="1" dirty="0">
                <a:latin typeface="Times New Roman" panose="02020603050405020304" pitchFamily="18" charset="0"/>
                <a:cs typeface="Times New Roman" panose="02020603050405020304" pitchFamily="18" charset="0"/>
              </a:rPr>
              <a:t>CONCLUSION</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7A960C9-4E5D-4318-9191-33FD59FE3B9D}"/>
              </a:ext>
            </a:extLst>
          </p:cNvPr>
          <p:cNvSpPr/>
          <p:nvPr/>
        </p:nvSpPr>
        <p:spPr>
          <a:xfrm>
            <a:off x="1107583" y="1473669"/>
            <a:ext cx="10006884" cy="3787383"/>
          </a:xfrm>
          <a:prstGeom prst="rect">
            <a:avLst/>
          </a:prstGeom>
        </p:spPr>
        <p:txBody>
          <a:bodyPr wrap="square">
            <a:spAutoFit/>
          </a:bodyPr>
          <a:lstStyle/>
          <a:p>
            <a:pPr algn="just">
              <a:lnSpc>
                <a:spcPct val="150000"/>
              </a:lnSpc>
              <a:spcAft>
                <a:spcPts val="800"/>
              </a:spcAft>
            </a:pPr>
            <a:r>
              <a:rPr lang="en-IN" dirty="0">
                <a:latin typeface="Times New Roman" panose="02020603050405020304" pitchFamily="18" charset="0"/>
                <a:ea typeface="Calibri" panose="020F0502020204030204" pitchFamily="34" charset="0"/>
                <a:cs typeface="Mangal" panose="02040503050203030202" pitchFamily="18" charset="0"/>
              </a:rPr>
              <a:t>The effects and dynamics of the media trial highlight important obstacles as well as possible advantages. The public's perspective and court procedures can be shaped by media coverage, which can occasionally jeopardize the legal system's neutrality. Although media freedom is essential to democratic society, excessive use of it can impede the impartial administration of justice. It's critical to strike a balance between the right to privacy and the freedom of speech since too much media coverage can skew the facts and influence court decisions. To lessen these effects and guarantee that justice is administered impartially, regulatory actions and cautious media practices are crucial. The media's involvement in high-profile cases highlights the necessity of continuing to assess how it affects the judicial system and has wider ramifications for individual rights and democratic government.</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987914987"/>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37C408-8337-4CAA-8B24-CB64D3819CBE}"/>
              </a:ext>
            </a:extLst>
          </p:cNvPr>
          <p:cNvSpPr>
            <a:spLocks noGrp="1"/>
          </p:cNvSpPr>
          <p:nvPr>
            <p:ph type="title"/>
          </p:nvPr>
        </p:nvSpPr>
        <p:spPr>
          <a:xfrm>
            <a:off x="838200" y="481035"/>
            <a:ext cx="10515600" cy="729579"/>
          </a:xfrm>
        </p:spPr>
        <p:txBody>
          <a:bodyPr>
            <a:normAutofit/>
          </a:bodyPr>
          <a:lstStyle/>
          <a:p>
            <a:pPr algn="ctr"/>
            <a:r>
              <a:rPr lang="en-IN" sz="4000" b="1" dirty="0">
                <a:latin typeface="Times New Roman" panose="02020603050405020304" pitchFamily="18" charset="0"/>
                <a:cs typeface="Times New Roman" panose="02020603050405020304" pitchFamily="18" charset="0"/>
              </a:rPr>
              <a:t>REFERENCES</a:t>
            </a:r>
            <a:endParaRPr lang="en-IN" sz="4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805B33B-1042-4B8A-8F9D-0AFFC4725655}"/>
              </a:ext>
            </a:extLst>
          </p:cNvPr>
          <p:cNvSpPr/>
          <p:nvPr/>
        </p:nvSpPr>
        <p:spPr>
          <a:xfrm>
            <a:off x="643943" y="1300766"/>
            <a:ext cx="11230378" cy="5449377"/>
          </a:xfrm>
          <a:prstGeom prst="rect">
            <a:avLst/>
          </a:prstGeom>
        </p:spPr>
        <p:txBody>
          <a:bodyPr wrap="square">
            <a:spAutoFit/>
          </a:bodyPr>
          <a:lstStyle/>
          <a:p>
            <a:pPr marL="342900" lvl="0" indent="-342900" algn="just">
              <a:lnSpc>
                <a:spcPct val="150000"/>
              </a:lnSpc>
              <a:spcAft>
                <a:spcPts val="0"/>
              </a:spcAft>
              <a:buSzPts val="1200"/>
              <a:buFont typeface="Wingdings" panose="05000000000000000000" pitchFamily="2" charset="2"/>
              <a:buChar char="§"/>
            </a:pPr>
            <a:r>
              <a:rPr lang="en-IN" i="1" dirty="0" err="1">
                <a:latin typeface="Times New Roman" panose="02020603050405020304" pitchFamily="18" charset="0"/>
                <a:ea typeface="Calibri" panose="020F0502020204030204" pitchFamily="34" charset="0"/>
                <a:cs typeface="Times New Roman" panose="02020603050405020304" pitchFamily="18" charset="0"/>
              </a:rPr>
              <a:t>Amenta</a:t>
            </a:r>
            <a:r>
              <a:rPr lang="en-IN" i="1" dirty="0">
                <a:latin typeface="Times New Roman" panose="02020603050405020304" pitchFamily="18" charset="0"/>
                <a:ea typeface="Calibri" panose="020F0502020204030204" pitchFamily="34" charset="0"/>
                <a:cs typeface="Times New Roman" panose="02020603050405020304" pitchFamily="18" charset="0"/>
              </a:rPr>
              <a:t>, E., &amp; </a:t>
            </a:r>
            <a:r>
              <a:rPr lang="en-IN" i="1" dirty="0" err="1">
                <a:latin typeface="Times New Roman" panose="02020603050405020304" pitchFamily="18" charset="0"/>
                <a:ea typeface="Calibri" panose="020F0502020204030204" pitchFamily="34" charset="0"/>
                <a:cs typeface="Times New Roman" panose="02020603050405020304" pitchFamily="18" charset="0"/>
              </a:rPr>
              <a:t>Polletta</a:t>
            </a:r>
            <a:r>
              <a:rPr lang="en-IN" i="1" dirty="0">
                <a:latin typeface="Times New Roman" panose="02020603050405020304" pitchFamily="18" charset="0"/>
                <a:ea typeface="Calibri" panose="020F0502020204030204" pitchFamily="34" charset="0"/>
                <a:cs typeface="Times New Roman" panose="02020603050405020304" pitchFamily="18" charset="0"/>
              </a:rPr>
              <a:t>, F. (2019). The cultural impacts of social movements. Annual Review of Sociology, 45(1), 279-299.</a:t>
            </a:r>
          </a:p>
          <a:p>
            <a:pPr marL="342900" lvl="0" indent="-342900" algn="just">
              <a:lnSpc>
                <a:spcPct val="150000"/>
              </a:lnSpc>
              <a:spcAft>
                <a:spcPts val="0"/>
              </a:spcAft>
              <a:buSzPts val="1200"/>
              <a:buFont typeface="Wingdings" panose="05000000000000000000" pitchFamily="2" charset="2"/>
              <a:buChar char="§"/>
            </a:pPr>
            <a:r>
              <a:rPr lang="en-IN" i="1" dirty="0" err="1">
                <a:latin typeface="Times New Roman" panose="02020603050405020304" pitchFamily="18" charset="0"/>
                <a:ea typeface="Calibri" panose="020F0502020204030204" pitchFamily="34" charset="0"/>
                <a:cs typeface="Times New Roman" panose="02020603050405020304" pitchFamily="18" charset="0"/>
              </a:rPr>
              <a:t>Caliandro</a:t>
            </a:r>
            <a:r>
              <a:rPr lang="en-IN" i="1" dirty="0">
                <a:latin typeface="Times New Roman" panose="02020603050405020304" pitchFamily="18" charset="0"/>
                <a:ea typeface="Calibri" panose="020F0502020204030204" pitchFamily="34" charset="0"/>
                <a:cs typeface="Times New Roman" panose="02020603050405020304" pitchFamily="18" charset="0"/>
              </a:rPr>
              <a:t>, A. (2018). Digital methods for ethnography: Analytical concepts for ethnographers exploring social media environments. Journal of contemporary ethnography, 47(5), 551-578.</a:t>
            </a:r>
          </a:p>
          <a:p>
            <a:pPr marL="342900" lvl="0" indent="-342900" algn="just">
              <a:lnSpc>
                <a:spcPct val="150000"/>
              </a:lnSpc>
              <a:spcAft>
                <a:spcPts val="0"/>
              </a:spcAft>
              <a:buSzPts val="1200"/>
              <a:buFont typeface="Wingdings" panose="05000000000000000000" pitchFamily="2" charset="2"/>
              <a:buChar char="§"/>
            </a:pPr>
            <a:r>
              <a:rPr lang="en-IN" i="1" dirty="0">
                <a:latin typeface="Times New Roman" panose="02020603050405020304" pitchFamily="18" charset="0"/>
                <a:ea typeface="Calibri" panose="020F0502020204030204" pitchFamily="34" charset="0"/>
                <a:cs typeface="Times New Roman" panose="02020603050405020304" pitchFamily="18" charset="0"/>
              </a:rPr>
              <a:t>Kaplan, B. (2019). A trio of trials. In Developmental psychology (pp. 185-228). Routledge.</a:t>
            </a:r>
          </a:p>
          <a:p>
            <a:pPr marL="342900" lvl="0" indent="-342900" algn="just">
              <a:lnSpc>
                <a:spcPct val="150000"/>
              </a:lnSpc>
              <a:spcAft>
                <a:spcPts val="0"/>
              </a:spcAft>
              <a:buSzPts val="1200"/>
              <a:buFont typeface="Wingdings" panose="05000000000000000000" pitchFamily="2" charset="2"/>
              <a:buChar char="§"/>
            </a:pPr>
            <a:r>
              <a:rPr lang="en-IN" i="1" dirty="0">
                <a:latin typeface="Times New Roman" panose="02020603050405020304" pitchFamily="18" charset="0"/>
                <a:ea typeface="Calibri" panose="020F0502020204030204" pitchFamily="34" charset="0"/>
                <a:cs typeface="Times New Roman" panose="02020603050405020304" pitchFamily="18" charset="0"/>
              </a:rPr>
              <a:t>Luo, Y., Burley, H., Moe, A., &amp; Sui, M. (2019). A meta-analysis of news media’s public agenda-setting effects, 1972-2015. Journalism &amp; Mass Communication Quarterly, 96(1), 150-172.</a:t>
            </a:r>
          </a:p>
          <a:p>
            <a:pPr marL="342900" lvl="0" indent="-342900" algn="just">
              <a:lnSpc>
                <a:spcPct val="150000"/>
              </a:lnSpc>
              <a:spcAft>
                <a:spcPts val="0"/>
              </a:spcAft>
              <a:buSzPts val="1200"/>
              <a:buFont typeface="Wingdings" panose="05000000000000000000" pitchFamily="2" charset="2"/>
              <a:buChar char="§"/>
            </a:pPr>
            <a:r>
              <a:rPr lang="en-IN" i="1" dirty="0" err="1">
                <a:latin typeface="Times New Roman" panose="02020603050405020304" pitchFamily="18" charset="0"/>
                <a:ea typeface="Calibri" panose="020F0502020204030204" pitchFamily="34" charset="0"/>
                <a:cs typeface="Times New Roman" panose="02020603050405020304" pitchFamily="18" charset="0"/>
              </a:rPr>
              <a:t>Poell</a:t>
            </a:r>
            <a:r>
              <a:rPr lang="en-IN" i="1" dirty="0">
                <a:latin typeface="Times New Roman" panose="02020603050405020304" pitchFamily="18" charset="0"/>
                <a:ea typeface="Calibri" panose="020F0502020204030204" pitchFamily="34" charset="0"/>
                <a:cs typeface="Times New Roman" panose="02020603050405020304" pitchFamily="18" charset="0"/>
              </a:rPr>
              <a:t>, T. (2020). Social media, temporality, and the legitimacy of protest. Social Movement Studies, 19(5-6), 609-624.</a:t>
            </a:r>
          </a:p>
          <a:p>
            <a:pPr marL="342900" lvl="0" indent="-342900" algn="just">
              <a:lnSpc>
                <a:spcPct val="150000"/>
              </a:lnSpc>
              <a:spcAft>
                <a:spcPts val="0"/>
              </a:spcAft>
              <a:buSzPts val="1200"/>
              <a:buFont typeface="Wingdings" panose="05000000000000000000" pitchFamily="2" charset="2"/>
              <a:buChar char="§"/>
            </a:pPr>
            <a:r>
              <a:rPr lang="en-IN" i="1" dirty="0">
                <a:latin typeface="Times New Roman" panose="02020603050405020304" pitchFamily="18" charset="0"/>
                <a:ea typeface="Calibri" panose="020F0502020204030204" pitchFamily="34" charset="0"/>
                <a:cs typeface="Times New Roman" panose="02020603050405020304" pitchFamily="18" charset="0"/>
              </a:rPr>
              <a:t>R.K Anand v. Registrar, Delhi High Court (2009) 8 SCC 106.</a:t>
            </a:r>
          </a:p>
          <a:p>
            <a:pPr marL="342900" lvl="0" indent="-342900" algn="just">
              <a:lnSpc>
                <a:spcPct val="150000"/>
              </a:lnSpc>
              <a:spcAft>
                <a:spcPts val="0"/>
              </a:spcAft>
              <a:buSzPts val="1200"/>
              <a:buFont typeface="Wingdings" panose="05000000000000000000" pitchFamily="2" charset="2"/>
              <a:buChar char="§"/>
            </a:pPr>
            <a:r>
              <a:rPr lang="en-US" i="1" dirty="0">
                <a:latin typeface="Times New Roman" panose="02020603050405020304" pitchFamily="18" charset="0"/>
                <a:ea typeface="Calibri" panose="020F0502020204030204" pitchFamily="34" charset="0"/>
                <a:cs typeface="Times New Roman" panose="02020603050405020304" pitchFamily="18" charset="0"/>
              </a:rPr>
              <a:t>S.L Rao, ―Trial by Media-Television should have no role when criminal cases are in court‖, The Telegraph, 25th July, 2011.</a:t>
            </a:r>
          </a:p>
          <a:p>
            <a:pPr marL="342900" lvl="0" indent="-342900" algn="just">
              <a:lnSpc>
                <a:spcPct val="150000"/>
              </a:lnSpc>
              <a:spcAft>
                <a:spcPts val="0"/>
              </a:spcAft>
              <a:buSzPts val="1200"/>
              <a:buFont typeface="Wingdings" panose="05000000000000000000" pitchFamily="2" charset="2"/>
              <a:buChar char="§"/>
            </a:pPr>
            <a:r>
              <a:rPr lang="en-US" i="1" dirty="0">
                <a:latin typeface="Times New Roman" panose="02020603050405020304" pitchFamily="18" charset="0"/>
                <a:ea typeface="Calibri" panose="020F0502020204030204" pitchFamily="34" charset="0"/>
                <a:cs typeface="Times New Roman" panose="02020603050405020304" pitchFamily="18" charset="0"/>
              </a:rPr>
              <a:t>Schutt, R. K. (2018). Investigating the social world: The process and practice of research. Sage publications.</a:t>
            </a:r>
            <a:endParaRPr lang="en-IN"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60938874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8B42A-E695-4936-8583-41014F9F8D04}"/>
              </a:ext>
            </a:extLst>
          </p:cNvPr>
          <p:cNvSpPr>
            <a:spLocks noGrp="1"/>
          </p:cNvSpPr>
          <p:nvPr>
            <p:ph type="title"/>
          </p:nvPr>
        </p:nvSpPr>
        <p:spPr>
          <a:xfrm>
            <a:off x="4211392" y="2766218"/>
            <a:ext cx="3129566" cy="1325563"/>
          </a:xfrm>
        </p:spPr>
        <p:txBody>
          <a:bodyPr>
            <a:noAutofit/>
          </a:bodyPr>
          <a:lstStyle/>
          <a:p>
            <a:pPr algn="ctr"/>
            <a:r>
              <a:rPr lang="en-IN" sz="5000" b="1" dirty="0">
                <a:latin typeface="Times New Roman" panose="02020603050405020304" pitchFamily="18" charset="0"/>
                <a:cs typeface="Times New Roman" panose="02020603050405020304" pitchFamily="18" charset="0"/>
              </a:rPr>
              <a:t>THANK</a:t>
            </a:r>
            <a:br>
              <a:rPr lang="en-IN" sz="5000" b="1" dirty="0">
                <a:latin typeface="Times New Roman" panose="02020603050405020304" pitchFamily="18" charset="0"/>
                <a:cs typeface="Times New Roman" panose="02020603050405020304" pitchFamily="18" charset="0"/>
              </a:rPr>
            </a:br>
            <a:r>
              <a:rPr lang="en-IN" sz="5000" b="1" dirty="0">
                <a:latin typeface="Times New Roman" panose="02020603050405020304" pitchFamily="18" charset="0"/>
                <a:cs typeface="Times New Roman" panose="02020603050405020304" pitchFamily="18" charset="0"/>
              </a:rPr>
              <a:t>YOU</a:t>
            </a:r>
          </a:p>
        </p:txBody>
      </p:sp>
    </p:spTree>
    <p:extLst>
      <p:ext uri="{BB962C8B-B14F-4D97-AF65-F5344CB8AC3E}">
        <p14:creationId xmlns:p14="http://schemas.microsoft.com/office/powerpoint/2010/main" val="176159777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18</TotalTime>
  <Words>2685</Words>
  <Application>Microsoft Office PowerPoint</Application>
  <PresentationFormat>Widescreen</PresentationFormat>
  <Paragraphs>55</Paragraphs>
  <Slides>12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Arial</vt:lpstr>
      <vt:lpstr>Calibri</vt:lpstr>
      <vt:lpstr>Century Gothic</vt:lpstr>
      <vt:lpstr>Mangal</vt:lpstr>
      <vt:lpstr>Times New Roman</vt:lpstr>
      <vt:lpstr>Wingdings</vt:lpstr>
      <vt:lpstr>Wingdings 3</vt:lpstr>
      <vt:lpstr>Ion</vt:lpstr>
      <vt:lpstr>EXAMINING THE IDEA AND PHENOMENON OF TRIAL BY MEDIA'S IMPACT AND DYNAMICS</vt:lpstr>
      <vt:lpstr>ABSTRACT </vt:lpstr>
      <vt:lpstr>INTRODUCTION</vt:lpstr>
      <vt:lpstr>REVIEW OF LITERATURE</vt:lpstr>
      <vt:lpstr>OBJECTIVES</vt:lpstr>
      <vt:lpstr>METHODOLOGY/APPROACH</vt:lpstr>
      <vt:lpstr>METHODOLOGY/APPROACH Conti...</vt:lpstr>
      <vt:lpstr>FINDINGS/RESULTS</vt:lpstr>
      <vt:lpstr>FINDINGS/RESULTS Conti...</vt:lpstr>
      <vt:lpstr>CONCLUSION</vt:lpstr>
      <vt:lpstr>REFERENCES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EXAMINING THE IDEA AND PHENOMENON OF TRIAL BY MEDIA'S IMPACT AND DYNAMICS</dc:title>
  <dc:creator>qwe</dc:creator>
  <cp:lastModifiedBy>qwe</cp:lastModifiedBy>
  <cp:revision>52</cp:revision>
  <dcterms:created xsi:type="dcterms:W3CDTF">2024-08-22T12:51:55Z</dcterms:created>
  <dcterms:modified xsi:type="dcterms:W3CDTF">2024-08-22T13:10:16Z</dcterms:modified>
</cp:coreProperties>
</file>